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Μεσαίο στυλ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E2B4F-E1E2-4342-B227-4719C47878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9EDAC7-960E-43C1-AA0B-59565D7833EB}">
      <dgm:prSet/>
      <dgm:spPr/>
      <dgm:t>
        <a:bodyPr/>
        <a:lstStyle/>
        <a:p>
          <a:r>
            <a:rPr lang="el-GR"/>
            <a:t>Μας δίνεται ένα citation network από χιλιάδες επιστημονικά άρθρα.</a:t>
          </a:r>
          <a:endParaRPr lang="en-US"/>
        </a:p>
      </dgm:t>
    </dgm:pt>
    <dgm:pt modelId="{1D90AB7D-5DB5-4B91-994C-BDAA8C5BE0CB}" type="parTrans" cxnId="{8A5A166B-5604-4B96-95B5-B8CB5BEA3FA1}">
      <dgm:prSet/>
      <dgm:spPr/>
      <dgm:t>
        <a:bodyPr/>
        <a:lstStyle/>
        <a:p>
          <a:endParaRPr lang="en-US"/>
        </a:p>
      </dgm:t>
    </dgm:pt>
    <dgm:pt modelId="{47972CD3-04CC-4F80-B954-A118167DFB3C}" type="sibTrans" cxnId="{8A5A166B-5604-4B96-95B5-B8CB5BEA3FA1}">
      <dgm:prSet/>
      <dgm:spPr/>
      <dgm:t>
        <a:bodyPr/>
        <a:lstStyle/>
        <a:p>
          <a:endParaRPr lang="en-US"/>
        </a:p>
      </dgm:t>
    </dgm:pt>
    <dgm:pt modelId="{F51C53D0-2F0D-4C39-A848-D1428CE838A7}">
      <dgm:prSet/>
      <dgm:spPr/>
      <dgm:t>
        <a:bodyPr/>
        <a:lstStyle/>
        <a:p>
          <a:r>
            <a:rPr lang="el-GR"/>
            <a:t>Κάθε άρθρο συνοδεύεται από:</a:t>
          </a:r>
          <a:endParaRPr lang="en-US"/>
        </a:p>
      </dgm:t>
    </dgm:pt>
    <dgm:pt modelId="{B9342194-4B9D-44C1-A00D-8BDF7D83C590}" type="parTrans" cxnId="{6A7558C7-7EC6-46E5-90B8-CB9A2DBF8DDA}">
      <dgm:prSet/>
      <dgm:spPr/>
      <dgm:t>
        <a:bodyPr/>
        <a:lstStyle/>
        <a:p>
          <a:endParaRPr lang="en-US"/>
        </a:p>
      </dgm:t>
    </dgm:pt>
    <dgm:pt modelId="{F752EE92-FF1C-47ED-A301-39C8C88F588C}" type="sibTrans" cxnId="{6A7558C7-7EC6-46E5-90B8-CB9A2DBF8DDA}">
      <dgm:prSet/>
      <dgm:spPr/>
      <dgm:t>
        <a:bodyPr/>
        <a:lstStyle/>
        <a:p>
          <a:endParaRPr lang="en-US"/>
        </a:p>
      </dgm:t>
    </dgm:pt>
    <dgm:pt modelId="{2468DD5D-FA93-45BF-A5E8-B85BB7AFD5A1}">
      <dgm:prSet/>
      <dgm:spPr/>
      <dgm:t>
        <a:bodyPr/>
        <a:lstStyle/>
        <a:p>
          <a:r>
            <a:rPr lang="en-US"/>
            <a:t>Abstract (</a:t>
          </a:r>
          <a:r>
            <a:rPr lang="el-GR"/>
            <a:t>περίληψη κειμένου)</a:t>
          </a:r>
          <a:endParaRPr lang="en-US"/>
        </a:p>
      </dgm:t>
    </dgm:pt>
    <dgm:pt modelId="{09D9914B-04FD-4EDC-BA2B-CA06C526909B}" type="parTrans" cxnId="{37DDF74C-710D-4460-9B8B-27DAA2341732}">
      <dgm:prSet/>
      <dgm:spPr/>
      <dgm:t>
        <a:bodyPr/>
        <a:lstStyle/>
        <a:p>
          <a:endParaRPr lang="en-US"/>
        </a:p>
      </dgm:t>
    </dgm:pt>
    <dgm:pt modelId="{7EFDE68D-9E97-42E2-AFA9-E40B1AAB3332}" type="sibTrans" cxnId="{37DDF74C-710D-4460-9B8B-27DAA2341732}">
      <dgm:prSet/>
      <dgm:spPr/>
      <dgm:t>
        <a:bodyPr/>
        <a:lstStyle/>
        <a:p>
          <a:endParaRPr lang="en-US"/>
        </a:p>
      </dgm:t>
    </dgm:pt>
    <dgm:pt modelId="{DFFC24B0-7121-4D38-8E3C-A22C41BC9BCB}">
      <dgm:prSet/>
      <dgm:spPr/>
      <dgm:t>
        <a:bodyPr/>
        <a:lstStyle/>
        <a:p>
          <a:r>
            <a:rPr lang="el-GR"/>
            <a:t>Λίστα συγγραφέων</a:t>
          </a:r>
          <a:endParaRPr lang="en-US"/>
        </a:p>
      </dgm:t>
    </dgm:pt>
    <dgm:pt modelId="{1C14713E-C387-4C91-A77A-A9F00FDCA006}" type="parTrans" cxnId="{49F9913E-E299-4105-BFB9-F9CBE107D116}">
      <dgm:prSet/>
      <dgm:spPr/>
      <dgm:t>
        <a:bodyPr/>
        <a:lstStyle/>
        <a:p>
          <a:endParaRPr lang="en-US"/>
        </a:p>
      </dgm:t>
    </dgm:pt>
    <dgm:pt modelId="{40730CB4-1124-4A4F-8FDE-A3ED0BC7FD15}" type="sibTrans" cxnId="{49F9913E-E299-4105-BFB9-F9CBE107D116}">
      <dgm:prSet/>
      <dgm:spPr/>
      <dgm:t>
        <a:bodyPr/>
        <a:lstStyle/>
        <a:p>
          <a:endParaRPr lang="en-US"/>
        </a:p>
      </dgm:t>
    </dgm:pt>
    <dgm:pt modelId="{C85D8C25-4EC4-422F-BF58-93C29D5A12A7}">
      <dgm:prSet/>
      <dgm:spPr/>
      <dgm:t>
        <a:bodyPr/>
        <a:lstStyle/>
        <a:p>
          <a:r>
            <a:rPr lang="el-GR"/>
            <a:t>Λίστα υπαρχουσών παραπομπών</a:t>
          </a:r>
          <a:endParaRPr lang="en-US"/>
        </a:p>
      </dgm:t>
    </dgm:pt>
    <dgm:pt modelId="{80C1A82B-1E1F-4DCB-AAB3-27085497F7CF}" type="parTrans" cxnId="{742D20A9-E98D-454E-80D4-B84453F73362}">
      <dgm:prSet/>
      <dgm:spPr/>
      <dgm:t>
        <a:bodyPr/>
        <a:lstStyle/>
        <a:p>
          <a:endParaRPr lang="en-US"/>
        </a:p>
      </dgm:t>
    </dgm:pt>
    <dgm:pt modelId="{A329CE66-D7EA-4E70-98CB-B10E12343CF9}" type="sibTrans" cxnId="{742D20A9-E98D-454E-80D4-B84453F73362}">
      <dgm:prSet/>
      <dgm:spPr/>
      <dgm:t>
        <a:bodyPr/>
        <a:lstStyle/>
        <a:p>
          <a:endParaRPr lang="en-US"/>
        </a:p>
      </dgm:t>
    </dgm:pt>
    <dgm:pt modelId="{5826C935-A391-49AF-8518-EA5C1BB490A0}">
      <dgm:prSet/>
      <dgm:spPr/>
      <dgm:t>
        <a:bodyPr/>
        <a:lstStyle/>
        <a:p>
          <a:r>
            <a:rPr lang="el-GR"/>
            <a:t>Σκοπός: Να προβλέψουμε αν ένα άρθρο αναφέρεται σε κάποιο άλλο — δηλαδή αν υπάρχει ακμή μεταξύ δύο κόμβων στον γράφο.</a:t>
          </a:r>
          <a:endParaRPr lang="en-US"/>
        </a:p>
      </dgm:t>
    </dgm:pt>
    <dgm:pt modelId="{0A79931B-EB7A-4CF2-9664-C87DB05B6FC5}" type="parTrans" cxnId="{1A47060D-52E6-4DA9-A313-2F8D4309A24E}">
      <dgm:prSet/>
      <dgm:spPr/>
      <dgm:t>
        <a:bodyPr/>
        <a:lstStyle/>
        <a:p>
          <a:endParaRPr lang="en-US"/>
        </a:p>
      </dgm:t>
    </dgm:pt>
    <dgm:pt modelId="{7A0D639E-0010-4C92-A3DB-59C18074A225}" type="sibTrans" cxnId="{1A47060D-52E6-4DA9-A313-2F8D4309A24E}">
      <dgm:prSet/>
      <dgm:spPr/>
      <dgm:t>
        <a:bodyPr/>
        <a:lstStyle/>
        <a:p>
          <a:endParaRPr lang="en-US"/>
        </a:p>
      </dgm:t>
    </dgm:pt>
    <dgm:pt modelId="{724DC294-A4F4-4D3F-ADE2-61FE87E6EA98}" type="pres">
      <dgm:prSet presAssocID="{1F5E2B4F-E1E2-4342-B227-4719C47878E5}" presName="linear" presStyleCnt="0">
        <dgm:presLayoutVars>
          <dgm:animLvl val="lvl"/>
          <dgm:resizeHandles val="exact"/>
        </dgm:presLayoutVars>
      </dgm:prSet>
      <dgm:spPr/>
    </dgm:pt>
    <dgm:pt modelId="{83416449-62CA-401E-A1FF-26B4841BE58B}" type="pres">
      <dgm:prSet presAssocID="{5D9EDAC7-960E-43C1-AA0B-59565D7833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ED2538-0109-484B-A1B7-1EF7C06783DB}" type="pres">
      <dgm:prSet presAssocID="{47972CD3-04CC-4F80-B954-A118167DFB3C}" presName="spacer" presStyleCnt="0"/>
      <dgm:spPr/>
    </dgm:pt>
    <dgm:pt modelId="{A4B2E7E3-E13B-48FE-BA71-51FBF15A613C}" type="pres">
      <dgm:prSet presAssocID="{F51C53D0-2F0D-4C39-A848-D1428CE838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6DC901-A32E-46AC-B9F8-DFDA73BF1D9E}" type="pres">
      <dgm:prSet presAssocID="{F51C53D0-2F0D-4C39-A848-D1428CE838A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A47060D-52E6-4DA9-A313-2F8D4309A24E}" srcId="{F51C53D0-2F0D-4C39-A848-D1428CE838A7}" destId="{5826C935-A391-49AF-8518-EA5C1BB490A0}" srcOrd="3" destOrd="0" parTransId="{0A79931B-EB7A-4CF2-9664-C87DB05B6FC5}" sibTransId="{7A0D639E-0010-4C92-A3DB-59C18074A225}"/>
    <dgm:cxn modelId="{1E380610-A061-4CF1-AFC3-5B3CDCC09EF8}" type="presOf" srcId="{F51C53D0-2F0D-4C39-A848-D1428CE838A7}" destId="{A4B2E7E3-E13B-48FE-BA71-51FBF15A613C}" srcOrd="0" destOrd="0" presId="urn:microsoft.com/office/officeart/2005/8/layout/vList2"/>
    <dgm:cxn modelId="{D174572D-386C-4B27-BA7B-99A76B501753}" type="presOf" srcId="{5826C935-A391-49AF-8518-EA5C1BB490A0}" destId="{566DC901-A32E-46AC-B9F8-DFDA73BF1D9E}" srcOrd="0" destOrd="3" presId="urn:microsoft.com/office/officeart/2005/8/layout/vList2"/>
    <dgm:cxn modelId="{49F9913E-E299-4105-BFB9-F9CBE107D116}" srcId="{F51C53D0-2F0D-4C39-A848-D1428CE838A7}" destId="{DFFC24B0-7121-4D38-8E3C-A22C41BC9BCB}" srcOrd="1" destOrd="0" parTransId="{1C14713E-C387-4C91-A77A-A9F00FDCA006}" sibTransId="{40730CB4-1124-4A4F-8FDE-A3ED0BC7FD15}"/>
    <dgm:cxn modelId="{8A5A166B-5604-4B96-95B5-B8CB5BEA3FA1}" srcId="{1F5E2B4F-E1E2-4342-B227-4719C47878E5}" destId="{5D9EDAC7-960E-43C1-AA0B-59565D7833EB}" srcOrd="0" destOrd="0" parTransId="{1D90AB7D-5DB5-4B91-994C-BDAA8C5BE0CB}" sibTransId="{47972CD3-04CC-4F80-B954-A118167DFB3C}"/>
    <dgm:cxn modelId="{37DDF74C-710D-4460-9B8B-27DAA2341732}" srcId="{F51C53D0-2F0D-4C39-A848-D1428CE838A7}" destId="{2468DD5D-FA93-45BF-A5E8-B85BB7AFD5A1}" srcOrd="0" destOrd="0" parTransId="{09D9914B-04FD-4EDC-BA2B-CA06C526909B}" sibTransId="{7EFDE68D-9E97-42E2-AFA9-E40B1AAB3332}"/>
    <dgm:cxn modelId="{2C5DC27D-542B-450F-AD98-6C37F5F8DB33}" type="presOf" srcId="{DFFC24B0-7121-4D38-8E3C-A22C41BC9BCB}" destId="{566DC901-A32E-46AC-B9F8-DFDA73BF1D9E}" srcOrd="0" destOrd="1" presId="urn:microsoft.com/office/officeart/2005/8/layout/vList2"/>
    <dgm:cxn modelId="{F3C1D0A4-E8B6-4395-B946-7BB82F594B98}" type="presOf" srcId="{C85D8C25-4EC4-422F-BF58-93C29D5A12A7}" destId="{566DC901-A32E-46AC-B9F8-DFDA73BF1D9E}" srcOrd="0" destOrd="2" presId="urn:microsoft.com/office/officeart/2005/8/layout/vList2"/>
    <dgm:cxn modelId="{742D20A9-E98D-454E-80D4-B84453F73362}" srcId="{F51C53D0-2F0D-4C39-A848-D1428CE838A7}" destId="{C85D8C25-4EC4-422F-BF58-93C29D5A12A7}" srcOrd="2" destOrd="0" parTransId="{80C1A82B-1E1F-4DCB-AAB3-27085497F7CF}" sibTransId="{A329CE66-D7EA-4E70-98CB-B10E12343CF9}"/>
    <dgm:cxn modelId="{742385AB-A0C5-498C-A292-06CB007425C0}" type="presOf" srcId="{2468DD5D-FA93-45BF-A5E8-B85BB7AFD5A1}" destId="{566DC901-A32E-46AC-B9F8-DFDA73BF1D9E}" srcOrd="0" destOrd="0" presId="urn:microsoft.com/office/officeart/2005/8/layout/vList2"/>
    <dgm:cxn modelId="{56DC7BB3-A87C-4EDE-8995-1FB99B3BD5FC}" type="presOf" srcId="{5D9EDAC7-960E-43C1-AA0B-59565D7833EB}" destId="{83416449-62CA-401E-A1FF-26B4841BE58B}" srcOrd="0" destOrd="0" presId="urn:microsoft.com/office/officeart/2005/8/layout/vList2"/>
    <dgm:cxn modelId="{6A7558C7-7EC6-46E5-90B8-CB9A2DBF8DDA}" srcId="{1F5E2B4F-E1E2-4342-B227-4719C47878E5}" destId="{F51C53D0-2F0D-4C39-A848-D1428CE838A7}" srcOrd="1" destOrd="0" parTransId="{B9342194-4B9D-44C1-A00D-8BDF7D83C590}" sibTransId="{F752EE92-FF1C-47ED-A301-39C8C88F588C}"/>
    <dgm:cxn modelId="{46706EC8-E324-483F-8C9B-D0C1D1C86E17}" type="presOf" srcId="{1F5E2B4F-E1E2-4342-B227-4719C47878E5}" destId="{724DC294-A4F4-4D3F-ADE2-61FE87E6EA98}" srcOrd="0" destOrd="0" presId="urn:microsoft.com/office/officeart/2005/8/layout/vList2"/>
    <dgm:cxn modelId="{E23F7F96-EC01-45C4-8C98-5AC96748C848}" type="presParOf" srcId="{724DC294-A4F4-4D3F-ADE2-61FE87E6EA98}" destId="{83416449-62CA-401E-A1FF-26B4841BE58B}" srcOrd="0" destOrd="0" presId="urn:microsoft.com/office/officeart/2005/8/layout/vList2"/>
    <dgm:cxn modelId="{C33E9208-C077-4334-8A92-A0FA119F6312}" type="presParOf" srcId="{724DC294-A4F4-4D3F-ADE2-61FE87E6EA98}" destId="{0BED2538-0109-484B-A1B7-1EF7C06783DB}" srcOrd="1" destOrd="0" presId="urn:microsoft.com/office/officeart/2005/8/layout/vList2"/>
    <dgm:cxn modelId="{DD27E0A5-64CD-495E-B1CE-A982ADFDFD58}" type="presParOf" srcId="{724DC294-A4F4-4D3F-ADE2-61FE87E6EA98}" destId="{A4B2E7E3-E13B-48FE-BA71-51FBF15A613C}" srcOrd="2" destOrd="0" presId="urn:microsoft.com/office/officeart/2005/8/layout/vList2"/>
    <dgm:cxn modelId="{646526CC-E4EA-439A-AC95-FE3029A5F9D8}" type="presParOf" srcId="{724DC294-A4F4-4D3F-ADE2-61FE87E6EA98}" destId="{566DC901-A32E-46AC-B9F8-DFDA73BF1D9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A8ABE3-A0C7-4509-8A0A-47411F6D2B5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28EC7E-D898-4751-AA92-272DEBA9176F}">
      <dgm:prSet/>
      <dgm:spPr/>
      <dgm:t>
        <a:bodyPr/>
        <a:lstStyle/>
        <a:p>
          <a:r>
            <a:rPr lang="el-GR" b="0" i="0"/>
            <a:t>Πολύ καλή γενίκευση του μοντέλου σε άγνωστα δεδομένα</a:t>
          </a:r>
          <a:endParaRPr lang="en-US"/>
        </a:p>
      </dgm:t>
    </dgm:pt>
    <dgm:pt modelId="{07D824A5-B10C-4D55-BDF5-44F7D581F7FD}" type="parTrans" cxnId="{5FA59228-48CD-4300-BE7C-2ADB3F367DF9}">
      <dgm:prSet/>
      <dgm:spPr/>
      <dgm:t>
        <a:bodyPr/>
        <a:lstStyle/>
        <a:p>
          <a:endParaRPr lang="en-US"/>
        </a:p>
      </dgm:t>
    </dgm:pt>
    <dgm:pt modelId="{FE7FFA08-682F-49A6-B9A3-A5D9DBD128B9}" type="sibTrans" cxnId="{5FA59228-48CD-4300-BE7C-2ADB3F367DF9}">
      <dgm:prSet/>
      <dgm:spPr/>
      <dgm:t>
        <a:bodyPr/>
        <a:lstStyle/>
        <a:p>
          <a:endParaRPr lang="en-US"/>
        </a:p>
      </dgm:t>
    </dgm:pt>
    <dgm:pt modelId="{BA094CB6-26DB-40DE-91C0-97FF2FCAFB14}">
      <dgm:prSet/>
      <dgm:spPr/>
      <dgm:t>
        <a:bodyPr/>
        <a:lstStyle/>
        <a:p>
          <a:r>
            <a:rPr lang="el-GR" b="0" i="0"/>
            <a:t>Αξιοπιστία της προσέγγισης σε πραγματικό σενάριο χρήσης</a:t>
          </a:r>
          <a:endParaRPr lang="en-US"/>
        </a:p>
      </dgm:t>
    </dgm:pt>
    <dgm:pt modelId="{CECC08B7-9EFC-430B-B6CE-DBA5F0ED3D93}" type="parTrans" cxnId="{26081867-3834-4309-A08D-861F9AA92C40}">
      <dgm:prSet/>
      <dgm:spPr/>
      <dgm:t>
        <a:bodyPr/>
        <a:lstStyle/>
        <a:p>
          <a:endParaRPr lang="en-US"/>
        </a:p>
      </dgm:t>
    </dgm:pt>
    <dgm:pt modelId="{7532EE80-60F5-436C-9B54-A3467051436C}" type="sibTrans" cxnId="{26081867-3834-4309-A08D-861F9AA92C40}">
      <dgm:prSet/>
      <dgm:spPr/>
      <dgm:t>
        <a:bodyPr/>
        <a:lstStyle/>
        <a:p>
          <a:endParaRPr lang="en-US"/>
        </a:p>
      </dgm:t>
    </dgm:pt>
    <dgm:pt modelId="{68BB59CF-B33D-4728-B375-3E831C6A67AE}">
      <dgm:prSet/>
      <dgm:spPr/>
      <dgm:t>
        <a:bodyPr/>
        <a:lstStyle/>
        <a:p>
          <a:r>
            <a:rPr lang="el-GR" b="0" i="0"/>
            <a:t>Ελάχιστη απόκλιση μεταξύ public και private score → σταθερή απόδοση</a:t>
          </a:r>
          <a:endParaRPr lang="en-US"/>
        </a:p>
      </dgm:t>
    </dgm:pt>
    <dgm:pt modelId="{51CDA6F9-1A40-4F8C-A391-BDC3BC62E838}" type="parTrans" cxnId="{3A558D0E-0B5A-4F27-ACC3-7CD14C36E6A6}">
      <dgm:prSet/>
      <dgm:spPr/>
      <dgm:t>
        <a:bodyPr/>
        <a:lstStyle/>
        <a:p>
          <a:endParaRPr lang="en-US"/>
        </a:p>
      </dgm:t>
    </dgm:pt>
    <dgm:pt modelId="{7CD35E89-1DE1-4F81-8913-E466FA9DC409}" type="sibTrans" cxnId="{3A558D0E-0B5A-4F27-ACC3-7CD14C36E6A6}">
      <dgm:prSet/>
      <dgm:spPr/>
      <dgm:t>
        <a:bodyPr/>
        <a:lstStyle/>
        <a:p>
          <a:endParaRPr lang="en-US"/>
        </a:p>
      </dgm:t>
    </dgm:pt>
    <dgm:pt modelId="{878F7951-9A86-4579-84F8-BA9BF25B0C35}" type="pres">
      <dgm:prSet presAssocID="{DCA8ABE3-A0C7-4509-8A0A-47411F6D2B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7F0427-6A10-49C5-879E-864CB78BC213}" type="pres">
      <dgm:prSet presAssocID="{5828EC7E-D898-4751-AA92-272DEBA9176F}" presName="hierRoot1" presStyleCnt="0"/>
      <dgm:spPr/>
    </dgm:pt>
    <dgm:pt modelId="{F976AF23-1231-4C39-83B2-F7D7776406A3}" type="pres">
      <dgm:prSet presAssocID="{5828EC7E-D898-4751-AA92-272DEBA9176F}" presName="composite" presStyleCnt="0"/>
      <dgm:spPr/>
    </dgm:pt>
    <dgm:pt modelId="{50F09A3C-0B8C-4D96-9167-D1ECC40E5C9F}" type="pres">
      <dgm:prSet presAssocID="{5828EC7E-D898-4751-AA92-272DEBA9176F}" presName="background" presStyleLbl="node0" presStyleIdx="0" presStyleCnt="3"/>
      <dgm:spPr/>
    </dgm:pt>
    <dgm:pt modelId="{A20EB071-3AB3-46FD-A596-29D21790BCAD}" type="pres">
      <dgm:prSet presAssocID="{5828EC7E-D898-4751-AA92-272DEBA9176F}" presName="text" presStyleLbl="fgAcc0" presStyleIdx="0" presStyleCnt="3">
        <dgm:presLayoutVars>
          <dgm:chPref val="3"/>
        </dgm:presLayoutVars>
      </dgm:prSet>
      <dgm:spPr/>
    </dgm:pt>
    <dgm:pt modelId="{0960A5E8-37B4-4C55-89CA-A5CF60B28B35}" type="pres">
      <dgm:prSet presAssocID="{5828EC7E-D898-4751-AA92-272DEBA9176F}" presName="hierChild2" presStyleCnt="0"/>
      <dgm:spPr/>
    </dgm:pt>
    <dgm:pt modelId="{33578AFA-63C9-4816-972E-A7611F30230A}" type="pres">
      <dgm:prSet presAssocID="{BA094CB6-26DB-40DE-91C0-97FF2FCAFB14}" presName="hierRoot1" presStyleCnt="0"/>
      <dgm:spPr/>
    </dgm:pt>
    <dgm:pt modelId="{996AA76E-AFEF-49B2-875A-FA5A06015584}" type="pres">
      <dgm:prSet presAssocID="{BA094CB6-26DB-40DE-91C0-97FF2FCAFB14}" presName="composite" presStyleCnt="0"/>
      <dgm:spPr/>
    </dgm:pt>
    <dgm:pt modelId="{EFA34D33-FF89-46C2-9B66-CDA4D4041A24}" type="pres">
      <dgm:prSet presAssocID="{BA094CB6-26DB-40DE-91C0-97FF2FCAFB14}" presName="background" presStyleLbl="node0" presStyleIdx="1" presStyleCnt="3"/>
      <dgm:spPr/>
    </dgm:pt>
    <dgm:pt modelId="{4DD239C7-09CC-4C7B-A9AE-017CADC69079}" type="pres">
      <dgm:prSet presAssocID="{BA094CB6-26DB-40DE-91C0-97FF2FCAFB14}" presName="text" presStyleLbl="fgAcc0" presStyleIdx="1" presStyleCnt="3">
        <dgm:presLayoutVars>
          <dgm:chPref val="3"/>
        </dgm:presLayoutVars>
      </dgm:prSet>
      <dgm:spPr/>
    </dgm:pt>
    <dgm:pt modelId="{35D391A9-7675-42F7-B6F7-4564B199FFBB}" type="pres">
      <dgm:prSet presAssocID="{BA094CB6-26DB-40DE-91C0-97FF2FCAFB14}" presName="hierChild2" presStyleCnt="0"/>
      <dgm:spPr/>
    </dgm:pt>
    <dgm:pt modelId="{E5B58E88-1A0E-45CB-B9F9-7B76EC471983}" type="pres">
      <dgm:prSet presAssocID="{68BB59CF-B33D-4728-B375-3E831C6A67AE}" presName="hierRoot1" presStyleCnt="0"/>
      <dgm:spPr/>
    </dgm:pt>
    <dgm:pt modelId="{B72B5719-70F0-4ED2-8CB4-827791F5BAA5}" type="pres">
      <dgm:prSet presAssocID="{68BB59CF-B33D-4728-B375-3E831C6A67AE}" presName="composite" presStyleCnt="0"/>
      <dgm:spPr/>
    </dgm:pt>
    <dgm:pt modelId="{496D9DEC-E2A4-4417-932F-27CAB2014E81}" type="pres">
      <dgm:prSet presAssocID="{68BB59CF-B33D-4728-B375-3E831C6A67AE}" presName="background" presStyleLbl="node0" presStyleIdx="2" presStyleCnt="3"/>
      <dgm:spPr/>
    </dgm:pt>
    <dgm:pt modelId="{C31612F4-8DB3-434E-9FFC-518119DA79D1}" type="pres">
      <dgm:prSet presAssocID="{68BB59CF-B33D-4728-B375-3E831C6A67AE}" presName="text" presStyleLbl="fgAcc0" presStyleIdx="2" presStyleCnt="3">
        <dgm:presLayoutVars>
          <dgm:chPref val="3"/>
        </dgm:presLayoutVars>
      </dgm:prSet>
      <dgm:spPr/>
    </dgm:pt>
    <dgm:pt modelId="{C16DAD99-02C0-41A9-95F0-301D82140BB1}" type="pres">
      <dgm:prSet presAssocID="{68BB59CF-B33D-4728-B375-3E831C6A67AE}" presName="hierChild2" presStyleCnt="0"/>
      <dgm:spPr/>
    </dgm:pt>
  </dgm:ptLst>
  <dgm:cxnLst>
    <dgm:cxn modelId="{3A558D0E-0B5A-4F27-ACC3-7CD14C36E6A6}" srcId="{DCA8ABE3-A0C7-4509-8A0A-47411F6D2B51}" destId="{68BB59CF-B33D-4728-B375-3E831C6A67AE}" srcOrd="2" destOrd="0" parTransId="{51CDA6F9-1A40-4F8C-A391-BDC3BC62E838}" sibTransId="{7CD35E89-1DE1-4F81-8913-E466FA9DC409}"/>
    <dgm:cxn modelId="{5FA59228-48CD-4300-BE7C-2ADB3F367DF9}" srcId="{DCA8ABE3-A0C7-4509-8A0A-47411F6D2B51}" destId="{5828EC7E-D898-4751-AA92-272DEBA9176F}" srcOrd="0" destOrd="0" parTransId="{07D824A5-B10C-4D55-BDF5-44F7D581F7FD}" sibTransId="{FE7FFA08-682F-49A6-B9A3-A5D9DBD128B9}"/>
    <dgm:cxn modelId="{26081867-3834-4309-A08D-861F9AA92C40}" srcId="{DCA8ABE3-A0C7-4509-8A0A-47411F6D2B51}" destId="{BA094CB6-26DB-40DE-91C0-97FF2FCAFB14}" srcOrd="1" destOrd="0" parTransId="{CECC08B7-9EFC-430B-B6CE-DBA5F0ED3D93}" sibTransId="{7532EE80-60F5-436C-9B54-A3467051436C}"/>
    <dgm:cxn modelId="{ACAAD97D-1159-4508-A4CE-40CBF12343B2}" type="presOf" srcId="{5828EC7E-D898-4751-AA92-272DEBA9176F}" destId="{A20EB071-3AB3-46FD-A596-29D21790BCAD}" srcOrd="0" destOrd="0" presId="urn:microsoft.com/office/officeart/2005/8/layout/hierarchy1"/>
    <dgm:cxn modelId="{65D4F0B5-B205-48AE-9BDA-E4ACF96AC58B}" type="presOf" srcId="{DCA8ABE3-A0C7-4509-8A0A-47411F6D2B51}" destId="{878F7951-9A86-4579-84F8-BA9BF25B0C35}" srcOrd="0" destOrd="0" presId="urn:microsoft.com/office/officeart/2005/8/layout/hierarchy1"/>
    <dgm:cxn modelId="{6B5FFECC-653B-4871-833D-C7CC92B7023C}" type="presOf" srcId="{68BB59CF-B33D-4728-B375-3E831C6A67AE}" destId="{C31612F4-8DB3-434E-9FFC-518119DA79D1}" srcOrd="0" destOrd="0" presId="urn:microsoft.com/office/officeart/2005/8/layout/hierarchy1"/>
    <dgm:cxn modelId="{52C900D7-94F7-4493-8054-9A0599559FC4}" type="presOf" srcId="{BA094CB6-26DB-40DE-91C0-97FF2FCAFB14}" destId="{4DD239C7-09CC-4C7B-A9AE-017CADC69079}" srcOrd="0" destOrd="0" presId="urn:microsoft.com/office/officeart/2005/8/layout/hierarchy1"/>
    <dgm:cxn modelId="{D8E40450-FCAD-4023-A104-BE3E2480B0A7}" type="presParOf" srcId="{878F7951-9A86-4579-84F8-BA9BF25B0C35}" destId="{DD7F0427-6A10-49C5-879E-864CB78BC213}" srcOrd="0" destOrd="0" presId="urn:microsoft.com/office/officeart/2005/8/layout/hierarchy1"/>
    <dgm:cxn modelId="{97299C98-793C-4A37-9401-110A3E1FDF81}" type="presParOf" srcId="{DD7F0427-6A10-49C5-879E-864CB78BC213}" destId="{F976AF23-1231-4C39-83B2-F7D7776406A3}" srcOrd="0" destOrd="0" presId="urn:microsoft.com/office/officeart/2005/8/layout/hierarchy1"/>
    <dgm:cxn modelId="{CA6424A0-396E-4874-9360-624849263ABD}" type="presParOf" srcId="{F976AF23-1231-4C39-83B2-F7D7776406A3}" destId="{50F09A3C-0B8C-4D96-9167-D1ECC40E5C9F}" srcOrd="0" destOrd="0" presId="urn:microsoft.com/office/officeart/2005/8/layout/hierarchy1"/>
    <dgm:cxn modelId="{F14F190D-3DCF-49CD-8F41-A11B16F6A751}" type="presParOf" srcId="{F976AF23-1231-4C39-83B2-F7D7776406A3}" destId="{A20EB071-3AB3-46FD-A596-29D21790BCAD}" srcOrd="1" destOrd="0" presId="urn:microsoft.com/office/officeart/2005/8/layout/hierarchy1"/>
    <dgm:cxn modelId="{885050E8-55C8-4B03-8BC4-288A2F2AF577}" type="presParOf" srcId="{DD7F0427-6A10-49C5-879E-864CB78BC213}" destId="{0960A5E8-37B4-4C55-89CA-A5CF60B28B35}" srcOrd="1" destOrd="0" presId="urn:microsoft.com/office/officeart/2005/8/layout/hierarchy1"/>
    <dgm:cxn modelId="{106BB185-5FE1-4BA6-B385-D347F8A6BF5F}" type="presParOf" srcId="{878F7951-9A86-4579-84F8-BA9BF25B0C35}" destId="{33578AFA-63C9-4816-972E-A7611F30230A}" srcOrd="1" destOrd="0" presId="urn:microsoft.com/office/officeart/2005/8/layout/hierarchy1"/>
    <dgm:cxn modelId="{62A366F1-D3EA-4158-A1FE-048C95F69161}" type="presParOf" srcId="{33578AFA-63C9-4816-972E-A7611F30230A}" destId="{996AA76E-AFEF-49B2-875A-FA5A06015584}" srcOrd="0" destOrd="0" presId="urn:microsoft.com/office/officeart/2005/8/layout/hierarchy1"/>
    <dgm:cxn modelId="{A906B6D8-ED68-4472-A49E-E13C8F820BC2}" type="presParOf" srcId="{996AA76E-AFEF-49B2-875A-FA5A06015584}" destId="{EFA34D33-FF89-46C2-9B66-CDA4D4041A24}" srcOrd="0" destOrd="0" presId="urn:microsoft.com/office/officeart/2005/8/layout/hierarchy1"/>
    <dgm:cxn modelId="{7E493354-B15F-4EF8-9430-599875186B47}" type="presParOf" srcId="{996AA76E-AFEF-49B2-875A-FA5A06015584}" destId="{4DD239C7-09CC-4C7B-A9AE-017CADC69079}" srcOrd="1" destOrd="0" presId="urn:microsoft.com/office/officeart/2005/8/layout/hierarchy1"/>
    <dgm:cxn modelId="{21B946EB-B0C0-4D01-916C-9CF314DFD1BA}" type="presParOf" srcId="{33578AFA-63C9-4816-972E-A7611F30230A}" destId="{35D391A9-7675-42F7-B6F7-4564B199FFBB}" srcOrd="1" destOrd="0" presId="urn:microsoft.com/office/officeart/2005/8/layout/hierarchy1"/>
    <dgm:cxn modelId="{55F2896E-3E4B-41C4-86AC-557C8917C829}" type="presParOf" srcId="{878F7951-9A86-4579-84F8-BA9BF25B0C35}" destId="{E5B58E88-1A0E-45CB-B9F9-7B76EC471983}" srcOrd="2" destOrd="0" presId="urn:microsoft.com/office/officeart/2005/8/layout/hierarchy1"/>
    <dgm:cxn modelId="{0D00D1B8-68E2-48AF-9524-7428A25FB26E}" type="presParOf" srcId="{E5B58E88-1A0E-45CB-B9F9-7B76EC471983}" destId="{B72B5719-70F0-4ED2-8CB4-827791F5BAA5}" srcOrd="0" destOrd="0" presId="urn:microsoft.com/office/officeart/2005/8/layout/hierarchy1"/>
    <dgm:cxn modelId="{12E994F7-0182-4F95-A0ED-0A9A949B03BC}" type="presParOf" srcId="{B72B5719-70F0-4ED2-8CB4-827791F5BAA5}" destId="{496D9DEC-E2A4-4417-932F-27CAB2014E81}" srcOrd="0" destOrd="0" presId="urn:microsoft.com/office/officeart/2005/8/layout/hierarchy1"/>
    <dgm:cxn modelId="{826BC7A0-AB2D-4B5A-AA8C-6C91AB6BA872}" type="presParOf" srcId="{B72B5719-70F0-4ED2-8CB4-827791F5BAA5}" destId="{C31612F4-8DB3-434E-9FFC-518119DA79D1}" srcOrd="1" destOrd="0" presId="urn:microsoft.com/office/officeart/2005/8/layout/hierarchy1"/>
    <dgm:cxn modelId="{C3D70AF6-4914-47E3-BA73-22E16D8B1B4D}" type="presParOf" srcId="{E5B58E88-1A0E-45CB-B9F9-7B76EC471983}" destId="{C16DAD99-02C0-41A9-95F0-301D82140B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16449-62CA-401E-A1FF-26B4841BE58B}">
      <dsp:nvSpPr>
        <dsp:cNvPr id="0" name=""/>
        <dsp:cNvSpPr/>
      </dsp:nvSpPr>
      <dsp:spPr>
        <a:xfrm>
          <a:off x="0" y="137318"/>
          <a:ext cx="6391275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Μας δίνεται ένα citation network από χιλιάδες επιστημονικά άρθρα.</a:t>
          </a:r>
          <a:endParaRPr lang="en-US" sz="2900" kern="1200"/>
        </a:p>
      </dsp:txBody>
      <dsp:txXfrm>
        <a:off x="56315" y="193633"/>
        <a:ext cx="6278645" cy="1040990"/>
      </dsp:txXfrm>
    </dsp:sp>
    <dsp:sp modelId="{A4B2E7E3-E13B-48FE-BA71-51FBF15A613C}">
      <dsp:nvSpPr>
        <dsp:cNvPr id="0" name=""/>
        <dsp:cNvSpPr/>
      </dsp:nvSpPr>
      <dsp:spPr>
        <a:xfrm>
          <a:off x="0" y="1374458"/>
          <a:ext cx="6391275" cy="11536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Κάθε άρθρο συνοδεύεται από:</a:t>
          </a:r>
          <a:endParaRPr lang="en-US" sz="2900" kern="1200"/>
        </a:p>
      </dsp:txBody>
      <dsp:txXfrm>
        <a:off x="56315" y="1430773"/>
        <a:ext cx="6278645" cy="1040990"/>
      </dsp:txXfrm>
    </dsp:sp>
    <dsp:sp modelId="{566DC901-A32E-46AC-B9F8-DFDA73BF1D9E}">
      <dsp:nvSpPr>
        <dsp:cNvPr id="0" name=""/>
        <dsp:cNvSpPr/>
      </dsp:nvSpPr>
      <dsp:spPr>
        <a:xfrm>
          <a:off x="0" y="2528078"/>
          <a:ext cx="6391275" cy="258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Abstract (</a:t>
          </a:r>
          <a:r>
            <a:rPr lang="el-GR" sz="2300" kern="1200"/>
            <a:t>περίληψη κειμένου)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Λίστα συγγραφέων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Λίστα υπαρχουσών παραπομπών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l-GR" sz="2300" kern="1200"/>
            <a:t>Σκοπός: Να προβλέψουμε αν ένα άρθρο αναφέρεται σε κάποιο άλλο — δηλαδή αν υπάρχει ακμή μεταξύ δύο κόμβων στον γράφο.</a:t>
          </a:r>
          <a:endParaRPr lang="en-US" sz="2300" kern="1200"/>
        </a:p>
      </dsp:txBody>
      <dsp:txXfrm>
        <a:off x="0" y="2528078"/>
        <a:ext cx="6391275" cy="2581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09A3C-0B8C-4D96-9167-D1ECC40E5C9F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0EB071-3AB3-46FD-A596-29D21790BCAD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/>
            <a:t>Πολύ καλή γενίκευση του μοντέλου σε άγνωστα δεδομένα</a:t>
          </a:r>
          <a:endParaRPr lang="en-US" sz="2000" kern="1200"/>
        </a:p>
      </dsp:txBody>
      <dsp:txXfrm>
        <a:off x="351142" y="1045050"/>
        <a:ext cx="2606440" cy="1618335"/>
      </dsp:txXfrm>
    </dsp:sp>
    <dsp:sp modelId="{EFA34D33-FF89-46C2-9B66-CDA4D4041A24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D239C7-09CC-4C7B-A9AE-017CADC69079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/>
            <a:t>Αξιοπιστία της προσέγγισης σε πραγματικό σενάριο χρήσης</a:t>
          </a:r>
          <a:endParaRPr lang="en-US" sz="2000" kern="1200"/>
        </a:p>
      </dsp:txBody>
      <dsp:txXfrm>
        <a:off x="3659867" y="1045050"/>
        <a:ext cx="2606440" cy="1618335"/>
      </dsp:txXfrm>
    </dsp:sp>
    <dsp:sp modelId="{496D9DEC-E2A4-4417-932F-27CAB2014E81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1612F4-8DB3-434E-9FFC-518119DA79D1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b="0" i="0" kern="1200"/>
            <a:t>Ελάχιστη απόκλιση μεταξύ public και private score → σταθερή απόδοση</a:t>
          </a:r>
          <a:endParaRPr lang="en-US" sz="2000" kern="1200"/>
        </a:p>
      </dsp:txBody>
      <dsp:txXfrm>
        <a:off x="6968593" y="1045050"/>
        <a:ext cx="2606440" cy="161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89CEA1-E749-494C-AD44-096A79C0D099}" type="datetime1">
              <a:rPr lang="el-GR" smtClean="0"/>
              <a:t>15/6/2025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21F92E-8357-45A9-A750-682B497434C8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782BF959-9F1D-442A-B1B3-D30FE43F2A8E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el-GR" noProof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1336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67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875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434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079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500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517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1198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803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C65874-BBEE-4786-940F-8886DF266E9A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8173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E92C03-DC0A-4F93-ABD3-719702CA1AA1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9988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9FB7F7F-200D-4E06-9708-36F5C2BBCB8C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85139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0DB36A7-F304-4C43-9713-854E8FD8E66E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6740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2CCC3C-F87B-4D2A-BF51-F22AC7A9A790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52552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33C5AD-5A5D-4BE4-A3AF-A1F44AA1602F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43818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281C95-C7DA-4379-BA13-55CE6B660E4D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66417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B00D55-54B2-4D84-9E21-6F24818E2801}" type="datetime1">
              <a:rPr lang="el-GR" noProof="0" smtClean="0"/>
              <a:t>15/6/2025</a:t>
            </a:fld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l-GR" noProof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44167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0B3263-368D-4C77-8BC0-7F24AC002C4D}" type="datetime1">
              <a:rPr lang="el-GR" noProof="0" smtClean="0"/>
              <a:t>15/6/2025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l-GR" noProof="0" smtClean="0"/>
              <a:pPr/>
              <a:t>‹#›</a:t>
            </a:fld>
            <a:endParaRPr lang="el-GR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Ψηφιακές συνδέσεις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78598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Citation link prediction</a:t>
            </a:r>
            <a:endParaRPr lang="el-GR" sz="60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623941"/>
            <a:ext cx="10993546" cy="484822"/>
          </a:xfrm>
        </p:spPr>
        <p:txBody>
          <a:bodyPr rtlCol="0">
            <a:noAutofit/>
          </a:bodyPr>
          <a:lstStyle/>
          <a:p>
            <a:r>
              <a:rPr lang="el-GR" sz="2800" b="1" dirty="0" err="1"/>
              <a:t>Προβλεψη</a:t>
            </a:r>
            <a:r>
              <a:rPr lang="el-GR" sz="2800" b="1" dirty="0"/>
              <a:t> </a:t>
            </a:r>
            <a:r>
              <a:rPr lang="el-GR" sz="2800" b="1" dirty="0" err="1"/>
              <a:t>παραπομπων</a:t>
            </a:r>
            <a:r>
              <a:rPr lang="el-GR" sz="2800" b="1" dirty="0"/>
              <a:t> </a:t>
            </a:r>
            <a:r>
              <a:rPr lang="el-GR" sz="2800" b="1" dirty="0" err="1"/>
              <a:t>μεταξυ</a:t>
            </a:r>
            <a:r>
              <a:rPr lang="el-GR" sz="2800" b="1" dirty="0"/>
              <a:t> </a:t>
            </a:r>
            <a:r>
              <a:rPr lang="el-GR" sz="2800" b="1" dirty="0" err="1"/>
              <a:t>επιστημονικων</a:t>
            </a:r>
            <a:r>
              <a:rPr lang="el-GR" sz="2800" b="1" dirty="0"/>
              <a:t> </a:t>
            </a:r>
            <a:r>
              <a:rPr lang="el-GR" sz="2800" b="1" dirty="0" err="1"/>
              <a:t>αρθρων</a:t>
            </a:r>
            <a:r>
              <a:rPr lang="el-GR" sz="2800" b="1" dirty="0"/>
              <a:t> </a:t>
            </a:r>
            <a:r>
              <a:rPr lang="el-GR" sz="2800" b="1" dirty="0" err="1"/>
              <a:t>μεσω</a:t>
            </a:r>
            <a:r>
              <a:rPr lang="el-GR" sz="2800" b="1" dirty="0"/>
              <a:t> </a:t>
            </a:r>
            <a:r>
              <a:rPr lang="el-GR" sz="2800" b="1" dirty="0" err="1"/>
              <a:t>αναλυσης</a:t>
            </a:r>
            <a:r>
              <a:rPr lang="el-GR" sz="2800" b="1" dirty="0"/>
              <a:t> </a:t>
            </a:r>
            <a:r>
              <a:rPr lang="el-GR" sz="2800" b="1" dirty="0" err="1"/>
              <a:t>κειμενου</a:t>
            </a:r>
            <a:r>
              <a:rPr lang="el-GR" sz="2800" b="1" dirty="0"/>
              <a:t> και </a:t>
            </a:r>
            <a:r>
              <a:rPr lang="el-GR" sz="2800" b="1" dirty="0" err="1"/>
              <a:t>δομης</a:t>
            </a:r>
            <a:r>
              <a:rPr lang="el-GR" sz="2800" b="1" dirty="0"/>
              <a:t> </a:t>
            </a:r>
            <a:r>
              <a:rPr lang="el-GR" sz="2800" b="1" dirty="0" err="1"/>
              <a:t>γραφου</a:t>
            </a:r>
            <a:endParaRPr lang="el-GR" sz="2800" b="1" dirty="0">
              <a:solidFill>
                <a:srgbClr val="7CEB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66ACC-3E4B-E6A8-A09D-9BD1A6EEEBAE}"/>
              </a:ext>
            </a:extLst>
          </p:cNvPr>
          <p:cNvSpPr txBox="1"/>
          <p:nvPr/>
        </p:nvSpPr>
        <p:spPr>
          <a:xfrm>
            <a:off x="581191" y="4855278"/>
            <a:ext cx="9841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solidFill>
                  <a:schemeClr val="bg1"/>
                </a:solidFill>
              </a:rPr>
              <a:t>Καϊλίδης</a:t>
            </a:r>
            <a:r>
              <a:rPr lang="el-GR" dirty="0">
                <a:solidFill>
                  <a:schemeClr val="bg1"/>
                </a:solidFill>
              </a:rPr>
              <a:t> Κύριλλος ΑΜ</a:t>
            </a:r>
            <a:r>
              <a:rPr lang="en-US" dirty="0">
                <a:solidFill>
                  <a:schemeClr val="bg1"/>
                </a:solidFill>
              </a:rPr>
              <a:t>:4680                                 </a:t>
            </a:r>
          </a:p>
          <a:p>
            <a:r>
              <a:rPr lang="el-GR" dirty="0" err="1">
                <a:solidFill>
                  <a:schemeClr val="bg1"/>
                </a:solidFill>
              </a:rPr>
              <a:t>Κερασοβίτης</a:t>
            </a:r>
            <a:r>
              <a:rPr lang="el-GR" dirty="0">
                <a:solidFill>
                  <a:schemeClr val="bg1"/>
                </a:solidFill>
              </a:rPr>
              <a:t> Ηλίας ΑΜ</a:t>
            </a:r>
            <a:r>
              <a:rPr lang="en-US" dirty="0">
                <a:solidFill>
                  <a:schemeClr val="bg1"/>
                </a:solidFill>
              </a:rPr>
              <a:t>:4699</a:t>
            </a:r>
          </a:p>
          <a:p>
            <a:r>
              <a:rPr lang="el-GR" dirty="0">
                <a:solidFill>
                  <a:schemeClr val="bg1"/>
                </a:solidFill>
              </a:rPr>
              <a:t>Όνομα ομάδας</a:t>
            </a:r>
            <a:r>
              <a:rPr lang="en-US" dirty="0">
                <a:solidFill>
                  <a:schemeClr val="bg1"/>
                </a:solidFill>
              </a:rPr>
              <a:t>: Link Lords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C6960C0-0668-9DB8-C3EB-0DCDC613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l-GR" sz="3200">
                <a:solidFill>
                  <a:srgbClr val="EBEBEB"/>
                </a:solidFill>
              </a:rPr>
              <a:t>Μοντέλα &amp; Ρυθμίσεις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1B891E9-D174-08BF-5A4A-3C5C5BA0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Random Forest</a:t>
            </a:r>
          </a:p>
          <a:p>
            <a:pPr lvl="1"/>
            <a:r>
              <a:rPr lang="en-US" sz="2000" dirty="0" err="1"/>
              <a:t>n_estimators</a:t>
            </a:r>
            <a:r>
              <a:rPr lang="en-US" sz="2000" dirty="0"/>
              <a:t>: 300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: 5</a:t>
            </a:r>
          </a:p>
          <a:p>
            <a:pPr lvl="1"/>
            <a:r>
              <a:rPr lang="el-GR" sz="2000" dirty="0"/>
              <a:t>Καλό </a:t>
            </a:r>
            <a:r>
              <a:rPr lang="en-US" sz="2000" dirty="0"/>
              <a:t>balance </a:t>
            </a:r>
            <a:r>
              <a:rPr lang="el-GR" sz="2000" dirty="0"/>
              <a:t>ακρίβειας / ταχύτητας</a:t>
            </a:r>
            <a:endParaRPr lang="en-US" sz="2000" dirty="0"/>
          </a:p>
          <a:p>
            <a:pPr lvl="1"/>
            <a:r>
              <a:rPr lang="en-US" sz="2000" dirty="0"/>
              <a:t>criterion = "</a:t>
            </a:r>
            <a:r>
              <a:rPr lang="en-US" sz="2000" dirty="0" err="1"/>
              <a:t>log_loss</a:t>
            </a:r>
            <a:r>
              <a:rPr lang="en-US" sz="2000" dirty="0"/>
              <a:t>", </a:t>
            </a:r>
            <a:r>
              <a:rPr lang="en-US" sz="2000" dirty="0" err="1"/>
              <a:t>n_jobs</a:t>
            </a:r>
            <a:r>
              <a:rPr lang="en-US" sz="2000" dirty="0"/>
              <a:t> = -1</a:t>
            </a:r>
          </a:p>
          <a:p>
            <a:pPr lvl="1"/>
            <a:r>
              <a:rPr lang="en-US" sz="2000" dirty="0"/>
              <a:t>Log Loss: 0.1932, AUC: 0.9803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79509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2F7C00C-3040-9AD2-F7AD-47D45B73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XGBoost (Extreme Gradient Boosting)</a:t>
            </a:r>
            <a:endParaRPr lang="el-GR" sz="3200">
              <a:solidFill>
                <a:srgbClr val="EBEBEB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C107D84-2F95-114D-F611-78874AA0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 dirty="0"/>
              <a:t>Βελτιστοποίηση παραμέτρων με </a:t>
            </a:r>
            <a:r>
              <a:rPr lang="en-US" sz="2000" dirty="0" err="1"/>
              <a:t>HyperOpt</a:t>
            </a:r>
            <a:r>
              <a:rPr lang="en-US" sz="2000" dirty="0"/>
              <a:t> (Bayesian Optimization)</a:t>
            </a:r>
          </a:p>
          <a:p>
            <a:r>
              <a:rPr lang="el-GR" sz="2000" dirty="0"/>
              <a:t>Χώρος αναζήτησης: </a:t>
            </a:r>
            <a:r>
              <a:rPr lang="en-US" sz="2000" dirty="0" err="1"/>
              <a:t>learning_rate</a:t>
            </a:r>
            <a:r>
              <a:rPr lang="en-US" sz="2000" dirty="0"/>
              <a:t>, gamma, depth, </a:t>
            </a:r>
            <a:r>
              <a:rPr lang="en-US" sz="2000" dirty="0" err="1"/>
              <a:t>reg_alpha</a:t>
            </a:r>
            <a:r>
              <a:rPr lang="en-US" sz="2000" dirty="0"/>
              <a:t>, </a:t>
            </a:r>
            <a:r>
              <a:rPr lang="en-US" sz="2000" dirty="0" err="1"/>
              <a:t>reg_lambda</a:t>
            </a:r>
            <a:r>
              <a:rPr lang="en-US" sz="2000" dirty="0"/>
              <a:t>, </a:t>
            </a:r>
            <a:r>
              <a:rPr lang="el-GR" sz="2000" dirty="0"/>
              <a:t>κ.ά.</a:t>
            </a:r>
            <a:endParaRPr lang="en-US" sz="2000" dirty="0"/>
          </a:p>
          <a:p>
            <a:r>
              <a:rPr lang="el-GR" sz="2000" dirty="0"/>
              <a:t>Επιλέχθηκαν οι </a:t>
            </a:r>
            <a:r>
              <a:rPr lang="el-GR" sz="2000" dirty="0" err="1"/>
              <a:t>υπερπαράμετροι</a:t>
            </a:r>
            <a:r>
              <a:rPr lang="el-GR" sz="2000" dirty="0"/>
              <a:t> με το χαμηλότερο </a:t>
            </a:r>
            <a:r>
              <a:rPr lang="en-US" sz="2000" dirty="0"/>
              <a:t>validation log loss</a:t>
            </a:r>
          </a:p>
          <a:p>
            <a:r>
              <a:rPr lang="en-US" sz="2000" dirty="0"/>
              <a:t>Log Loss: 0.201, AUC: 0.9805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42445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C3ACA44-502D-24D0-9BFB-E66265C0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Neural Network (Multilayer Perceptron - MLP)</a:t>
            </a:r>
            <a:endParaRPr lang="el-GR" sz="3200">
              <a:solidFill>
                <a:srgbClr val="EBEBEB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98AF489-70BC-8D09-7711-992DBC2C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/>
              <a:t>Αρχιτεκτονική: 16–8–4</a:t>
            </a:r>
            <a:endParaRPr lang="en-US" sz="2000"/>
          </a:p>
          <a:p>
            <a:r>
              <a:rPr lang="en-US" sz="2000"/>
              <a:t>Dropout: (0.7, 0.5, 0.2)</a:t>
            </a:r>
          </a:p>
          <a:p>
            <a:r>
              <a:rPr lang="en-US" sz="2000"/>
              <a:t>L2 regularization: 0.1</a:t>
            </a:r>
          </a:p>
          <a:p>
            <a:r>
              <a:rPr lang="en-US" sz="2000"/>
              <a:t>Learning rate: 0.1 → </a:t>
            </a:r>
            <a:r>
              <a:rPr lang="el-GR" sz="2000"/>
              <a:t>μείωση με </a:t>
            </a:r>
            <a:r>
              <a:rPr lang="en-US" sz="2000"/>
              <a:t>ReduceLROnPlateau</a:t>
            </a:r>
          </a:p>
          <a:p>
            <a:r>
              <a:rPr lang="en-US" sz="2000"/>
              <a:t>EarlyStopping: patience = 10, Epochs: max 50</a:t>
            </a:r>
          </a:p>
          <a:p>
            <a:r>
              <a:rPr lang="en-US" sz="2000"/>
              <a:t>Batch size: 512</a:t>
            </a:r>
          </a:p>
          <a:p>
            <a:r>
              <a:rPr lang="en-US" sz="2000"/>
              <a:t>Log Loss: 0.16, AUC: 0.9819</a:t>
            </a:r>
          </a:p>
          <a:p>
            <a:endParaRPr lang="en-US" sz="2000"/>
          </a:p>
          <a:p>
            <a:r>
              <a:rPr lang="el-GR" sz="2000"/>
              <a:t>Κάθε μοντέλο εκπαιδεύτηκε και αξιολογήθηκε ανεξάρτητα, με στόχο τη χαμηλότερη log-loss και υψηλό AUC.</a:t>
            </a:r>
          </a:p>
        </p:txBody>
      </p:sp>
    </p:spTree>
    <p:extLst>
      <p:ext uri="{BB962C8B-B14F-4D97-AF65-F5344CB8AC3E}">
        <p14:creationId xmlns:p14="http://schemas.microsoft.com/office/powerpoint/2010/main" val="269583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EC06D14-1F2C-4DAC-B78C-A68B7717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EBEBEB"/>
                </a:solidFill>
              </a:rPr>
              <a:t>Stacking Ensemble</a:t>
            </a:r>
            <a:r>
              <a:rPr lang="el-GR" sz="2200">
                <a:solidFill>
                  <a:srgbClr val="EBEBEB"/>
                </a:solidFill>
              </a:rPr>
              <a:t>(Συνδυασμός Μοντέλων)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2D35947-FE72-47FA-0E9F-873D6D5A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/>
              <a:t>Βασικά μοντέλα: Random Forest, Neural Network (MLP), XGBoost</a:t>
            </a:r>
          </a:p>
          <a:p>
            <a:r>
              <a:rPr lang="el-GR" sz="2000"/>
              <a:t>Για κάθε ζεύγος άρθρων στο validation set:</a:t>
            </a:r>
          </a:p>
          <a:p>
            <a:pPr lvl="1"/>
            <a:r>
              <a:rPr lang="el-GR" sz="2000"/>
              <a:t>Εξάγουμε προβλεπόμενες πιθανότητες από τα 3 μοντέλα</a:t>
            </a:r>
          </a:p>
          <a:p>
            <a:pPr lvl="1"/>
            <a:r>
              <a:rPr lang="el-GR" sz="2000"/>
              <a:t>Δημιουργούμε νέο feature vector με αυτές τις 3 τιμές</a:t>
            </a:r>
          </a:p>
          <a:p>
            <a:r>
              <a:rPr lang="en-US" sz="2000"/>
              <a:t>Meta-Model: Logistic Regression</a:t>
            </a:r>
            <a:endParaRPr lang="el-GR" sz="2000"/>
          </a:p>
          <a:p>
            <a:r>
              <a:rPr lang="el-GR" sz="2000"/>
              <a:t>Εκπαιδεύεται πάνω στις προβλέψεις των βασικών μοντέλων</a:t>
            </a:r>
          </a:p>
          <a:p>
            <a:r>
              <a:rPr lang="el-GR" sz="2000"/>
              <a:t>Μαθαίνει να ζυγίζει και να συνδυάζει σωστά τις εισόδους</a:t>
            </a:r>
          </a:p>
          <a:p>
            <a:r>
              <a:rPr lang="el-GR" sz="2000"/>
              <a:t>Χρησιμοποιείται για την τελική πρόβλεψη</a:t>
            </a:r>
          </a:p>
        </p:txBody>
      </p:sp>
    </p:spTree>
    <p:extLst>
      <p:ext uri="{BB962C8B-B14F-4D97-AF65-F5344CB8AC3E}">
        <p14:creationId xmlns:p14="http://schemas.microsoft.com/office/powerpoint/2010/main" val="331734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65BE3A6-5FFB-592A-CEC3-DC8CDCD1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Συμπέρασμα</a:t>
            </a:r>
          </a:p>
        </p:txBody>
      </p:sp>
      <p:pic>
        <p:nvPicPr>
          <p:cNvPr id="5" name="Θέση περιεχομένου 4" descr="Εικόνα που περιέχει κείμενο, αριθμός, στιγμιότυπο οθόνης, γραμματοσειρά&#10;&#10;Το περιεχόμενο που δημιουργείται από AI ενδέχεται να είναι εσφαλμένο.">
            <a:extLst>
              <a:ext uri="{FF2B5EF4-FFF2-40B4-BE49-F238E27FC236}">
                <a16:creationId xmlns:a16="http://schemas.microsoft.com/office/drawing/2014/main" id="{B21FEC46-A2AF-CB6E-2309-9E9A5AB0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607" y="2170393"/>
            <a:ext cx="6391533" cy="2517213"/>
          </a:xfrm>
          <a:prstGeom prst="rect">
            <a:avLst/>
          </a:prstGeom>
        </p:spPr>
      </p:pic>
      <p:sp>
        <p:nvSpPr>
          <p:cNvPr id="26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EC059-88B4-C85E-CBC6-BCFB374B76D7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Το stacking πέτυχε καλύτερες επιδόσεις από όλα τα επιμέρους μοντέλα, συνδυάζοντας τα πλεονεκτήματά τους και μειώνοντας τα σφάλματα τους σε περιπτώσεις όπου διαφωνούν.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058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E6240D5-F49B-DBDD-51BF-AD5FFAA2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Αποτελέσματα στο Kaggle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graphicFrame>
        <p:nvGraphicFramePr>
          <p:cNvPr id="4" name="Θέση περιεχομένου 3">
            <a:extLst>
              <a:ext uri="{FF2B5EF4-FFF2-40B4-BE49-F238E27FC236}">
                <a16:creationId xmlns:a16="http://schemas.microsoft.com/office/drawing/2014/main" id="{0B022F3A-1449-6507-5422-3F4E83CFA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421782"/>
              </p:ext>
            </p:extLst>
          </p:nvPr>
        </p:nvGraphicFramePr>
        <p:xfrm>
          <a:off x="1432569" y="1114621"/>
          <a:ext cx="5797569" cy="46287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20310">
                  <a:extLst>
                    <a:ext uri="{9D8B030D-6E8A-4147-A177-3AD203B41FA5}">
                      <a16:colId xmlns:a16="http://schemas.microsoft.com/office/drawing/2014/main" val="2888097546"/>
                    </a:ext>
                  </a:extLst>
                </a:gridCol>
                <a:gridCol w="2777259">
                  <a:extLst>
                    <a:ext uri="{9D8B030D-6E8A-4147-A177-3AD203B41FA5}">
                      <a16:colId xmlns:a16="http://schemas.microsoft.com/office/drawing/2014/main" val="1599502733"/>
                    </a:ext>
                  </a:extLst>
                </a:gridCol>
              </a:tblGrid>
              <a:tr h="1304482">
                <a:tc>
                  <a:txBody>
                    <a:bodyPr/>
                    <a:lstStyle/>
                    <a:p>
                      <a:r>
                        <a:rPr lang="en-US" sz="3900" b="0" cap="all" spc="150">
                          <a:solidFill>
                            <a:schemeClr val="lt1"/>
                          </a:solidFill>
                        </a:rPr>
                        <a:t>Metric</a:t>
                      </a:r>
                    </a:p>
                  </a:txBody>
                  <a:tcPr marL="333757" marR="333757" marT="333757" marB="333757" anchor="ctr"/>
                </a:tc>
                <a:tc>
                  <a:txBody>
                    <a:bodyPr/>
                    <a:lstStyle/>
                    <a:p>
                      <a:r>
                        <a:rPr lang="en-US" sz="3900" b="0" cap="all" spc="150">
                          <a:solidFill>
                            <a:schemeClr val="lt1"/>
                          </a:solidFill>
                        </a:rPr>
                        <a:t>Score</a:t>
                      </a:r>
                    </a:p>
                  </a:txBody>
                  <a:tcPr marL="333757" marR="333757" marT="333757" marB="333757" anchor="ctr"/>
                </a:tc>
                <a:extLst>
                  <a:ext uri="{0D108BD9-81ED-4DB2-BD59-A6C34878D82A}">
                    <a16:rowId xmlns:a16="http://schemas.microsoft.com/office/drawing/2014/main" val="2689413385"/>
                  </a:ext>
                </a:extLst>
              </a:tr>
              <a:tr h="1662138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tx1"/>
                          </a:solidFill>
                        </a:rPr>
                        <a:t>Private Log Loss</a:t>
                      </a:r>
                      <a:endParaRPr lang="en-US" sz="3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33757" marR="333757" marT="333757" marB="333757" anchor="ctr"/>
                </a:tc>
                <a:tc>
                  <a:txBody>
                    <a:bodyPr/>
                    <a:lstStyle/>
                    <a:p>
                      <a:r>
                        <a:rPr lang="el-GR" sz="3100" b="1" cap="none" spc="0">
                          <a:solidFill>
                            <a:schemeClr val="tx1"/>
                          </a:solidFill>
                        </a:rPr>
                        <a:t>0.13260</a:t>
                      </a:r>
                      <a:endParaRPr lang="el-GR" sz="3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33757" marR="333757" marT="333757" marB="333757" anchor="ctr"/>
                </a:tc>
                <a:extLst>
                  <a:ext uri="{0D108BD9-81ED-4DB2-BD59-A6C34878D82A}">
                    <a16:rowId xmlns:a16="http://schemas.microsoft.com/office/drawing/2014/main" val="346883377"/>
                  </a:ext>
                </a:extLst>
              </a:tr>
              <a:tr h="1662138">
                <a:tc>
                  <a:txBody>
                    <a:bodyPr/>
                    <a:lstStyle/>
                    <a:p>
                      <a:r>
                        <a:rPr lang="en-US" sz="3100" b="1" cap="none" spc="0">
                          <a:solidFill>
                            <a:schemeClr val="tx1"/>
                          </a:solidFill>
                        </a:rPr>
                        <a:t>Public Log Loss</a:t>
                      </a:r>
                      <a:endParaRPr lang="en-US" sz="3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33757" marR="333757" marT="333757" marB="333757" anchor="ctr"/>
                </a:tc>
                <a:tc>
                  <a:txBody>
                    <a:bodyPr/>
                    <a:lstStyle/>
                    <a:p>
                      <a:r>
                        <a:rPr lang="el-GR" sz="3100" cap="none" spc="0">
                          <a:solidFill>
                            <a:schemeClr val="tx1"/>
                          </a:solidFill>
                        </a:rPr>
                        <a:t>0.13533</a:t>
                      </a:r>
                    </a:p>
                  </a:txBody>
                  <a:tcPr marL="333757" marR="333757" marT="333757" marB="333757" anchor="ctr"/>
                </a:tc>
                <a:extLst>
                  <a:ext uri="{0D108BD9-81ED-4DB2-BD59-A6C34878D82A}">
                    <a16:rowId xmlns:a16="http://schemas.microsoft.com/office/drawing/2014/main" val="340719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00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5B97BC07-AEE7-5F96-B4A1-C8C6E456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Τι Δείχνει αυτό: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E09EE4C-408B-081D-08CD-78141C127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064529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1513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70F53E6-E2BE-39FF-5BEA-26E6E47D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l-GR" sz="3200">
                <a:solidFill>
                  <a:srgbClr val="EBEBEB"/>
                </a:solidFill>
              </a:rPr>
              <a:t>Συμπεράσματα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FAA13C5-F5FA-FA65-7588-AF51C7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700" b="1"/>
              <a:t>Τι μάθαμε:</a:t>
            </a:r>
          </a:p>
          <a:p>
            <a:pPr>
              <a:lnSpc>
                <a:spcPct val="90000"/>
              </a:lnSpc>
            </a:pPr>
            <a:r>
              <a:rPr lang="el-GR" sz="1700"/>
              <a:t>Η απόδοση εξαρτάται κυρίως από τα χαρακτηριστικά (features) – όχι απλώς από το μοντέλο.</a:t>
            </a:r>
          </a:p>
          <a:p>
            <a:pPr>
              <a:lnSpc>
                <a:spcPct val="90000"/>
              </a:lnSpc>
            </a:pPr>
            <a:r>
              <a:rPr lang="el-GR" sz="1700"/>
              <a:t>Ο συνδυασμός:</a:t>
            </a:r>
          </a:p>
          <a:p>
            <a:pPr lvl="1">
              <a:lnSpc>
                <a:spcPct val="90000"/>
              </a:lnSpc>
            </a:pPr>
            <a:r>
              <a:rPr lang="el-GR" sz="1700" b="1"/>
              <a:t>Γλωσσικών</a:t>
            </a:r>
            <a:r>
              <a:rPr lang="el-GR" sz="1700"/>
              <a:t> (textual),</a:t>
            </a:r>
          </a:p>
          <a:p>
            <a:pPr lvl="1">
              <a:lnSpc>
                <a:spcPct val="90000"/>
              </a:lnSpc>
            </a:pPr>
            <a:r>
              <a:rPr lang="el-GR" sz="1700" b="1"/>
              <a:t>Δομικών</a:t>
            </a:r>
            <a:r>
              <a:rPr lang="el-GR" sz="1700"/>
              <a:t> (graph-based) και</a:t>
            </a:r>
          </a:p>
          <a:p>
            <a:pPr lvl="1">
              <a:lnSpc>
                <a:spcPct val="90000"/>
              </a:lnSpc>
            </a:pPr>
            <a:r>
              <a:rPr lang="el-GR" sz="1700" b="1"/>
              <a:t>Συγγραφικών</a:t>
            </a:r>
            <a:r>
              <a:rPr lang="el-GR" sz="1700"/>
              <a:t> (authorship)</a:t>
            </a:r>
            <a:br>
              <a:rPr lang="el-GR" sz="1700"/>
            </a:br>
            <a:r>
              <a:rPr lang="el-GR" sz="1700"/>
              <a:t>οδήγησε σε πλούσια και διακριτική αναπαράσταση των άρθρων.</a:t>
            </a:r>
          </a:p>
          <a:p>
            <a:pPr>
              <a:lnSpc>
                <a:spcPct val="90000"/>
              </a:lnSpc>
            </a:pPr>
            <a:r>
              <a:rPr lang="el-GR" sz="1700" b="1"/>
              <a:t>Τι λειτούργησε καλά:</a:t>
            </a:r>
          </a:p>
          <a:p>
            <a:pPr lvl="1">
              <a:lnSpc>
                <a:spcPct val="90000"/>
              </a:lnSpc>
            </a:pPr>
            <a:r>
              <a:rPr lang="en-US" sz="1700" b="1"/>
              <a:t>BERT + Node2Vec embeddings</a:t>
            </a:r>
            <a:r>
              <a:rPr lang="en-US" sz="1700"/>
              <a:t> → </a:t>
            </a:r>
            <a:r>
              <a:rPr lang="el-GR" sz="1700"/>
              <a:t>υψηλής ποιότητας σημασιολογική &amp; δομική πληροφορία</a:t>
            </a:r>
          </a:p>
          <a:p>
            <a:pPr lvl="1">
              <a:lnSpc>
                <a:spcPct val="90000"/>
              </a:lnSpc>
            </a:pPr>
            <a:r>
              <a:rPr lang="en-US" sz="1700" b="1"/>
              <a:t>Hyperparameter tuning </a:t>
            </a:r>
            <a:r>
              <a:rPr lang="el-GR" sz="1700" b="1"/>
              <a:t>με </a:t>
            </a:r>
            <a:r>
              <a:rPr lang="en-US" sz="1700" b="1"/>
              <a:t>HyperOpt</a:t>
            </a:r>
            <a:r>
              <a:rPr lang="en-US" sz="1700"/>
              <a:t> → </a:t>
            </a:r>
            <a:r>
              <a:rPr lang="el-GR" sz="1700"/>
              <a:t>σταθερή βελτίωση </a:t>
            </a:r>
            <a:r>
              <a:rPr lang="en-US" sz="1700"/>
              <a:t>log-loss</a:t>
            </a:r>
          </a:p>
          <a:p>
            <a:pPr lvl="1">
              <a:lnSpc>
                <a:spcPct val="90000"/>
              </a:lnSpc>
            </a:pPr>
            <a:r>
              <a:rPr lang="en-US" sz="1700" b="1"/>
              <a:t>Stacking ensemble</a:t>
            </a:r>
            <a:r>
              <a:rPr lang="en-US" sz="1700"/>
              <a:t> → </a:t>
            </a:r>
            <a:r>
              <a:rPr lang="el-GR" sz="1700"/>
              <a:t>καλύτερη συνολική απόδοση από κάθε επιμέρους μοντέλο</a:t>
            </a:r>
          </a:p>
          <a:p>
            <a:pPr lvl="1">
              <a:lnSpc>
                <a:spcPct val="90000"/>
              </a:lnSpc>
            </a:pPr>
            <a:endParaRPr lang="el-GR" sz="1700"/>
          </a:p>
          <a:p>
            <a:pPr>
              <a:lnSpc>
                <a:spcPct val="90000"/>
              </a:lnSpc>
            </a:pPr>
            <a:endParaRPr lang="el-GR" sz="1700"/>
          </a:p>
        </p:txBody>
      </p:sp>
    </p:spTree>
    <p:extLst>
      <p:ext uri="{BB962C8B-B14F-4D97-AF65-F5344CB8AC3E}">
        <p14:creationId xmlns:p14="http://schemas.microsoft.com/office/powerpoint/2010/main" val="2460460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44" name="Rectangle 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6E63ADD0-4837-4506-8B81-1076581AF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E180E02-C97D-E177-E417-A3A6D219F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333" y="2099733"/>
            <a:ext cx="5730960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Ευχ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αριστούμε για την προσοχή σας</a:t>
            </a:r>
          </a:p>
        </p:txBody>
      </p:sp>
      <p:sp>
        <p:nvSpPr>
          <p:cNvPr id="46" name="Rectangle 38">
            <a:extLst>
              <a:ext uri="{FF2B5EF4-FFF2-40B4-BE49-F238E27FC236}">
                <a16:creationId xmlns:a16="http://schemas.microsoft.com/office/drawing/2014/main" id="{AFECA4B5-4C84-4095-B8D3-EFC5B417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pic>
        <p:nvPicPr>
          <p:cNvPr id="26" name="Graphic 6" descr="Σημάδι ελέγχου">
            <a:extLst>
              <a:ext uri="{FF2B5EF4-FFF2-40B4-BE49-F238E27FC236}">
                <a16:creationId xmlns:a16="http://schemas.microsoft.com/office/drawing/2014/main" id="{A1F1FBF7-4F37-9338-A362-53E49DAD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6249" y="2196284"/>
            <a:ext cx="2956448" cy="295644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16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EBDAC36E-0C5A-77D2-280E-308F5E8D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EBEBEB"/>
                </a:solidFill>
              </a:rPr>
              <a:t>Πρόβλημα &amp; Στόχος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5F8F3928-D5AE-4B81-E008-2287562D5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37165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345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E3AA20-B891-902B-EAB7-4796A35A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l-GR" sz="3200">
                <a:solidFill>
                  <a:srgbClr val="EBEBEB"/>
                </a:solidFill>
              </a:rPr>
              <a:t>Στόχος μας: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BF5D395-8BA9-822B-25FC-DC4E99FEA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 dirty="0"/>
              <a:t>Εξαγωγή συνδυαστικών χαρακτηριστικών (από κείμενο, </a:t>
            </a:r>
            <a:r>
              <a:rPr lang="el-GR" sz="2000" dirty="0" err="1"/>
              <a:t>γράφο</a:t>
            </a:r>
            <a:r>
              <a:rPr lang="el-GR" sz="2000" dirty="0"/>
              <a:t>, συγγραφείς)</a:t>
            </a:r>
            <a:endParaRPr lang="en-US" sz="2000" dirty="0"/>
          </a:p>
          <a:p>
            <a:r>
              <a:rPr lang="el-GR" sz="2000" dirty="0"/>
              <a:t>Εκπαίδευση εποπτευόμενου μοντέλου (</a:t>
            </a:r>
            <a:r>
              <a:rPr lang="el-GR" sz="2000" dirty="0" err="1"/>
              <a:t>supervised</a:t>
            </a:r>
            <a:r>
              <a:rPr lang="el-GR" sz="2000" dirty="0"/>
              <a:t> </a:t>
            </a:r>
            <a:r>
              <a:rPr lang="el-GR" sz="2000" dirty="0" err="1"/>
              <a:t>model</a:t>
            </a:r>
            <a:r>
              <a:rPr lang="el-GR" sz="2000" dirty="0"/>
              <a:t>) ταξινόμησης</a:t>
            </a:r>
            <a:endParaRPr lang="en-US" sz="2000" dirty="0"/>
          </a:p>
          <a:p>
            <a:r>
              <a:rPr lang="el-GR" sz="2000" dirty="0"/>
              <a:t>Υποβολή προβλέψεων στο </a:t>
            </a:r>
            <a:r>
              <a:rPr lang="el-GR" sz="2000" dirty="0" err="1"/>
              <a:t>Kaggle</a:t>
            </a:r>
            <a:r>
              <a:rPr lang="el-GR" sz="2000" dirty="0"/>
              <a:t> με στόχο τη χαμηλότερη </a:t>
            </a:r>
            <a:r>
              <a:rPr lang="el-GR" sz="2000" dirty="0" err="1"/>
              <a:t>log-loss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19654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B0A49A6-468D-A2A2-C50C-F1F4AC85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l-GR" sz="3000">
                <a:solidFill>
                  <a:srgbClr val="EBEBEB"/>
                </a:solidFill>
              </a:rPr>
              <a:t>Προεπεξεργασία Δεδομένων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6EDAEBB-8596-60C0-1CA9-6806C52D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/>
              <a:t>Δεδομένα από τα αρχεία</a:t>
            </a:r>
            <a:r>
              <a:rPr lang="en-US" sz="2000"/>
              <a:t>: abstracts.txt, authors.txt, edgelist.txt</a:t>
            </a:r>
          </a:p>
          <a:p>
            <a:r>
              <a:rPr lang="el-GR" sz="2000"/>
              <a:t>Αντιστοίχιση IDs άρθρων και μετατροπή σε DataFrames</a:t>
            </a:r>
            <a:endParaRPr lang="en-US" sz="2000"/>
          </a:p>
          <a:p>
            <a:endParaRPr lang="en-US" sz="2000" b="1"/>
          </a:p>
          <a:p>
            <a:r>
              <a:rPr lang="el-GR" sz="2000"/>
              <a:t>Δημιουργία Γράφου</a:t>
            </a:r>
            <a:endParaRPr lang="en-US" sz="2000"/>
          </a:p>
          <a:p>
            <a:pPr lvl="1"/>
            <a:r>
              <a:rPr lang="el-GR" sz="2000"/>
              <a:t>Χρήση των παραπομπών ως ακμές (edges) με κόμβους τα άρθρα</a:t>
            </a:r>
            <a:endParaRPr lang="en-US" sz="2000"/>
          </a:p>
          <a:p>
            <a:pPr lvl="1"/>
            <a:r>
              <a:rPr lang="el-GR" sz="2000"/>
              <a:t>Διαχωρισμός 80/20 των edges σε </a:t>
            </a:r>
            <a:r>
              <a:rPr lang="el-GR" sz="2000" i="1"/>
              <a:t>training</a:t>
            </a:r>
            <a:r>
              <a:rPr lang="el-GR" sz="2000"/>
              <a:t> και </a:t>
            </a:r>
            <a:r>
              <a:rPr lang="el-GR" sz="2000" i="1"/>
              <a:t>validation</a:t>
            </a:r>
            <a:endParaRPr lang="en-US" sz="2000" i="1"/>
          </a:p>
          <a:p>
            <a:pPr lvl="1"/>
            <a:r>
              <a:rPr lang="el-GR" sz="2000"/>
              <a:t>Ο γράφος περιέχει μόνο τις ακμές του training set — αποφεύγεται το data leakage</a:t>
            </a:r>
            <a:endParaRPr lang="en-US" sz="2000"/>
          </a:p>
          <a:p>
            <a:pPr lvl="1"/>
            <a:r>
              <a:rPr lang="el-GR" sz="2000"/>
              <a:t>Οι κόμβοι του validation set περιλαμβάνονται στον γράφο, αλλά χωρίς τις αντίστοιχες ακμές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1945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1AA1641-7D40-1A1C-3AF1-6445656E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l-GR" sz="3200">
                <a:solidFill>
                  <a:srgbClr val="EBEBEB"/>
                </a:solidFill>
              </a:rPr>
              <a:t>Θετικά &amp; Αρνητικά Δείγματα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DD85E6-1387-52EF-265E-8968F61B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 b="1"/>
              <a:t>Θετικά</a:t>
            </a:r>
            <a:r>
              <a:rPr lang="el-GR" sz="2000"/>
              <a:t>: τα πραγματικά ζεύγη άρθρων με citation</a:t>
            </a:r>
            <a:endParaRPr lang="en-US" sz="2000"/>
          </a:p>
          <a:p>
            <a:r>
              <a:rPr lang="el-GR" sz="2000" b="1"/>
              <a:t>Αρνητικά</a:t>
            </a:r>
            <a:r>
              <a:rPr lang="el-GR" sz="2000"/>
              <a:t>: τυχαία ζεύγη χωρίς citation </a:t>
            </a:r>
            <a:r>
              <a:rPr lang="en-US" sz="2000"/>
              <a:t>(generate_negative_pairs)</a:t>
            </a:r>
          </a:p>
          <a:p>
            <a:r>
              <a:rPr lang="el-GR" sz="2000"/>
              <a:t>Ισορροπία θετικών/αρνητικών για αποφυγή bias</a:t>
            </a:r>
            <a:endParaRPr lang="en-US" sz="2000"/>
          </a:p>
          <a:p>
            <a:endParaRPr lang="en-US" sz="2000"/>
          </a:p>
          <a:p>
            <a:r>
              <a:rPr lang="el-GR" sz="2000" b="1"/>
              <a:t>Στόχος:</a:t>
            </a:r>
            <a:endParaRPr lang="en-US" sz="2000" b="1"/>
          </a:p>
          <a:p>
            <a:pPr lvl="1"/>
            <a:r>
              <a:rPr lang="el-GR" sz="2000"/>
              <a:t>Δημιουργία dataset με ζεύγη άρθρων και ετικέτα 1 ή 0 για την εκπαίδευση των μοντέλων</a:t>
            </a:r>
          </a:p>
        </p:txBody>
      </p:sp>
    </p:spTree>
    <p:extLst>
      <p:ext uri="{BB962C8B-B14F-4D97-AF65-F5344CB8AC3E}">
        <p14:creationId xmlns:p14="http://schemas.microsoft.com/office/powerpoint/2010/main" val="142226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B4CDA1F-74DB-B5BD-F6C0-A8B8FCAE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Feature Engineering</a:t>
            </a:r>
            <a:endParaRPr lang="el-GR" sz="3200">
              <a:solidFill>
                <a:srgbClr val="EBEBEB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9D1D38A-6DF6-9EF4-8B53-5C09E1F7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/>
              <a:t>Χαρακτηριστικά Κειμένου (</a:t>
            </a:r>
            <a:r>
              <a:rPr lang="en-US" sz="2000"/>
              <a:t>Text-based Features)</a:t>
            </a:r>
            <a:endParaRPr lang="el-GR" sz="2000"/>
          </a:p>
          <a:p>
            <a:r>
              <a:rPr lang="en-US" sz="2000" b="1"/>
              <a:t>BERT embeddings</a:t>
            </a:r>
            <a:r>
              <a:rPr lang="en-US" sz="2000"/>
              <a:t> </a:t>
            </a:r>
            <a:r>
              <a:rPr lang="el-GR" sz="2000"/>
              <a:t>από </a:t>
            </a:r>
            <a:r>
              <a:rPr lang="en-US" sz="2000"/>
              <a:t>abstracts (768 </a:t>
            </a:r>
            <a:r>
              <a:rPr lang="el-GR" sz="2000"/>
              <a:t>διαστάσεις)</a:t>
            </a:r>
          </a:p>
          <a:p>
            <a:pPr lvl="1"/>
            <a:r>
              <a:rPr lang="el-GR" sz="2000"/>
              <a:t>Σημασιολογική αναπαράσταση λέξεων με βάση τα συμφραζόμενα</a:t>
            </a:r>
          </a:p>
          <a:p>
            <a:pPr lvl="1"/>
            <a:r>
              <a:rPr lang="el-GR" sz="2000"/>
              <a:t>Μείωση διαστάσεων με </a:t>
            </a:r>
            <a:r>
              <a:rPr lang="el-GR" sz="2000" b="1"/>
              <a:t>PCA → 225</a:t>
            </a:r>
          </a:p>
          <a:p>
            <a:pPr marL="457200" lvl="1" indent="0">
              <a:buNone/>
            </a:pPr>
            <a:endParaRPr lang="el-GR" sz="2000"/>
          </a:p>
          <a:p>
            <a:r>
              <a:rPr lang="en-US" sz="2000" b="1"/>
              <a:t>Cosine similarity</a:t>
            </a:r>
            <a:r>
              <a:rPr lang="en-US" sz="2000"/>
              <a:t> </a:t>
            </a:r>
            <a:r>
              <a:rPr lang="el-GR" sz="2000"/>
              <a:t>μεταξύ δύο </a:t>
            </a:r>
            <a:r>
              <a:rPr lang="en-US" sz="2000"/>
              <a:t>abstracts</a:t>
            </a:r>
            <a:endParaRPr lang="el-GR" sz="2000"/>
          </a:p>
          <a:p>
            <a:pPr lvl="1"/>
            <a:r>
              <a:rPr lang="el-GR" sz="2000"/>
              <a:t>Πόσο παρόμοια είναι νοηματικά τα κείμενα των άρθρων</a:t>
            </a:r>
          </a:p>
        </p:txBody>
      </p:sp>
    </p:spTree>
    <p:extLst>
      <p:ext uri="{BB962C8B-B14F-4D97-AF65-F5344CB8AC3E}">
        <p14:creationId xmlns:p14="http://schemas.microsoft.com/office/powerpoint/2010/main" val="19010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52A2398-1013-F7B0-333D-FC0C472C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l-GR" sz="3000">
                <a:solidFill>
                  <a:srgbClr val="EBEBEB"/>
                </a:solidFill>
              </a:rPr>
              <a:t>Χαρακτηριστικά Γράφων(</a:t>
            </a:r>
            <a:r>
              <a:rPr lang="en-US" sz="3000">
                <a:solidFill>
                  <a:srgbClr val="EBEBEB"/>
                </a:solidFill>
              </a:rPr>
              <a:t>Graph-based Features)</a:t>
            </a:r>
            <a:endParaRPr lang="el-GR" sz="3000">
              <a:solidFill>
                <a:srgbClr val="EBEBEB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EAB77F-E6FE-0395-A520-59270968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700" b="1"/>
              <a:t>Node2Vec embeddings</a:t>
            </a:r>
            <a:r>
              <a:rPr lang="el-GR" sz="1700"/>
              <a:t>: Ενσωμάτωση κόμβων με βάση τη δομή του γράφου</a:t>
            </a:r>
          </a:p>
          <a:p>
            <a:pPr>
              <a:lnSpc>
                <a:spcPct val="90000"/>
              </a:lnSpc>
            </a:pPr>
            <a:r>
              <a:rPr lang="el-GR" sz="1700" b="1"/>
              <a:t>Cosine Similarity</a:t>
            </a:r>
            <a:r>
              <a:rPr lang="el-GR" sz="1700"/>
              <a:t>: Υπολογίζει τη γωνιακή ομοιότητα μεταξύ δύο διανυσμάτων</a:t>
            </a:r>
            <a:r>
              <a:rPr lang="en-US" sz="1700"/>
              <a:t> </a:t>
            </a:r>
            <a:r>
              <a:rPr lang="el-GR" sz="1700"/>
              <a:t>με βάση των </a:t>
            </a:r>
            <a:r>
              <a:rPr lang="en-US" sz="1700"/>
              <a:t>embeddings </a:t>
            </a:r>
            <a:r>
              <a:rPr lang="el-GR" sz="1700"/>
              <a:t>του </a:t>
            </a:r>
            <a:r>
              <a:rPr lang="en-US" sz="1700"/>
              <a:t>Node2Vec</a:t>
            </a:r>
          </a:p>
          <a:p>
            <a:pPr>
              <a:lnSpc>
                <a:spcPct val="90000"/>
              </a:lnSpc>
            </a:pPr>
            <a:r>
              <a:rPr lang="el-GR" sz="1700" b="1"/>
              <a:t>Clustering Coefficient</a:t>
            </a:r>
            <a:r>
              <a:rPr lang="el-GR" sz="1700"/>
              <a:t>: Πόσο «κλειστή» είναι η τοπική περιοχή κάθε κόμβου</a:t>
            </a:r>
          </a:p>
          <a:p>
            <a:pPr>
              <a:lnSpc>
                <a:spcPct val="90000"/>
              </a:lnSpc>
            </a:pPr>
            <a:r>
              <a:rPr lang="el-GR" sz="1700" b="1"/>
              <a:t>Common Neighbors</a:t>
            </a:r>
            <a:r>
              <a:rPr lang="el-GR" sz="1700"/>
              <a:t>: Αριθμός κοινών γειτόνων</a:t>
            </a:r>
          </a:p>
          <a:p>
            <a:pPr>
              <a:lnSpc>
                <a:spcPct val="90000"/>
              </a:lnSpc>
            </a:pPr>
            <a:r>
              <a:rPr lang="el-GR" sz="1700" b="1"/>
              <a:t>Jaccard Coefficient</a:t>
            </a:r>
            <a:r>
              <a:rPr lang="el-GR" sz="1700"/>
              <a:t>: Ομοιότητα στα σύνολα γειτόνων</a:t>
            </a:r>
          </a:p>
          <a:p>
            <a:pPr>
              <a:lnSpc>
                <a:spcPct val="90000"/>
              </a:lnSpc>
            </a:pPr>
            <a:r>
              <a:rPr lang="el-GR" sz="1700" b="1"/>
              <a:t>Adamic–Adar Index</a:t>
            </a:r>
            <a:r>
              <a:rPr lang="el-GR" sz="1700"/>
              <a:t>: Δίνει μεγαλύτερη βαρύτητα σε «σπάνιους» κοινούς κόμβους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 b="1"/>
              <a:t>Pagerank: </a:t>
            </a:r>
            <a:r>
              <a:rPr lang="el-GR" sz="1700"/>
              <a:t>Μέτρο επιρροής κόμβου στο δίκτυο, βασισμένο στον αριθμό και τη βαρύτητα των εισερχόμενων ακμών.</a:t>
            </a:r>
          </a:p>
          <a:p>
            <a:pPr>
              <a:lnSpc>
                <a:spcPct val="90000"/>
              </a:lnSpc>
            </a:pPr>
            <a:r>
              <a:rPr lang="el-GR" sz="1700"/>
              <a:t>Χαρακτηριστικά Συγγραφέων</a:t>
            </a:r>
          </a:p>
          <a:p>
            <a:pPr lvl="1">
              <a:lnSpc>
                <a:spcPct val="90000"/>
              </a:lnSpc>
            </a:pPr>
            <a:r>
              <a:rPr lang="el-GR" sz="1700" b="1"/>
              <a:t>Authorship Overlap</a:t>
            </a:r>
            <a:r>
              <a:rPr lang="el-GR" sz="1700"/>
              <a:t>: Ποσοστό κοινών συγγραφέων ανάμεσα στα δύο άρθρα</a:t>
            </a:r>
          </a:p>
        </p:txBody>
      </p:sp>
    </p:spTree>
    <p:extLst>
      <p:ext uri="{BB962C8B-B14F-4D97-AF65-F5344CB8AC3E}">
        <p14:creationId xmlns:p14="http://schemas.microsoft.com/office/powerpoint/2010/main" val="140327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CB88908-DF4C-0F66-C5DD-7E5B3246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l-GR" sz="3200">
                <a:solidFill>
                  <a:srgbClr val="EBEBEB"/>
                </a:solidFill>
              </a:rPr>
              <a:t>Παράλληλη Επεξεργασία &amp; </a:t>
            </a:r>
            <a:r>
              <a:rPr lang="en-US" sz="3200">
                <a:solidFill>
                  <a:srgbClr val="EBEBEB"/>
                </a:solidFill>
              </a:rPr>
              <a:t>Feature Matrix</a:t>
            </a:r>
            <a:endParaRPr lang="el-GR" sz="3200">
              <a:solidFill>
                <a:srgbClr val="EBEBEB"/>
              </a:solidFill>
            </a:endParaRPr>
          </a:p>
        </p:txBody>
      </p:sp>
      <p:sp>
        <p:nvSpPr>
          <p:cNvPr id="24" name="Θέση περιεχομένου 2">
            <a:extLst>
              <a:ext uri="{FF2B5EF4-FFF2-40B4-BE49-F238E27FC236}">
                <a16:creationId xmlns:a16="http://schemas.microsoft.com/office/drawing/2014/main" id="{20AAC6CB-A276-C104-A8FC-526B233D1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/>
              <a:t>Παράλληλος Υπολογισμός Χαρακτηριστικών</a:t>
            </a:r>
          </a:p>
          <a:p>
            <a:r>
              <a:rPr lang="el-GR" sz="2000"/>
              <a:t>Για κάθε σύνολο (</a:t>
            </a:r>
            <a:r>
              <a:rPr lang="en-US" sz="2000"/>
              <a:t>training, validation, test), </a:t>
            </a:r>
            <a:r>
              <a:rPr lang="el-GR" sz="2000"/>
              <a:t>δημιουργήσαμε </a:t>
            </a:r>
            <a:r>
              <a:rPr lang="en-US" sz="2000" b="1"/>
              <a:t>DataFrame </a:t>
            </a:r>
            <a:r>
              <a:rPr lang="el-GR" sz="2000" b="1"/>
              <a:t>με ζεύγη άρθρων</a:t>
            </a:r>
            <a:r>
              <a:rPr lang="el-GR" sz="2000"/>
              <a:t>.</a:t>
            </a:r>
          </a:p>
          <a:p>
            <a:r>
              <a:rPr lang="el-GR" sz="2000"/>
              <a:t>Διαχωρισμός σε </a:t>
            </a:r>
            <a:r>
              <a:rPr lang="el-GR" sz="2000" b="1"/>
              <a:t>4 υποσύνολα</a:t>
            </a:r>
            <a:r>
              <a:rPr lang="el-GR" sz="2000"/>
              <a:t> – ένα για κάθε διαθέσιμο πυρήνα CPU.</a:t>
            </a:r>
          </a:p>
          <a:p>
            <a:r>
              <a:rPr lang="el-GR" sz="2000"/>
              <a:t>Εκτέλεση υπολογισμών </a:t>
            </a:r>
            <a:r>
              <a:rPr lang="el-GR" sz="2000" b="1"/>
              <a:t>παράλληλα (</a:t>
            </a:r>
            <a:r>
              <a:rPr lang="en-US" sz="2000" b="1"/>
              <a:t>parallel processing)</a:t>
            </a:r>
            <a:r>
              <a:rPr lang="en-US" sz="2000"/>
              <a:t> </a:t>
            </a:r>
            <a:r>
              <a:rPr lang="el-GR" sz="2000"/>
              <a:t>μέσω της βιβλιοθήκης </a:t>
            </a:r>
            <a:r>
              <a:rPr lang="en-US" sz="2000" b="1"/>
              <a:t>joblib</a:t>
            </a:r>
            <a:r>
              <a:rPr lang="en-US" sz="2000"/>
              <a:t>.</a:t>
            </a:r>
            <a:endParaRPr lang="el-GR" sz="2000"/>
          </a:p>
        </p:txBody>
      </p:sp>
    </p:spTree>
    <p:extLst>
      <p:ext uri="{BB962C8B-B14F-4D97-AF65-F5344CB8AC3E}">
        <p14:creationId xmlns:p14="http://schemas.microsoft.com/office/powerpoint/2010/main" val="82315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FB635E1-2FE6-16D6-2624-CC95DD9E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l-GR" sz="3200">
                <a:solidFill>
                  <a:srgbClr val="EBEBEB"/>
                </a:solidFill>
              </a:rPr>
              <a:t>Τελική Κατασκευή </a:t>
            </a:r>
            <a:r>
              <a:rPr lang="en-US" sz="3200">
                <a:solidFill>
                  <a:srgbClr val="EBEBEB"/>
                </a:solidFill>
              </a:rPr>
              <a:t>Feature Matrix</a:t>
            </a:r>
            <a:endParaRPr lang="el-GR" sz="3200">
              <a:solidFill>
                <a:srgbClr val="EBEBEB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DBCF1EC-994F-768C-3D96-CC7A4E9C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l-GR" sz="2000"/>
              <a:t>Μετά την ολοκλήρωση:</a:t>
            </a:r>
            <a:endParaRPr lang="en-US" sz="2000"/>
          </a:p>
          <a:p>
            <a:pPr lvl="1"/>
            <a:r>
              <a:rPr lang="el-GR" sz="2000"/>
              <a:t>Τα 4 υποσύνολα συγχωνεύονται σε ένα ενιαίο DataFrame.</a:t>
            </a:r>
            <a:endParaRPr lang="en-US" sz="2000"/>
          </a:p>
          <a:p>
            <a:pPr lvl="1"/>
            <a:r>
              <a:rPr lang="el-GR" sz="2000"/>
              <a:t>Διαγράφονται βοηθητικές στήλες (p1, p2) – κρατάμε μόνο τα τελικά features.</a:t>
            </a:r>
            <a:endParaRPr lang="en-US" sz="2000"/>
          </a:p>
          <a:p>
            <a:pPr lvl="1"/>
            <a:r>
              <a:rPr lang="el-GR" sz="2000"/>
              <a:t>Αποθήκευση σε </a:t>
            </a:r>
            <a:r>
              <a:rPr lang="el-GR" sz="2000" b="1"/>
              <a:t>.pkl αρχείο</a:t>
            </a:r>
            <a:r>
              <a:rPr lang="el-GR" sz="2000"/>
              <a:t> για άμεση φόρτωση σε επόμενες εκτελέσεις, </a:t>
            </a:r>
            <a:r>
              <a:rPr lang="el-GR" sz="2000" b="1"/>
              <a:t>χωρίς επανυπολογισμό</a:t>
            </a:r>
            <a:r>
              <a:rPr lang="el-G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260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Αίθουσα συσκέψεων &quot;Ιόν&quot;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Αίθουσα συσκέψεων &quot;Ιόν&quot;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ίθουσα συσκέψεων &quot;Ιόν&quot;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860</Words>
  <Application>Microsoft Office PowerPoint</Application>
  <PresentationFormat>Ευρεία οθόνη</PresentationFormat>
  <Paragraphs>117</Paragraphs>
  <Slides>18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Αίθουσα συσκέψεων "Ιόν"</vt:lpstr>
      <vt:lpstr>Citation link prediction</vt:lpstr>
      <vt:lpstr>Πρόβλημα &amp; Στόχος</vt:lpstr>
      <vt:lpstr>Στόχος μας:</vt:lpstr>
      <vt:lpstr>Προεπεξεργασία Δεδομένων</vt:lpstr>
      <vt:lpstr>Θετικά &amp; Αρνητικά Δείγματα</vt:lpstr>
      <vt:lpstr>Feature Engineering</vt:lpstr>
      <vt:lpstr>Χαρακτηριστικά Γράφων(Graph-based Features)</vt:lpstr>
      <vt:lpstr>Παράλληλη Επεξεργασία &amp; Feature Matrix</vt:lpstr>
      <vt:lpstr>Τελική Κατασκευή Feature Matrix</vt:lpstr>
      <vt:lpstr>Μοντέλα &amp; Ρυθμίσεις</vt:lpstr>
      <vt:lpstr>XGBoost (Extreme Gradient Boosting)</vt:lpstr>
      <vt:lpstr>Neural Network (Multilayer Perceptron - MLP)</vt:lpstr>
      <vt:lpstr>Stacking Ensemble(Συνδυασμός Μοντέλων)</vt:lpstr>
      <vt:lpstr>Συμπέρασμα</vt:lpstr>
      <vt:lpstr>Αποτελέσματα στο Kaggle</vt:lpstr>
      <vt:lpstr>Τι Δείχνει αυτό:</vt:lpstr>
      <vt:lpstr>Συμπεράσματα</vt:lpstr>
      <vt:lpstr>Ευχαριστούμε για την προσοχή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KYRILLOS KAILIDIS</dc:creator>
  <cp:lastModifiedBy>KYRILLOS KAILIDIS</cp:lastModifiedBy>
  <cp:revision>9</cp:revision>
  <dcterms:created xsi:type="dcterms:W3CDTF">2025-06-15T18:19:22Z</dcterms:created>
  <dcterms:modified xsi:type="dcterms:W3CDTF">2025-06-15T19:41:31Z</dcterms:modified>
</cp:coreProperties>
</file>