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8"/>
  </p:notesMasterIdLst>
  <p:handoutMasterIdLst>
    <p:handoutMasterId r:id="rId19"/>
  </p:handoutMasterIdLst>
  <p:sldIdLst>
    <p:sldId id="277" r:id="rId4"/>
    <p:sldId id="399" r:id="rId5"/>
    <p:sldId id="400" r:id="rId6"/>
    <p:sldId id="413" r:id="rId7"/>
    <p:sldId id="402" r:id="rId8"/>
    <p:sldId id="403" r:id="rId9"/>
    <p:sldId id="411" r:id="rId10"/>
    <p:sldId id="412" r:id="rId11"/>
    <p:sldId id="408" r:id="rId12"/>
    <p:sldId id="404" r:id="rId13"/>
    <p:sldId id="410" r:id="rId14"/>
    <p:sldId id="405" r:id="rId15"/>
    <p:sldId id="406"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autoAdjust="0"/>
  </p:normalViewPr>
  <p:slideViewPr>
    <p:cSldViewPr snapToGrid="0">
      <p:cViewPr varScale="1">
        <p:scale>
          <a:sx n="78" d="100"/>
          <a:sy n="78" d="100"/>
        </p:scale>
        <p:origin x="82" y="1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r>
              <a:rPr lang="en-US" sz="2400" b="1" dirty="0">
                <a:solidFill>
                  <a:srgbClr val="000000"/>
                </a:solidFill>
              </a:rPr>
              <a:t>COMPUTER SCIENCE WITH SPECIALIZATION IN</a:t>
            </a:r>
          </a:p>
          <a:p>
            <a:pPr algn="ctr"/>
            <a:r>
              <a:rPr lang="en-US" sz="2400" b="1" dirty="0">
                <a:solidFill>
                  <a:srgbClr val="000000"/>
                </a:solidFill>
              </a:rPr>
              <a:t>ARTIFICIAL INTELLIGENCE AND MACHINE LEARNING</a:t>
            </a:r>
          </a:p>
          <a:p>
            <a:pPr algn="ctr">
              <a:lnSpc>
                <a:spcPct val="150000"/>
              </a:lnSpc>
            </a:pPr>
            <a:r>
              <a:rPr lang="en-US" sz="2400" b="1" dirty="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893113" y="98939"/>
            <a:ext cx="8477097"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2800" b="1" dirty="0">
                <a:latin typeface="Arial Black" pitchFamily="34" charset="0"/>
              </a:rPr>
              <a:t>	</a:t>
            </a:r>
          </a:p>
          <a:p>
            <a:pPr algn="ctr"/>
            <a:r>
              <a:rPr lang="en-US" sz="2800" b="1" dirty="0">
                <a:latin typeface="Arial Black" pitchFamily="34" charset="0"/>
              </a:rPr>
              <a:t>Ola Bike Ride Request Forecast using ML</a:t>
            </a:r>
            <a:endParaRPr lang="en-US" sz="28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142527" cy="1323439"/>
          </a:xfrm>
          <a:prstGeom prst="rect">
            <a:avLst/>
          </a:prstGeom>
          <a:noFill/>
        </p:spPr>
        <p:txBody>
          <a:bodyPr wrap="none" rtlCol="0">
            <a:spAutoFit/>
          </a:bodyPr>
          <a:lstStyle/>
          <a:p>
            <a:r>
              <a:rPr lang="en-US" sz="2000" b="1" dirty="0"/>
              <a:t>Submitted by: </a:t>
            </a:r>
          </a:p>
          <a:p>
            <a:r>
              <a:rPr lang="en-US" sz="2000" dirty="0"/>
              <a:t>Anunay Kumar (21BCS6078)</a:t>
            </a:r>
          </a:p>
          <a:p>
            <a:r>
              <a:rPr lang="en-US" sz="2000" dirty="0"/>
              <a:t>Utkarsh Raj  (21BCS6024)</a:t>
            </a:r>
          </a:p>
          <a:p>
            <a:endParaRPr lang="en-US" sz="2000" dirty="0"/>
          </a:p>
        </p:txBody>
      </p:sp>
      <p:sp>
        <p:nvSpPr>
          <p:cNvPr id="6" name="TextBox 5"/>
          <p:cNvSpPr txBox="1"/>
          <p:nvPr/>
        </p:nvSpPr>
        <p:spPr>
          <a:xfrm>
            <a:off x="7681250" y="4725655"/>
            <a:ext cx="3158813" cy="707886"/>
          </a:xfrm>
          <a:prstGeom prst="rect">
            <a:avLst/>
          </a:prstGeom>
          <a:noFill/>
        </p:spPr>
        <p:txBody>
          <a:bodyPr wrap="none" rtlCol="0">
            <a:spAutoFit/>
          </a:bodyPr>
          <a:lstStyle/>
          <a:p>
            <a:r>
              <a:rPr lang="en-US" sz="2000" b="1" dirty="0"/>
              <a:t>Under the Supervision of: </a:t>
            </a:r>
            <a:endParaRPr lang="en-US" sz="2000" dirty="0"/>
          </a:p>
          <a:p>
            <a:r>
              <a:rPr lang="en-US" sz="2000" dirty="0"/>
              <a:t>Ms. </a:t>
            </a:r>
            <a:r>
              <a:rPr lang="en-US" sz="2000" dirty="0" err="1"/>
              <a:t>Ramanjot</a:t>
            </a:r>
            <a:r>
              <a:rPr lang="en-US" sz="2000" dirty="0"/>
              <a:t> Kaur (E13987)</a:t>
            </a:r>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a:xfrm>
            <a:off x="838200" y="1354237"/>
            <a:ext cx="10515600" cy="5320938"/>
          </a:xfrm>
        </p:spPr>
        <p:txBody>
          <a:bodyPr>
            <a:normAutofit fontScale="92500" lnSpcReduction="10000"/>
          </a:bodyPr>
          <a:lstStyle/>
          <a:p>
            <a:pPr>
              <a:buFont typeface="Wingdings" panose="05000000000000000000" pitchFamily="2" charset="2"/>
              <a:buChar char="q"/>
            </a:pPr>
            <a:r>
              <a:rPr lang="en-US" b="1" dirty="0"/>
              <a:t>Observed Pricing Trends-:</a:t>
            </a:r>
          </a:p>
          <a:p>
            <a:pPr>
              <a:buFont typeface="Wingdings" panose="05000000000000000000" pitchFamily="2" charset="2"/>
              <a:buChar char="Ø"/>
            </a:pPr>
            <a:r>
              <a:rPr lang="en-US" dirty="0"/>
              <a:t>Peak Hour Pricing: Fares increased by 30-50% during morning and evening rush hours.</a:t>
            </a:r>
          </a:p>
          <a:p>
            <a:pPr>
              <a:buFont typeface="Wingdings" panose="05000000000000000000" pitchFamily="2" charset="2"/>
              <a:buChar char="Ø"/>
            </a:pPr>
            <a:r>
              <a:rPr lang="en-US" dirty="0"/>
              <a:t>Event-Based Surge: Significant fare hikes (up to 2-3x) during local festivals, concerts, or public events.</a:t>
            </a:r>
          </a:p>
          <a:p>
            <a:pPr>
              <a:buFont typeface="Wingdings" panose="05000000000000000000" pitchFamily="2" charset="2"/>
              <a:buChar char="Ø"/>
            </a:pPr>
            <a:r>
              <a:rPr lang="en-US" dirty="0"/>
              <a:t>Weather Impact: Rainy days and extreme weather conditions led to noticeable price surges, even for short distances.</a:t>
            </a:r>
          </a:p>
          <a:p>
            <a:pPr>
              <a:buFont typeface="Wingdings" panose="05000000000000000000" pitchFamily="2" charset="2"/>
              <a:buChar char="Ø"/>
            </a:pPr>
            <a:endParaRPr lang="en-US" dirty="0"/>
          </a:p>
          <a:p>
            <a:pPr>
              <a:buFont typeface="Wingdings" panose="05000000000000000000" pitchFamily="2" charset="2"/>
              <a:buChar char="q"/>
            </a:pPr>
            <a:r>
              <a:rPr lang="en-US" b="1" dirty="0"/>
              <a:t>Driver Insights-:</a:t>
            </a:r>
          </a:p>
          <a:p>
            <a:pPr>
              <a:buFont typeface="Wingdings" panose="05000000000000000000" pitchFamily="2" charset="2"/>
              <a:buChar char="Ø"/>
            </a:pPr>
            <a:r>
              <a:rPr lang="en-US" dirty="0"/>
              <a:t>Earnings Increase: Drivers observed higher earnings during surge periods but felt pressure to work longer hours to maximize income.</a:t>
            </a:r>
          </a:p>
          <a:p>
            <a:pPr>
              <a:buFont typeface="Wingdings" panose="05000000000000000000" pitchFamily="2" charset="2"/>
              <a:buChar char="Ø"/>
            </a:pPr>
            <a:r>
              <a:rPr lang="en-US" dirty="0"/>
              <a:t>Availability Challenge: Some drivers avoided working in extreme conditions (e.g., heavy rains) despite higher demand, limiting supply.</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52E1-3533-4EC9-80E4-3E6853847B09}"/>
              </a:ext>
            </a:extLst>
          </p:cNvPr>
          <p:cNvSpPr>
            <a:spLocks noGrp="1"/>
          </p:cNvSpPr>
          <p:nvPr>
            <p:ph type="title"/>
          </p:nvPr>
        </p:nvSpPr>
        <p:spPr/>
        <p:txBody>
          <a:bodyPr/>
          <a:lstStyle/>
          <a:p>
            <a:r>
              <a:rPr lang="en-US" dirty="0"/>
              <a:t>Results and Outputs</a:t>
            </a:r>
            <a:endParaRPr lang="en-IN" dirty="0"/>
          </a:p>
        </p:txBody>
      </p:sp>
      <p:sp>
        <p:nvSpPr>
          <p:cNvPr id="3" name="Content Placeholder 2">
            <a:extLst>
              <a:ext uri="{FF2B5EF4-FFF2-40B4-BE49-F238E27FC236}">
                <a16:creationId xmlns:a16="http://schemas.microsoft.com/office/drawing/2014/main" id="{95C0FE76-83DE-4D6A-8DA0-26F9A064A9D0}"/>
              </a:ext>
            </a:extLst>
          </p:cNvPr>
          <p:cNvSpPr>
            <a:spLocks noGrp="1"/>
          </p:cNvSpPr>
          <p:nvPr>
            <p:ph idx="1"/>
          </p:nvPr>
        </p:nvSpPr>
        <p:spPr/>
        <p:txBody>
          <a:bodyPr>
            <a:noAutofit/>
          </a:bodyPr>
          <a:lstStyle/>
          <a:p>
            <a:pPr algn="just">
              <a:buFont typeface="Wingdings" panose="05000000000000000000" pitchFamily="2" charset="2"/>
              <a:buChar char="q"/>
            </a:pPr>
            <a:r>
              <a:rPr lang="en-IN" sz="2000" b="1" dirty="0"/>
              <a:t>Model Accuracy: Ensemble achieved 8.3% MAPE — 29% better than the best individual model (</a:t>
            </a:r>
            <a:r>
              <a:rPr lang="en-IN" sz="2000" b="1" dirty="0" err="1"/>
              <a:t>XGBoost</a:t>
            </a:r>
            <a:r>
              <a:rPr lang="en-IN" sz="2000" b="1" dirty="0"/>
              <a:t>).</a:t>
            </a:r>
          </a:p>
          <a:p>
            <a:pPr algn="just"/>
            <a:endParaRPr lang="en-IN" sz="2000" b="1" dirty="0"/>
          </a:p>
          <a:p>
            <a:pPr algn="just">
              <a:buFont typeface="Wingdings" panose="05000000000000000000" pitchFamily="2" charset="2"/>
              <a:buChar char="q"/>
            </a:pPr>
            <a:r>
              <a:rPr lang="en-IN" sz="2000" b="1" dirty="0"/>
              <a:t>Temporal Analysis:</a:t>
            </a:r>
          </a:p>
          <a:p>
            <a:pPr algn="just">
              <a:buFont typeface="Wingdings" panose="05000000000000000000" pitchFamily="2" charset="2"/>
              <a:buChar char="Ø"/>
            </a:pPr>
            <a:r>
              <a:rPr lang="en-IN" sz="2000" dirty="0"/>
              <a:t>Peak hour and off-peak accuracy maintained below 9% error.</a:t>
            </a:r>
          </a:p>
          <a:p>
            <a:pPr algn="just">
              <a:buFont typeface="Wingdings" panose="05000000000000000000" pitchFamily="2" charset="2"/>
              <a:buChar char="Ø"/>
            </a:pPr>
            <a:r>
              <a:rPr lang="en-IN" sz="2000" dirty="0"/>
              <a:t>Weekends slightly more variable but consistent (&lt;10% MAPE).</a:t>
            </a:r>
          </a:p>
          <a:p>
            <a:pPr marL="0" indent="0" algn="just">
              <a:buNone/>
            </a:pPr>
            <a:endParaRPr lang="en-IN" sz="2000" dirty="0"/>
          </a:p>
          <a:p>
            <a:pPr algn="just">
              <a:buFont typeface="Wingdings" panose="05000000000000000000" pitchFamily="2" charset="2"/>
              <a:buChar char="q"/>
            </a:pPr>
            <a:r>
              <a:rPr lang="en-IN" sz="2000" b="1" dirty="0"/>
              <a:t>Spatial Analysis:</a:t>
            </a:r>
          </a:p>
          <a:p>
            <a:pPr algn="just">
              <a:buFont typeface="Wingdings" panose="05000000000000000000" pitchFamily="2" charset="2"/>
              <a:buChar char="Ø"/>
            </a:pPr>
            <a:r>
              <a:rPr lang="en-IN" sz="2000" dirty="0"/>
              <a:t>Central city areas (commercial zones) had highest forecast accuracy (~7.2% MAPE).</a:t>
            </a:r>
          </a:p>
          <a:p>
            <a:pPr algn="just">
              <a:buFont typeface="Wingdings" panose="05000000000000000000" pitchFamily="2" charset="2"/>
              <a:buChar char="Ø"/>
            </a:pPr>
            <a:r>
              <a:rPr lang="en-IN" sz="2000" dirty="0"/>
              <a:t>Periphery zones had slightly higher errors (~10.5% MAPE).</a:t>
            </a:r>
          </a:p>
          <a:p>
            <a:pPr marL="0" indent="0" algn="just">
              <a:buNone/>
            </a:pPr>
            <a:endParaRPr lang="en-IN" sz="1800" b="1" dirty="0"/>
          </a:p>
          <a:p>
            <a:pPr marL="0" indent="0" algn="just">
              <a:buNone/>
            </a:pPr>
            <a:endParaRPr lang="en-IN" sz="1800" b="1" dirty="0"/>
          </a:p>
          <a:p>
            <a:pPr marL="0" indent="0" algn="just">
              <a:buNone/>
            </a:pPr>
            <a:endParaRPr lang="en-IN" sz="1800" b="1" dirty="0"/>
          </a:p>
        </p:txBody>
      </p:sp>
      <p:sp>
        <p:nvSpPr>
          <p:cNvPr id="4" name="Slide Number Placeholder 3">
            <a:extLst>
              <a:ext uri="{FF2B5EF4-FFF2-40B4-BE49-F238E27FC236}">
                <a16:creationId xmlns:a16="http://schemas.microsoft.com/office/drawing/2014/main" id="{B0D2FB5B-9813-449D-A1CA-F13985932177}"/>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262534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Developed a robust ensemble model that significantly improves ride request predictions.</a:t>
            </a:r>
          </a:p>
          <a:p>
            <a:pPr>
              <a:buFont typeface="Arial" panose="020B0604020202020204" pitchFamily="34" charset="0"/>
              <a:buChar char="•"/>
            </a:pPr>
            <a:r>
              <a:rPr lang="en-US" dirty="0"/>
              <a:t>Integrated multiple factors — time, weather, spatial data — for better decision making.</a:t>
            </a:r>
          </a:p>
          <a:p>
            <a:pPr>
              <a:buFont typeface="Arial" panose="020B0604020202020204" pitchFamily="34" charset="0"/>
              <a:buChar char="•"/>
            </a:pPr>
            <a:r>
              <a:rPr lang="en-US" dirty="0"/>
              <a:t>Achieved reliable accuracy across various cities and under different conditions (normal days, special events).</a:t>
            </a:r>
          </a:p>
          <a:p>
            <a:pPr>
              <a:buFont typeface="Arial" panose="020B0604020202020204" pitchFamily="34" charset="0"/>
              <a:buChar char="•"/>
            </a:pPr>
            <a:r>
              <a:rPr lang="en-US" dirty="0"/>
              <a:t>Supports operational goals like better fleet allocation, lower wait times, and strategic planning.</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88046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Add real-time updating models to react instantly to disruptions or live events.</a:t>
            </a:r>
          </a:p>
          <a:p>
            <a:pPr marL="514350" indent="-514350">
              <a:buFont typeface="+mj-lt"/>
              <a:buAutoNum type="arabicPeriod"/>
            </a:pPr>
            <a:endParaRPr lang="en-US" dirty="0"/>
          </a:p>
          <a:p>
            <a:pPr marL="514350" indent="-514350">
              <a:buFont typeface="+mj-lt"/>
              <a:buAutoNum type="arabicPeriod"/>
            </a:pPr>
            <a:r>
              <a:rPr lang="en-US" dirty="0"/>
              <a:t>Integrate more data sources like social media signals and real-time traffic feeds.</a:t>
            </a:r>
          </a:p>
          <a:p>
            <a:pPr marL="514350" indent="-514350">
              <a:buFont typeface="+mj-lt"/>
              <a:buAutoNum type="arabicPeriod"/>
            </a:pPr>
            <a:endParaRPr lang="en-US" dirty="0"/>
          </a:p>
          <a:p>
            <a:pPr marL="514350" indent="-514350">
              <a:buFont typeface="+mj-lt"/>
              <a:buAutoNum type="arabicPeriod"/>
            </a:pPr>
            <a:r>
              <a:rPr lang="en-US" dirty="0"/>
              <a:t>Explore graph neural networks for deeper spatial relationship modeling between zones.</a:t>
            </a:r>
          </a:p>
          <a:p>
            <a:pPr marL="514350" indent="-514350">
              <a:buFont typeface="+mj-lt"/>
              <a:buAutoNum type="arabicPeriod"/>
            </a:pPr>
            <a:endParaRPr lang="en-US" dirty="0"/>
          </a:p>
          <a:p>
            <a:pPr marL="514350" indent="-514350">
              <a:buFont typeface="+mj-lt"/>
              <a:buAutoNum type="arabicPeriod"/>
            </a:pPr>
            <a:r>
              <a:rPr lang="en-US" dirty="0"/>
              <a:t>Apply model across different services (e.g., four-wheeler Ola rides, food delivery platforms).</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690688"/>
            <a:ext cx="10931013" cy="5273266"/>
          </a:xfrm>
        </p:spPr>
        <p:txBody>
          <a:bodyPr>
            <a:noAutofit/>
          </a:bodyPr>
          <a:lstStyle/>
          <a:p>
            <a:r>
              <a:rPr lang="en-US" sz="2400" b="1" dirty="0"/>
              <a:t>[1] S. Mukherjee et al., "Growth Patterns and Market Analysis of Ride-Sharing Services," Journal of Transportation Economics and Policy, 2020.</a:t>
            </a:r>
          </a:p>
          <a:p>
            <a:r>
              <a:rPr lang="en-US" sz="2400" b="1" dirty="0"/>
              <a:t>[2] P. Verma, S. Chatterjee, "Time Series Analysis for Taxi Demand Prediction," International Journal of Urban Transportation Systems, 2019.</a:t>
            </a:r>
          </a:p>
          <a:p>
            <a:r>
              <a:rPr lang="en-US" sz="2400" b="1" dirty="0"/>
              <a:t>[3] B. Kumar et al., "Hybrid Forecasting Models for Ride-Hailing Services," Transportation Research Part C, 2020.</a:t>
            </a:r>
          </a:p>
          <a:p>
            <a:r>
              <a:rPr lang="en-US" sz="2400" b="1" dirty="0"/>
              <a:t>[4] Y. Zhou, R. Li, "Deep Learning Approaches for Ride Demand Prediction," Journal of Intelligent Transportation Systems, 2021.</a:t>
            </a:r>
          </a:p>
          <a:p>
            <a:r>
              <a:rPr lang="en-US" sz="2400" b="1" dirty="0"/>
              <a:t>[5] Sharma and Gupta, "</a:t>
            </a:r>
            <a:r>
              <a:rPr lang="en-US" sz="2400" b="1" dirty="0" err="1"/>
              <a:t>Spatio</a:t>
            </a:r>
            <a:r>
              <a:rPr lang="en-US" sz="2400" b="1" dirty="0"/>
              <a:t>-temporal Modeling for Ride-sharing Demand," Urban Analytics and City Science, 2022.</a:t>
            </a:r>
          </a:p>
          <a:p>
            <a:r>
              <a:rPr lang="en-US" sz="2400" b="1" dirty="0"/>
              <a:t>[6] Patel et al., "Demand Characteristic Analysis of Two-wheeler Ride-sharing Services," Journal of Transportation Management, 2022. (Add 2–3 more if needed.)</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p:txBody>
          <a:bodyPr/>
          <a:lstStyle/>
          <a:p>
            <a:pPr marL="0" indent="0">
              <a:buNone/>
            </a:pPr>
            <a:r>
              <a:rPr lang="en-US" dirty="0"/>
              <a:t>Online cab and bike services, such as OLA and Uber, have revolutionized urban transportation by offering convenient, on-demand ride-booking through user-friendly mobile apps. A key feature of these platforms is dynamic pricing, a real-time fare adjustment system that responds to factors like demand, supply, location, and time. While this ensures efficient resource allocation, it often results in fluctuating fares, leading users to pay different prices for the same route under varying circumstances. This project aims to explore the underlying factors driving these price changes, their impact on users and drivers, and the role of technology and algorithms in optimizing the dynamic pricing model for transparency and fairness.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8397E-2F6B-CB64-1291-687A0FD94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4C99F-4CB1-72E0-8A97-E948A2EA6772}"/>
              </a:ext>
            </a:extLst>
          </p:cNvPr>
          <p:cNvSpPr>
            <a:spLocks noGrp="1"/>
          </p:cNvSpPr>
          <p:nvPr>
            <p:ph type="title"/>
          </p:nvPr>
        </p:nvSpPr>
        <p:spPr/>
        <p:txBody>
          <a:bodyPr>
            <a:normAutofit/>
          </a:bodyPr>
          <a:lstStyle/>
          <a:p>
            <a:pPr algn="l" rtl="0" eaLnBrk="1" latinLnBrk="0" hangingPunct="1">
              <a:lnSpc>
                <a:spcPct val="90000"/>
              </a:lnSpc>
              <a:spcBef>
                <a:spcPts val="1000"/>
              </a:spcBef>
              <a:buClrTx/>
              <a:buSzPts val="2800"/>
            </a:pPr>
            <a:r>
              <a:rPr lang="en-US" kern="1200" dirty="0">
                <a:solidFill>
                  <a:srgbClr val="000000"/>
                </a:solidFill>
                <a:effectLst/>
                <a:latin typeface="Times New Roman" panose="02020603050405020304" pitchFamily="18" charset="0"/>
                <a:ea typeface="+mn-ea"/>
                <a:cs typeface="Times New Roman" panose="02020603050405020304" pitchFamily="18" charset="0"/>
              </a:rPr>
              <a:t>Problem Formulation</a:t>
            </a:r>
            <a:endParaRPr lang="en-IN" dirty="0">
              <a:effectLst/>
            </a:endParaRPr>
          </a:p>
        </p:txBody>
      </p:sp>
      <p:sp>
        <p:nvSpPr>
          <p:cNvPr id="3" name="Content Placeholder 2">
            <a:extLst>
              <a:ext uri="{FF2B5EF4-FFF2-40B4-BE49-F238E27FC236}">
                <a16:creationId xmlns:a16="http://schemas.microsoft.com/office/drawing/2014/main" id="{DB6EEF94-8943-A9F1-D64A-E128BC8484EE}"/>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Temporal Variability:</a:t>
            </a:r>
            <a:r>
              <a:rPr lang="en-US" dirty="0"/>
              <a:t> Demand peaks during commute hours, weekends differ from weekdays.</a:t>
            </a:r>
          </a:p>
          <a:p>
            <a:pPr>
              <a:buFont typeface="Arial" panose="020B0604020202020204" pitchFamily="34" charset="0"/>
              <a:buChar char="•"/>
            </a:pPr>
            <a:r>
              <a:rPr lang="en-US" b="1" dirty="0"/>
              <a:t>Spatial Heterogeneity:</a:t>
            </a:r>
            <a:r>
              <a:rPr lang="en-US" dirty="0"/>
              <a:t> Central zones have higher consistent demand than city outskirts.</a:t>
            </a:r>
          </a:p>
          <a:p>
            <a:pPr>
              <a:buFont typeface="Arial" panose="020B0604020202020204" pitchFamily="34" charset="0"/>
              <a:buChar char="•"/>
            </a:pPr>
            <a:r>
              <a:rPr lang="en-US" b="1" dirty="0"/>
              <a:t>Weather Sensitivity:</a:t>
            </a:r>
            <a:r>
              <a:rPr lang="en-US" dirty="0"/>
              <a:t> Rain or extreme weather reduces two-wheeler ride demand sharply.</a:t>
            </a:r>
          </a:p>
          <a:p>
            <a:pPr>
              <a:buFont typeface="Arial" panose="020B0604020202020204" pitchFamily="34" charset="0"/>
              <a:buChar char="•"/>
            </a:pPr>
            <a:r>
              <a:rPr lang="en-US" b="1" dirty="0"/>
              <a:t>Special Events:</a:t>
            </a:r>
            <a:r>
              <a:rPr lang="en-US" dirty="0"/>
              <a:t> Concerts, festivals, and public holidays cause unpredictable surges.</a:t>
            </a:r>
          </a:p>
          <a:p>
            <a:pPr>
              <a:buFont typeface="Arial" panose="020B0604020202020204" pitchFamily="34" charset="0"/>
              <a:buChar char="•"/>
            </a:pPr>
            <a:r>
              <a:rPr lang="en-US" dirty="0"/>
              <a:t>Traditional statistical methods (e.g., ARIMA) struggle to adapt to such real-time factors.</a:t>
            </a:r>
          </a:p>
        </p:txBody>
      </p:sp>
      <p:sp>
        <p:nvSpPr>
          <p:cNvPr id="4" name="Slide Number Placeholder 3">
            <a:extLst>
              <a:ext uri="{FF2B5EF4-FFF2-40B4-BE49-F238E27FC236}">
                <a16:creationId xmlns:a16="http://schemas.microsoft.com/office/drawing/2014/main" id="{EFDFF6D5-A90A-F97B-A8F4-6CFEADC0B169}"/>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08229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a:t>The objective of this project is to analyze the factors influencing dynamic pricing in online cab and bike services like OLA and Uber, with a particular focus on understanding how high demand and other variables impact fare fluctuations. The study aims to:</a:t>
            </a:r>
          </a:p>
          <a:p>
            <a:pPr marL="0" indent="0">
              <a:buNone/>
            </a:pPr>
            <a:endParaRPr lang="en-US" sz="2400" b="1" dirty="0"/>
          </a:p>
          <a:p>
            <a:pPr algn="just">
              <a:buFont typeface="Wingdings" panose="05000000000000000000" pitchFamily="2" charset="2"/>
              <a:buChar char="q"/>
            </a:pPr>
            <a:r>
              <a:rPr lang="en-US" sz="2400" dirty="0"/>
              <a:t>Design an advanced, scalable, and adaptable ride request forecasting system.</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Use historical ride data enriched with weather, event, traffic, and holiday data.</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Develop a hybrid model combining statistical, machine learning, and deep learning techniques.</a:t>
            </a:r>
          </a:p>
          <a:p>
            <a:pPr algn="just">
              <a:buFont typeface="Wingdings" panose="05000000000000000000" pitchFamily="2" charset="2"/>
              <a:buChar char="q"/>
            </a:pPr>
            <a:endParaRPr lang="en-US" sz="2400" dirty="0"/>
          </a:p>
          <a:p>
            <a:pPr algn="just">
              <a:buFont typeface="Wingdings" panose="05000000000000000000" pitchFamily="2" charset="2"/>
              <a:buChar char="q"/>
            </a:pPr>
            <a:r>
              <a:rPr lang="en-US" sz="2400" dirty="0"/>
              <a:t>Achieve high prediction accuracy for both short-term (1-3 hours) and long-term (1-7 days) forecasts.</a:t>
            </a:r>
          </a:p>
          <a:p>
            <a:endParaRPr lang="en-US" sz="2400" b="1" dirty="0"/>
          </a:p>
          <a:p>
            <a:endParaRPr lang="en-US" sz="2400" b="1" dirty="0"/>
          </a:p>
          <a:p>
            <a:endParaRPr lang="en-US" sz="2400" b="1" dirty="0"/>
          </a:p>
          <a:p>
            <a:endParaRPr lang="en-US" sz="2400" b="1" dirty="0"/>
          </a:p>
          <a:p>
            <a:endParaRPr lang="en-US" sz="2400" b="1"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1">
            <a:extLst>
              <a:ext uri="{FF2B5EF4-FFF2-40B4-BE49-F238E27FC236}">
                <a16:creationId xmlns:a16="http://schemas.microsoft.com/office/drawing/2014/main" id="{E7871D02-FC72-9965-402D-8AA34831E7A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Seamless Smart Home Integration:</a:t>
            </a:r>
            <a:r>
              <a:rPr kumimoji="0" lang="en-US" altLang="en-US" sz="1800" b="0" i="0" u="none" strike="noStrike" cap="none" normalizeH="0" baseline="0">
                <a:ln>
                  <a:noFill/>
                </a:ln>
                <a:solidFill>
                  <a:schemeClr val="tx1"/>
                </a:solidFill>
                <a:effectLst/>
                <a:latin typeface="Arial" panose="020B0604020202020204" pitchFamily="34" charset="0"/>
              </a:rPr>
              <a:t> Integrate with other smart devices and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a:xfrm>
            <a:off x="838200" y="1713656"/>
            <a:ext cx="10515600" cy="4761787"/>
          </a:xfrm>
        </p:spPr>
        <p:txBody>
          <a:bodyPr>
            <a:noAutofit/>
          </a:bodyPr>
          <a:lstStyle/>
          <a:p>
            <a:pPr algn="just">
              <a:buFont typeface="Wingdings" panose="05000000000000000000" pitchFamily="2" charset="2"/>
              <a:buChar char="q"/>
            </a:pPr>
            <a:r>
              <a:rPr lang="en-US" sz="2600" b="1" dirty="0"/>
              <a:t>Data Collection-:</a:t>
            </a:r>
          </a:p>
          <a:p>
            <a:pPr algn="just">
              <a:buFont typeface="Wingdings" panose="05000000000000000000" pitchFamily="2" charset="2"/>
              <a:buChar char="v"/>
            </a:pPr>
            <a:r>
              <a:rPr lang="en-US" sz="2600" b="1" dirty="0"/>
              <a:t>Primary Data Collection</a:t>
            </a:r>
            <a:r>
              <a:rPr lang="en-US" sz="2600" dirty="0"/>
              <a:t>:</a:t>
            </a:r>
          </a:p>
          <a:p>
            <a:pPr lvl="1" algn="just">
              <a:buFont typeface="Wingdings" panose="05000000000000000000" pitchFamily="2" charset="2"/>
              <a:buChar char="Ø"/>
            </a:pPr>
            <a:r>
              <a:rPr lang="en-US" sz="2600" dirty="0"/>
              <a:t>Gather ride history data from OLA/Uber apps for various trips during peak and off-peak hours.</a:t>
            </a:r>
          </a:p>
          <a:p>
            <a:pPr lvl="1" algn="just">
              <a:buFont typeface="Wingdings" panose="05000000000000000000" pitchFamily="2" charset="2"/>
              <a:buChar char="Ø"/>
            </a:pPr>
            <a:r>
              <a:rPr lang="en-US" sz="2600" dirty="0"/>
              <a:t>Conduct surveys with users and drivers to gather insights into their experiences with fare variations.</a:t>
            </a:r>
          </a:p>
          <a:p>
            <a:pPr algn="just">
              <a:buFont typeface="Wingdings" panose="05000000000000000000" pitchFamily="2" charset="2"/>
              <a:buChar char="v"/>
            </a:pPr>
            <a:r>
              <a:rPr lang="en-US" sz="2600" b="1" dirty="0"/>
              <a:t>Secondary Data Collection</a:t>
            </a:r>
            <a:r>
              <a:rPr lang="en-US" sz="2600" dirty="0"/>
              <a:t>:</a:t>
            </a:r>
          </a:p>
          <a:p>
            <a:pPr lvl="1" algn="just">
              <a:buFont typeface="Wingdings" panose="05000000000000000000" pitchFamily="2" charset="2"/>
              <a:buChar char="Ø"/>
            </a:pPr>
            <a:r>
              <a:rPr lang="en-US" sz="2600" dirty="0"/>
              <a:t>Research case studies, articles, and reports on dynamic pricing mechanisms.</a:t>
            </a:r>
          </a:p>
          <a:p>
            <a:pPr lvl="1" algn="just">
              <a:buFont typeface="Wingdings" panose="05000000000000000000" pitchFamily="2" charset="2"/>
              <a:buChar char="Ø"/>
            </a:pPr>
            <a:r>
              <a:rPr lang="en-US" sz="2600" dirty="0"/>
              <a:t>Review available studies on the algorithms used by online cab and bike service platforms.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748A9-EAB5-7270-3BDB-66DB383CB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793D8D-A433-06A4-57BC-BC0A1481E3F3}"/>
              </a:ext>
            </a:extLst>
          </p:cNvPr>
          <p:cNvSpPr>
            <a:spLocks noGrp="1"/>
          </p:cNvSpPr>
          <p:nvPr>
            <p:ph type="title"/>
          </p:nvPr>
        </p:nvSpPr>
        <p:spPr/>
        <p:txBody>
          <a:bodyPr/>
          <a:lstStyle/>
          <a:p>
            <a:r>
              <a:rPr lang="en-US" b="1" dirty="0"/>
              <a:t>Methodology used</a:t>
            </a:r>
          </a:p>
        </p:txBody>
      </p:sp>
      <p:sp>
        <p:nvSpPr>
          <p:cNvPr id="3" name="Content Placeholder 2">
            <a:extLst>
              <a:ext uri="{FF2B5EF4-FFF2-40B4-BE49-F238E27FC236}">
                <a16:creationId xmlns:a16="http://schemas.microsoft.com/office/drawing/2014/main" id="{DEF5A8BB-5DBA-E024-B065-E51EE3026E87}"/>
              </a:ext>
            </a:extLst>
          </p:cNvPr>
          <p:cNvSpPr>
            <a:spLocks noGrp="1"/>
          </p:cNvSpPr>
          <p:nvPr>
            <p:ph idx="1"/>
          </p:nvPr>
        </p:nvSpPr>
        <p:spPr/>
        <p:txBody>
          <a:bodyPr>
            <a:normAutofit/>
          </a:bodyPr>
          <a:lstStyle/>
          <a:p>
            <a:pPr algn="just">
              <a:buFont typeface="Wingdings" panose="05000000000000000000" pitchFamily="2" charset="2"/>
              <a:buChar char="q"/>
            </a:pPr>
            <a:r>
              <a:rPr lang="en-US" sz="2600" b="1" dirty="0"/>
              <a:t>Data Analysis-:</a:t>
            </a:r>
          </a:p>
          <a:p>
            <a:pPr algn="just">
              <a:buFont typeface="Wingdings" panose="05000000000000000000" pitchFamily="2" charset="2"/>
              <a:buChar char="v"/>
            </a:pPr>
            <a:r>
              <a:rPr lang="en-US" sz="2600" b="1" dirty="0"/>
              <a:t>Pricing Trend Analysis:</a:t>
            </a:r>
          </a:p>
          <a:p>
            <a:pPr lvl="1" algn="just">
              <a:buFont typeface="Wingdings" panose="05000000000000000000" pitchFamily="2" charset="2"/>
              <a:buChar char="Ø"/>
            </a:pPr>
            <a:r>
              <a:rPr lang="en-US" sz="2600" dirty="0"/>
              <a:t>Study fare patterns based on time of day, weather, location, and events.</a:t>
            </a:r>
          </a:p>
          <a:p>
            <a:pPr lvl="1" algn="just">
              <a:buFont typeface="Wingdings" panose="05000000000000000000" pitchFamily="2" charset="2"/>
              <a:buChar char="Ø"/>
            </a:pPr>
            <a:r>
              <a:rPr lang="en-US" sz="2600" dirty="0"/>
              <a:t>Use statistical tools (e.g., Excel, Python, R) to identify correlations and anomalies in pricing.</a:t>
            </a:r>
          </a:p>
          <a:p>
            <a:pPr algn="just">
              <a:buFont typeface="Wingdings" panose="05000000000000000000" pitchFamily="2" charset="2"/>
              <a:buChar char="v"/>
            </a:pPr>
            <a:r>
              <a:rPr lang="en-US" sz="2600" b="1" dirty="0"/>
              <a:t>Correlation Studies:</a:t>
            </a:r>
            <a:endParaRPr lang="en-US" sz="2600" dirty="0"/>
          </a:p>
          <a:p>
            <a:pPr lvl="1" algn="just">
              <a:buFont typeface="Wingdings" panose="05000000000000000000" pitchFamily="2" charset="2"/>
              <a:buChar char="Ø"/>
            </a:pPr>
            <a:r>
              <a:rPr lang="en-US" sz="2600" dirty="0"/>
              <a:t>Compare demand-supply variations with corresponding fare fluctuations.</a:t>
            </a:r>
          </a:p>
          <a:p>
            <a:pPr lvl="1" algn="just">
              <a:buFont typeface="Wingdings" panose="05000000000000000000" pitchFamily="2" charset="2"/>
              <a:buChar char="Ø"/>
            </a:pPr>
            <a:r>
              <a:rPr lang="en-US" sz="2600" dirty="0"/>
              <a:t>Analyze the impact of external factors like festivals, weather, and traffic on pricing.</a:t>
            </a:r>
          </a:p>
        </p:txBody>
      </p:sp>
      <p:sp>
        <p:nvSpPr>
          <p:cNvPr id="4" name="Slide Number Placeholder 3">
            <a:extLst>
              <a:ext uri="{FF2B5EF4-FFF2-40B4-BE49-F238E27FC236}">
                <a16:creationId xmlns:a16="http://schemas.microsoft.com/office/drawing/2014/main" id="{195FEA68-9169-F19F-BF36-24DBF7BB07B2}"/>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38850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0367-940B-15CA-23B7-3917B1E46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103666-749A-793D-C578-3BE5EF877B3B}"/>
              </a:ext>
            </a:extLst>
          </p:cNvPr>
          <p:cNvSpPr>
            <a:spLocks noGrp="1"/>
          </p:cNvSpPr>
          <p:nvPr>
            <p:ph type="title"/>
          </p:nvPr>
        </p:nvSpPr>
        <p:spPr/>
        <p:txBody>
          <a:bodyPr/>
          <a:lstStyle/>
          <a:p>
            <a:r>
              <a:rPr lang="en-US" b="1" dirty="0"/>
              <a:t>Methodology used</a:t>
            </a:r>
          </a:p>
        </p:txBody>
      </p:sp>
      <p:sp>
        <p:nvSpPr>
          <p:cNvPr id="3" name="Content Placeholder 2">
            <a:extLst>
              <a:ext uri="{FF2B5EF4-FFF2-40B4-BE49-F238E27FC236}">
                <a16:creationId xmlns:a16="http://schemas.microsoft.com/office/drawing/2014/main" id="{4CA29DD9-53EA-6C9C-2DA6-397F882E424A}"/>
              </a:ext>
            </a:extLst>
          </p:cNvPr>
          <p:cNvSpPr>
            <a:spLocks noGrp="1"/>
          </p:cNvSpPr>
          <p:nvPr>
            <p:ph idx="1"/>
          </p:nvPr>
        </p:nvSpPr>
        <p:spPr>
          <a:xfrm>
            <a:off x="838200" y="1564370"/>
            <a:ext cx="10515600" cy="4667250"/>
          </a:xfrm>
        </p:spPr>
        <p:txBody>
          <a:bodyPr>
            <a:noAutofit/>
          </a:bodyPr>
          <a:lstStyle/>
          <a:p>
            <a:pPr algn="just">
              <a:buFont typeface="Wingdings" panose="05000000000000000000" pitchFamily="2" charset="2"/>
              <a:buChar char="q"/>
            </a:pPr>
            <a:r>
              <a:rPr lang="en-US" sz="2600" b="1" dirty="0"/>
              <a:t>Interviews, Algorithm Review, and Challenges-:</a:t>
            </a:r>
          </a:p>
          <a:p>
            <a:pPr algn="just">
              <a:buFont typeface="Wingdings" panose="05000000000000000000" pitchFamily="2" charset="2"/>
              <a:buChar char="v"/>
            </a:pPr>
            <a:r>
              <a:rPr lang="en-US" sz="2600" b="1" dirty="0"/>
              <a:t>Interviews and Surveys:</a:t>
            </a:r>
          </a:p>
          <a:p>
            <a:pPr lvl="1" algn="just">
              <a:buFont typeface="Wingdings" panose="05000000000000000000" pitchFamily="2" charset="2"/>
              <a:buChar char="Ø"/>
            </a:pPr>
            <a:r>
              <a:rPr lang="en-US" sz="2600" dirty="0"/>
              <a:t>Collect insights from users about their satisfaction with pricing transparency.</a:t>
            </a:r>
          </a:p>
          <a:p>
            <a:pPr lvl="1" algn="just">
              <a:buFont typeface="Wingdings" panose="05000000000000000000" pitchFamily="2" charset="2"/>
              <a:buChar char="Ø"/>
            </a:pPr>
            <a:r>
              <a:rPr lang="en-US" sz="2600" dirty="0"/>
              <a:t>Discuss with drivers how dynamic pricing affects their earnings and work patterns.</a:t>
            </a:r>
          </a:p>
          <a:p>
            <a:pPr algn="just">
              <a:buFont typeface="Wingdings" panose="05000000000000000000" pitchFamily="2" charset="2"/>
              <a:buChar char="v"/>
            </a:pPr>
            <a:r>
              <a:rPr lang="en-US" sz="2600" b="1" dirty="0"/>
              <a:t>Algorithm Insights and Challenges:</a:t>
            </a:r>
            <a:endParaRPr lang="en-US" sz="2600" dirty="0"/>
          </a:p>
          <a:p>
            <a:pPr lvl="1" algn="just">
              <a:buFont typeface="Wingdings" panose="05000000000000000000" pitchFamily="2" charset="2"/>
              <a:buChar char="Ø"/>
            </a:pPr>
            <a:r>
              <a:rPr lang="en-US" sz="2600" dirty="0"/>
              <a:t>Investigate the principles behind surge pricing and its reliance on demand-supply algorithms.</a:t>
            </a:r>
          </a:p>
          <a:p>
            <a:pPr lvl="1" algn="just">
              <a:buFont typeface="Wingdings" panose="05000000000000000000" pitchFamily="2" charset="2"/>
              <a:buChar char="Ø"/>
            </a:pPr>
            <a:r>
              <a:rPr lang="en-US" sz="2600" dirty="0"/>
              <a:t>Identify challenges such as limited access to algorithm data and variability in user experiences.</a:t>
            </a:r>
          </a:p>
        </p:txBody>
      </p:sp>
      <p:sp>
        <p:nvSpPr>
          <p:cNvPr id="4" name="Slide Number Placeholder 3">
            <a:extLst>
              <a:ext uri="{FF2B5EF4-FFF2-40B4-BE49-F238E27FC236}">
                <a16:creationId xmlns:a16="http://schemas.microsoft.com/office/drawing/2014/main" id="{F246A833-F081-D967-822C-3CF97AED48FA}"/>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67860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C9473-D658-00EC-6260-73CEED109B15}"/>
              </a:ext>
            </a:extLst>
          </p:cNvPr>
          <p:cNvSpPr>
            <a:spLocks noGrp="1"/>
          </p:cNvSpPr>
          <p:nvPr>
            <p:ph type="title"/>
          </p:nvPr>
        </p:nvSpPr>
        <p:spPr/>
        <p:txBody>
          <a:bodyPr/>
          <a:lstStyle/>
          <a:p>
            <a:r>
              <a:rPr lang="en-IN" b="0" i="0" u="none" strike="noStrike" dirty="0">
                <a:effectLst/>
                <a:latin typeface="Google Sans"/>
              </a:rPr>
              <a:t>FLOW CHART-</a:t>
            </a:r>
            <a:br>
              <a:rPr lang="en-IN" b="0" i="0" u="none" strike="noStrike" dirty="0">
                <a:effectLst/>
                <a:latin typeface="Google Sans"/>
              </a:rPr>
            </a:br>
            <a:endParaRPr lang="en-IN" dirty="0"/>
          </a:p>
        </p:txBody>
      </p:sp>
      <p:sp>
        <p:nvSpPr>
          <p:cNvPr id="4" name="Slide Number Placeholder 3">
            <a:extLst>
              <a:ext uri="{FF2B5EF4-FFF2-40B4-BE49-F238E27FC236}">
                <a16:creationId xmlns:a16="http://schemas.microsoft.com/office/drawing/2014/main" id="{1D6463AC-422D-34E1-EC28-238269FA455A}"/>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6" name="Content Placeholder 5" descr="A diagram of a process">
            <a:extLst>
              <a:ext uri="{FF2B5EF4-FFF2-40B4-BE49-F238E27FC236}">
                <a16:creationId xmlns:a16="http://schemas.microsoft.com/office/drawing/2014/main" id="{6AE8EDBB-B7D4-31B7-20F6-14376FBDA218}"/>
              </a:ext>
            </a:extLst>
          </p:cNvPr>
          <p:cNvPicPr>
            <a:picLocks noGrp="1" noChangeAspect="1"/>
          </p:cNvPicPr>
          <p:nvPr>
            <p:ph idx="1"/>
          </p:nvPr>
        </p:nvPicPr>
        <p:blipFill>
          <a:blip r:embed="rId2"/>
          <a:stretch>
            <a:fillRect/>
          </a:stretch>
        </p:blipFill>
        <p:spPr>
          <a:xfrm>
            <a:off x="3920331" y="963562"/>
            <a:ext cx="5737702" cy="5529314"/>
          </a:xfrm>
        </p:spPr>
      </p:pic>
    </p:spTree>
    <p:extLst>
      <p:ext uri="{BB962C8B-B14F-4D97-AF65-F5344CB8AC3E}">
        <p14:creationId xmlns:p14="http://schemas.microsoft.com/office/powerpoint/2010/main" val="112820983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6873</TotalTime>
  <Words>1122</Words>
  <Application>Microsoft Office PowerPoint</Application>
  <PresentationFormat>Widescreen</PresentationFormat>
  <Paragraphs>125</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Arial Black</vt:lpstr>
      <vt:lpstr>Calibri</vt:lpstr>
      <vt:lpstr>Calibri Light</vt:lpstr>
      <vt:lpstr>Casper</vt:lpstr>
      <vt:lpstr>Google Sans</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Methodology used</vt:lpstr>
      <vt:lpstr>Methodology used</vt:lpstr>
      <vt:lpstr>FLOW CHART- </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Anunay Kumar</cp:lastModifiedBy>
  <cp:revision>505</cp:revision>
  <dcterms:created xsi:type="dcterms:W3CDTF">2019-01-09T10:33:58Z</dcterms:created>
  <dcterms:modified xsi:type="dcterms:W3CDTF">2025-04-28T18:11:29Z</dcterms:modified>
</cp:coreProperties>
</file>