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CCCC"/>
    <a:srgbClr val="E6E6E6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5889" autoAdjust="0"/>
  </p:normalViewPr>
  <p:slideViewPr>
    <p:cSldViewPr showGuides="1">
      <p:cViewPr>
        <p:scale>
          <a:sx n="78" d="100"/>
          <a:sy n="78" d="100"/>
        </p:scale>
        <p:origin x="1920" y="56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DBBAA86-4E84-4FB7-AC19-8BA83A5E8B55}"/>
              </a:ext>
            </a:extLst>
          </p:cNvPr>
          <p:cNvSpPr/>
          <p:nvPr/>
        </p:nvSpPr>
        <p:spPr>
          <a:xfrm>
            <a:off x="6134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6C4F103-C895-45C5-89A6-2BB40CFCF818}"/>
              </a:ext>
            </a:extLst>
          </p:cNvPr>
          <p:cNvSpPr/>
          <p:nvPr/>
        </p:nvSpPr>
        <p:spPr>
          <a:xfrm>
            <a:off x="4118466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DCA5E50-8DA7-4566-952F-4575563F37A0}"/>
              </a:ext>
            </a:extLst>
          </p:cNvPr>
          <p:cNvSpPr/>
          <p:nvPr/>
        </p:nvSpPr>
        <p:spPr>
          <a:xfrm>
            <a:off x="96930" y="26409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F80174F-6475-426D-817D-DF09B9D68A2E}"/>
              </a:ext>
            </a:extLst>
          </p:cNvPr>
          <p:cNvSpPr/>
          <p:nvPr/>
        </p:nvSpPr>
        <p:spPr>
          <a:xfrm>
            <a:off x="2096579" y="4536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318D891-AC89-489E-BDFE-B0A80C789DFC}"/>
              </a:ext>
            </a:extLst>
          </p:cNvPr>
          <p:cNvSpPr/>
          <p:nvPr/>
        </p:nvSpPr>
        <p:spPr>
          <a:xfrm>
            <a:off x="8150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60935" y="276162"/>
            <a:ext cx="12152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493371" y="104631"/>
            <a:ext cx="1210912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7240" y="249868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02087" y="265257"/>
            <a:ext cx="1512758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F8071-01DD-4691-8FEA-FFC6B6D41D1D}"/>
              </a:ext>
            </a:extLst>
          </p:cNvPr>
          <p:cNvSpPr/>
          <p:nvPr/>
        </p:nvSpPr>
        <p:spPr>
          <a:xfrm>
            <a:off x="9693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B82EFB-D319-47AB-8DCF-A0E113236827}"/>
              </a:ext>
            </a:extLst>
          </p:cNvPr>
          <p:cNvSpPr txBox="1"/>
          <p:nvPr/>
        </p:nvSpPr>
        <p:spPr>
          <a:xfrm>
            <a:off x="80579" y="740760"/>
            <a:ext cx="188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+mn-ea"/>
                <a:ea typeface="+mn-ea"/>
              </a:rPr>
              <a:t>１．パッケージ化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6FC135-3FE7-4E74-98AE-6D85C2E3B6D2}"/>
              </a:ext>
            </a:extLst>
          </p:cNvPr>
          <p:cNvSpPr txBox="1"/>
          <p:nvPr/>
        </p:nvSpPr>
        <p:spPr>
          <a:xfrm>
            <a:off x="171011" y="1056184"/>
            <a:ext cx="732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機能を構造によって階層化したものパッケージ構造に、各パッケージの役割を説明したものを表に示す。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CF845F-A4EA-45A6-AABA-27A61ABF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1207"/>
              </p:ext>
            </p:extLst>
          </p:nvPr>
        </p:nvGraphicFramePr>
        <p:xfrm>
          <a:off x="3476679" y="1471478"/>
          <a:ext cx="5381846" cy="1864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184">
                  <a:extLst>
                    <a:ext uri="{9D8B030D-6E8A-4147-A177-3AD203B41FA5}">
                      <a16:colId xmlns:a16="http://schemas.microsoft.com/office/drawing/2014/main" val="188478114"/>
                    </a:ext>
                  </a:extLst>
                </a:gridCol>
                <a:gridCol w="4075662">
                  <a:extLst>
                    <a:ext uri="{9D8B030D-6E8A-4147-A177-3AD203B41FA5}">
                      <a16:colId xmlns:a16="http://schemas.microsoft.com/office/drawing/2014/main" val="543803565"/>
                    </a:ext>
                  </a:extLst>
                </a:gridCol>
              </a:tblGrid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500701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走行管理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スタート、キャリブレーションの実行、走行に関する指示をする。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5208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制御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走行区間に応じて、走行制御、処理を行う。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13854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デバイスを参照してデータを管理、ほかのパッケージに受け渡す。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439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センサの値の取得、モータ制御を行う。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38091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9D6A3C-6D5E-4181-BE32-C48E0D4ACDC8}"/>
              </a:ext>
            </a:extLst>
          </p:cNvPr>
          <p:cNvSpPr txBox="1"/>
          <p:nvPr/>
        </p:nvSpPr>
        <p:spPr>
          <a:xfrm>
            <a:off x="8958190" y="746953"/>
            <a:ext cx="22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２．部品の仕様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定義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076511-29B4-4289-A5B1-40C3F5C3B6F5}"/>
              </a:ext>
            </a:extLst>
          </p:cNvPr>
          <p:cNvCxnSpPr>
            <a:cxnSpLocks/>
          </p:cNvCxnSpPr>
          <p:nvPr/>
        </p:nvCxnSpPr>
        <p:spPr>
          <a:xfrm>
            <a:off x="9077745" y="1063304"/>
            <a:ext cx="343238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AF3BF9-354D-4C84-B586-BEA4FCD83CDF}"/>
              </a:ext>
            </a:extLst>
          </p:cNvPr>
          <p:cNvSpPr txBox="1"/>
          <p:nvPr/>
        </p:nvSpPr>
        <p:spPr>
          <a:xfrm>
            <a:off x="9077745" y="1056184"/>
            <a:ext cx="35195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安定した倒立走行を行いコースを完走するためのクラスの構造をクラス図に示す。（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ただし、多重度はすべて１、ロール名はクラス名と対応しているものとする。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A1F393-1E5C-47EB-8F93-48B484E995FB}"/>
              </a:ext>
            </a:extLst>
          </p:cNvPr>
          <p:cNvCxnSpPr>
            <a:cxnSpLocks/>
          </p:cNvCxnSpPr>
          <p:nvPr/>
        </p:nvCxnSpPr>
        <p:spPr>
          <a:xfrm flipV="1">
            <a:off x="137783" y="1063261"/>
            <a:ext cx="8676663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B78B98-FFB2-4055-B20D-F38B57463984}"/>
              </a:ext>
            </a:extLst>
          </p:cNvPr>
          <p:cNvCxnSpPr>
            <a:cxnSpLocks/>
          </p:cNvCxnSpPr>
          <p:nvPr/>
        </p:nvCxnSpPr>
        <p:spPr>
          <a:xfrm>
            <a:off x="8959101" y="905718"/>
            <a:ext cx="0" cy="2526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88B0B3-03C1-4A5B-8403-D65948124B1D}"/>
              </a:ext>
            </a:extLst>
          </p:cNvPr>
          <p:cNvCxnSpPr>
            <a:cxnSpLocks/>
          </p:cNvCxnSpPr>
          <p:nvPr/>
        </p:nvCxnSpPr>
        <p:spPr>
          <a:xfrm flipH="1">
            <a:off x="85176" y="3432448"/>
            <a:ext cx="88700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902F71-606F-411E-AF5F-F6F7243763A7}"/>
              </a:ext>
            </a:extLst>
          </p:cNvPr>
          <p:cNvSpPr txBox="1"/>
          <p:nvPr/>
        </p:nvSpPr>
        <p:spPr>
          <a:xfrm>
            <a:off x="6127471" y="249868"/>
            <a:ext cx="2006632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F54D35E-3A66-427D-AA62-2BB98D37B539}"/>
              </a:ext>
            </a:extLst>
          </p:cNvPr>
          <p:cNvGrpSpPr/>
          <p:nvPr/>
        </p:nvGrpSpPr>
        <p:grpSpPr>
          <a:xfrm>
            <a:off x="255957" y="1468257"/>
            <a:ext cx="3027168" cy="1795345"/>
            <a:chOff x="172903" y="1939444"/>
            <a:chExt cx="3033782" cy="146142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46C85-88A8-450B-9219-E39E4518F1DE}"/>
                </a:ext>
              </a:extLst>
            </p:cNvPr>
            <p:cNvSpPr/>
            <p:nvPr/>
          </p:nvSpPr>
          <p:spPr>
            <a:xfrm>
              <a:off x="172903" y="1939444"/>
              <a:ext cx="576064" cy="146142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44A8CD1-8E5F-421D-8385-B9A955647EC7}"/>
                </a:ext>
              </a:extLst>
            </p:cNvPr>
            <p:cNvSpPr/>
            <p:nvPr/>
          </p:nvSpPr>
          <p:spPr>
            <a:xfrm>
              <a:off x="2630621" y="2854741"/>
              <a:ext cx="576064" cy="5461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デバイス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82B7BA8-B171-448C-83A9-F9C7E8CE5C5B}"/>
                </a:ext>
              </a:extLst>
            </p:cNvPr>
            <p:cNvSpPr/>
            <p:nvPr/>
          </p:nvSpPr>
          <p:spPr>
            <a:xfrm>
              <a:off x="1139485" y="2854741"/>
              <a:ext cx="1105640" cy="543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走行体情報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ABBFD05-2DE7-436C-A27E-164958A3C254}"/>
                </a:ext>
              </a:extLst>
            </p:cNvPr>
            <p:cNvSpPr/>
            <p:nvPr/>
          </p:nvSpPr>
          <p:spPr>
            <a:xfrm>
              <a:off x="1139485" y="1941448"/>
              <a:ext cx="1102924" cy="54323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b="1" dirty="0">
                  <a:solidFill>
                    <a:schemeClr val="tx1"/>
                  </a:solidFill>
                </a:rPr>
                <a:t>制御</a:t>
              </a:r>
              <a:endParaRPr kumimoji="1" lang="ja-JP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A2E6D9C-D61C-4408-AA7A-0A67F4978E8D}"/>
                </a:ext>
              </a:extLst>
            </p:cNvPr>
            <p:cNvCxnSpPr>
              <a:cxnSpLocks/>
            </p:cNvCxnSpPr>
            <p:nvPr/>
          </p:nvCxnSpPr>
          <p:spPr>
            <a:xfrm>
              <a:off x="1678001" y="2534930"/>
              <a:ext cx="1" cy="30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6FC26C4-920F-48E6-9277-639D4E12408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48967" y="2213068"/>
              <a:ext cx="390518" cy="4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414C62A-516A-4026-B472-9E2F7120F13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46592" y="3126360"/>
              <a:ext cx="392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7073DAB6-0EF0-42BE-A740-2F4235535E82}"/>
                </a:ext>
              </a:extLst>
            </p:cNvPr>
            <p:cNvCxnSpPr>
              <a:cxnSpLocks/>
            </p:cNvCxnSpPr>
            <p:nvPr/>
          </p:nvCxnSpPr>
          <p:spPr>
            <a:xfrm>
              <a:off x="2242412" y="3126359"/>
              <a:ext cx="39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2BB6C74-1F16-42AD-8DB5-92623CCE8620}"/>
                </a:ext>
              </a:extLst>
            </p:cNvPr>
            <p:cNvSpPr txBox="1"/>
            <p:nvPr/>
          </p:nvSpPr>
          <p:spPr>
            <a:xfrm>
              <a:off x="724749" y="197160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b="1" dirty="0">
                  <a:latin typeface="+mn-lt"/>
                </a:rPr>
                <a:t>管理</a:t>
              </a:r>
              <a:endParaRPr kumimoji="1" lang="ja-JP" altLang="en-US" sz="1000" b="1" dirty="0">
                <a:latin typeface="+mn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34254D6-E7BB-4936-84AC-77DBB8983BCE}"/>
                </a:ext>
              </a:extLst>
            </p:cNvPr>
            <p:cNvSpPr txBox="1"/>
            <p:nvPr/>
          </p:nvSpPr>
          <p:spPr>
            <a:xfrm>
              <a:off x="712392" y="288183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A693B65-D72C-42F5-85AD-4E819A14991E}"/>
                </a:ext>
              </a:extLst>
            </p:cNvPr>
            <p:cNvSpPr txBox="1"/>
            <p:nvPr/>
          </p:nvSpPr>
          <p:spPr>
            <a:xfrm>
              <a:off x="1621828" y="2562070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64873E-C7C2-4AA2-8363-6F0E78407FD0}"/>
                </a:ext>
              </a:extLst>
            </p:cNvPr>
            <p:cNvSpPr txBox="1"/>
            <p:nvPr/>
          </p:nvSpPr>
          <p:spPr>
            <a:xfrm>
              <a:off x="2200615" y="2922912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B9D1EB4-B29E-4BB1-9D08-8E7A5209E181}"/>
                </a:ext>
              </a:extLst>
            </p:cNvPr>
            <p:cNvSpPr txBox="1"/>
            <p:nvPr/>
          </p:nvSpPr>
          <p:spPr>
            <a:xfrm>
              <a:off x="2261700" y="1962341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制御</a:t>
              </a:r>
            </a:p>
          </p:txBody>
        </p:sp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8EC625D-2313-464B-A206-074A45917233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2258443" y="1855409"/>
            <a:ext cx="777568" cy="696987"/>
          </a:xfrm>
          <a:prstGeom prst="bentConnector3">
            <a:avLst>
              <a:gd name="adj1" fmla="val -10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50AC5D99-449F-674B-A33B-99CDED96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6" y="3511896"/>
            <a:ext cx="12562113" cy="5989489"/>
          </a:xfrm>
          <a:prstGeom prst="rect">
            <a:avLst/>
          </a:prstGeom>
        </p:spPr>
      </p:pic>
      <p:sp>
        <p:nvSpPr>
          <p:cNvPr id="44" name="山形 43">
            <a:extLst>
              <a:ext uri="{FF2B5EF4-FFF2-40B4-BE49-F238E27FC236}">
                <a16:creationId xmlns:a16="http://schemas.microsoft.com/office/drawing/2014/main" id="{5610CFED-9A04-6B48-B087-2679A7EEB532}"/>
              </a:ext>
            </a:extLst>
          </p:cNvPr>
          <p:cNvSpPr/>
          <p:nvPr/>
        </p:nvSpPr>
        <p:spPr>
          <a:xfrm rot="10800000">
            <a:off x="105453" y="3777864"/>
            <a:ext cx="1902808" cy="42994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0329B83-AB87-4441-B692-EC27D3A0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81316"/>
              </p:ext>
            </p:extLst>
          </p:nvPr>
        </p:nvGraphicFramePr>
        <p:xfrm>
          <a:off x="9077745" y="1684074"/>
          <a:ext cx="3517622" cy="4581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1089">
                  <a:extLst>
                    <a:ext uri="{9D8B030D-6E8A-4147-A177-3AD203B41FA5}">
                      <a16:colId xmlns:a16="http://schemas.microsoft.com/office/drawing/2014/main" val="965776415"/>
                    </a:ext>
                  </a:extLst>
                </a:gridCol>
                <a:gridCol w="2126533">
                  <a:extLst>
                    <a:ext uri="{9D8B030D-6E8A-4147-A177-3AD203B41FA5}">
                      <a16:colId xmlns:a16="http://schemas.microsoft.com/office/drawing/2014/main" val="4018518874"/>
                    </a:ext>
                  </a:extLst>
                </a:gridCol>
              </a:tblGrid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967075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中枢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コース完走における統括をする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2574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区間トレースに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関する統括をする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63001"/>
                  </a:ext>
                </a:extLst>
              </a:tr>
              <a:tr h="514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区間パラメータ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リスト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区間トレース用パラメータをまとめてある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98546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ライントレースをする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86583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計算をする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4585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倒立走行する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00842"/>
                  </a:ext>
                </a:extLst>
              </a:tr>
              <a:tr h="514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振子制御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ライブラリ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倒立走行用の</a:t>
                      </a:r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PWM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を算出する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5515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参照先となるデータをまとめる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12237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走行距離計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角度から距離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5410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輝度偏差計測計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1016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1601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電圧を測定する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03003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601BFA4-8E42-934E-AB2D-A640E905EF1E}"/>
              </a:ext>
            </a:extLst>
          </p:cNvPr>
          <p:cNvSpPr txBox="1"/>
          <p:nvPr/>
        </p:nvSpPr>
        <p:spPr>
          <a:xfrm>
            <a:off x="104670" y="3794763"/>
            <a:ext cx="1813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タスクの説明は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「１．機能モデル」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山形 44">
            <a:extLst>
              <a:ext uri="{FF2B5EF4-FFF2-40B4-BE49-F238E27FC236}">
                <a16:creationId xmlns:a16="http://schemas.microsoft.com/office/drawing/2014/main" id="{59BD24B5-85AA-BD4D-A1B8-F1CE96A85BDA}"/>
              </a:ext>
            </a:extLst>
          </p:cNvPr>
          <p:cNvSpPr/>
          <p:nvPr/>
        </p:nvSpPr>
        <p:spPr>
          <a:xfrm rot="10800000">
            <a:off x="117246" y="8916237"/>
            <a:ext cx="2538709" cy="42994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2EC71EF-47FD-874F-B35A-CD04F042F319}"/>
              </a:ext>
            </a:extLst>
          </p:cNvPr>
          <p:cNvSpPr txBox="1"/>
          <p:nvPr/>
        </p:nvSpPr>
        <p:spPr>
          <a:xfrm>
            <a:off x="313191" y="8953449"/>
            <a:ext cx="2146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区間パラメータリストの説明は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「１．機能モデル」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272</Words>
  <Application>Microsoft Macintosh PowerPoint</Application>
  <PresentationFormat>A3 297x420 mm</PresentationFormat>
  <Paragraphs>60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g15205@ichinoseki.kosen-ac.jp</cp:lastModifiedBy>
  <cp:revision>336</cp:revision>
  <cp:lastPrinted>2019-08-31T01:13:35Z</cp:lastPrinted>
  <dcterms:created xsi:type="dcterms:W3CDTF">2002-02-28T07:41:56Z</dcterms:created>
  <dcterms:modified xsi:type="dcterms:W3CDTF">2019-08-31T01:32:24Z</dcterms:modified>
</cp:coreProperties>
</file>