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6"/>
  </p:notesMasterIdLst>
  <p:handoutMasterIdLst>
    <p:handoutMasterId r:id="rId7"/>
  </p:handoutMasterIdLst>
  <p:sldIdLst>
    <p:sldId id="272" r:id="rId3"/>
    <p:sldId id="259" r:id="rId4"/>
    <p:sldId id="277" r:id="rId5"/>
  </p:sldIdLst>
  <p:sldSz cx="12801600" cy="9601200" type="A3"/>
  <p:notesSz cx="9990138" cy="14374813"/>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Lst>
        </p14:section>
        <p14:section name="モデル図ページ（プライマリークラス）" id="{8B2B3982-7BAC-4EE5-974E-E0EE0719EC85}">
          <p14:sldIdLst>
            <p14:sldId id="259"/>
            <p14:sldId id="277"/>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67" autoAdjust="0"/>
    <p:restoredTop sz="95889" autoAdjust="0"/>
  </p:normalViewPr>
  <p:slideViewPr>
    <p:cSldViewPr showGuides="1">
      <p:cViewPr varScale="1">
        <p:scale>
          <a:sx n="72" d="100"/>
          <a:sy n="72" d="100"/>
        </p:scale>
        <p:origin x="936" y="76"/>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1" y="0"/>
            <a:ext cx="4328516" cy="718957"/>
          </a:xfrm>
          <a:prstGeom prst="rect">
            <a:avLst/>
          </a:prstGeom>
          <a:noFill/>
          <a:ln w="9525">
            <a:noFill/>
            <a:miter lim="800000"/>
            <a:headEnd/>
            <a:tailEnd/>
          </a:ln>
          <a:effectLst/>
        </p:spPr>
        <p:txBody>
          <a:bodyPr vert="horz" wrap="square" lIns="134339" tIns="67170" rIns="134339" bIns="67170" numCol="1" anchor="t" anchorCtr="0" compatLnSpc="1">
            <a:prstTxWarp prst="textNoShape">
              <a:avLst/>
            </a:prstTxWarp>
          </a:bodyPr>
          <a:lstStyle>
            <a:lvl1pPr defTabSz="1343051">
              <a:defRPr sz="17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5661623" y="0"/>
            <a:ext cx="4328516" cy="718957"/>
          </a:xfrm>
          <a:prstGeom prst="rect">
            <a:avLst/>
          </a:prstGeom>
          <a:noFill/>
          <a:ln w="9525">
            <a:noFill/>
            <a:miter lim="800000"/>
            <a:headEnd/>
            <a:tailEnd/>
          </a:ln>
          <a:effectLst/>
        </p:spPr>
        <p:txBody>
          <a:bodyPr vert="horz" wrap="square" lIns="134339" tIns="67170" rIns="134339" bIns="67170" numCol="1" anchor="t" anchorCtr="0" compatLnSpc="1">
            <a:prstTxWarp prst="textNoShape">
              <a:avLst/>
            </a:prstTxWarp>
          </a:bodyPr>
          <a:lstStyle>
            <a:lvl1pPr algn="r" defTabSz="1343051">
              <a:defRPr sz="17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1" y="13655859"/>
            <a:ext cx="4328516" cy="718955"/>
          </a:xfrm>
          <a:prstGeom prst="rect">
            <a:avLst/>
          </a:prstGeom>
          <a:noFill/>
          <a:ln w="9525">
            <a:noFill/>
            <a:miter lim="800000"/>
            <a:headEnd/>
            <a:tailEnd/>
          </a:ln>
          <a:effectLst/>
        </p:spPr>
        <p:txBody>
          <a:bodyPr vert="horz" wrap="square" lIns="134339" tIns="67170" rIns="134339" bIns="67170" numCol="1" anchor="b" anchorCtr="0" compatLnSpc="1">
            <a:prstTxWarp prst="textNoShape">
              <a:avLst/>
            </a:prstTxWarp>
          </a:bodyPr>
          <a:lstStyle>
            <a:lvl1pPr defTabSz="1343051">
              <a:defRPr sz="17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5661623" y="13655859"/>
            <a:ext cx="4328516" cy="718955"/>
          </a:xfrm>
          <a:prstGeom prst="rect">
            <a:avLst/>
          </a:prstGeom>
          <a:noFill/>
          <a:ln w="9525">
            <a:noFill/>
            <a:miter lim="800000"/>
            <a:headEnd/>
            <a:tailEnd/>
          </a:ln>
          <a:effectLst/>
        </p:spPr>
        <p:txBody>
          <a:bodyPr vert="horz" wrap="square" lIns="134339" tIns="67170" rIns="134339" bIns="67170" numCol="1" anchor="b" anchorCtr="0" compatLnSpc="1">
            <a:prstTxWarp prst="textNoShape">
              <a:avLst/>
            </a:prstTxWarp>
          </a:bodyPr>
          <a:lstStyle>
            <a:lvl1pPr algn="r" defTabSz="1343051">
              <a:defRPr sz="17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1" y="0"/>
            <a:ext cx="4329603" cy="718957"/>
          </a:xfrm>
          <a:prstGeom prst="rect">
            <a:avLst/>
          </a:prstGeom>
          <a:noFill/>
          <a:ln w="9525">
            <a:noFill/>
            <a:miter lim="800000"/>
            <a:headEnd/>
            <a:tailEnd/>
          </a:ln>
          <a:effectLst/>
        </p:spPr>
        <p:txBody>
          <a:bodyPr vert="horz" wrap="square" lIns="62388" tIns="31193" rIns="62388" bIns="31193" numCol="1" anchor="t" anchorCtr="0" compatLnSpc="1">
            <a:prstTxWarp prst="textNoShape">
              <a:avLst/>
            </a:prstTxWarp>
          </a:bodyPr>
          <a:lstStyle>
            <a:lvl1pPr>
              <a:defRPr sz="9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5658364" y="0"/>
            <a:ext cx="4329603" cy="718957"/>
          </a:xfrm>
          <a:prstGeom prst="rect">
            <a:avLst/>
          </a:prstGeom>
          <a:noFill/>
          <a:ln w="9525">
            <a:noFill/>
            <a:miter lim="800000"/>
            <a:headEnd/>
            <a:tailEnd/>
          </a:ln>
          <a:effectLst/>
        </p:spPr>
        <p:txBody>
          <a:bodyPr vert="horz" wrap="square" lIns="62388" tIns="31193" rIns="62388" bIns="31193" numCol="1" anchor="t" anchorCtr="0" compatLnSpc="1">
            <a:prstTxWarp prst="textNoShape">
              <a:avLst/>
            </a:prstTxWarp>
          </a:bodyPr>
          <a:lstStyle>
            <a:lvl1pPr algn="r">
              <a:defRPr sz="9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400175" y="1076325"/>
            <a:ext cx="7189788" cy="5391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999557" y="6828469"/>
            <a:ext cx="7992110" cy="6468451"/>
          </a:xfrm>
          <a:prstGeom prst="rect">
            <a:avLst/>
          </a:prstGeom>
          <a:noFill/>
          <a:ln w="9525">
            <a:noFill/>
            <a:miter lim="800000"/>
            <a:headEnd/>
            <a:tailEnd/>
          </a:ln>
          <a:effectLst/>
        </p:spPr>
        <p:txBody>
          <a:bodyPr vert="horz" wrap="square" lIns="62388" tIns="31193" rIns="62388" bIns="31193"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1" y="13653698"/>
            <a:ext cx="4329603" cy="718955"/>
          </a:xfrm>
          <a:prstGeom prst="rect">
            <a:avLst/>
          </a:prstGeom>
          <a:noFill/>
          <a:ln w="9525">
            <a:noFill/>
            <a:miter lim="800000"/>
            <a:headEnd/>
            <a:tailEnd/>
          </a:ln>
          <a:effectLst/>
        </p:spPr>
        <p:txBody>
          <a:bodyPr vert="horz" wrap="square" lIns="62388" tIns="31193" rIns="62388" bIns="31193" numCol="1" anchor="b" anchorCtr="0" compatLnSpc="1">
            <a:prstTxWarp prst="textNoShape">
              <a:avLst/>
            </a:prstTxWarp>
          </a:bodyPr>
          <a:lstStyle>
            <a:lvl1pPr>
              <a:defRPr sz="9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5658364" y="13653698"/>
            <a:ext cx="4329603" cy="718955"/>
          </a:xfrm>
          <a:prstGeom prst="rect">
            <a:avLst/>
          </a:prstGeom>
          <a:noFill/>
          <a:ln w="9525">
            <a:noFill/>
            <a:miter lim="800000"/>
            <a:headEnd/>
            <a:tailEnd/>
          </a:ln>
          <a:effectLst/>
        </p:spPr>
        <p:txBody>
          <a:bodyPr vert="horz" wrap="square" lIns="62388" tIns="31193" rIns="62388" bIns="31193" numCol="1" anchor="b" anchorCtr="0" compatLnSpc="1">
            <a:prstTxWarp prst="textNoShape">
              <a:avLst/>
            </a:prstTxWarp>
          </a:bodyPr>
          <a:lstStyle>
            <a:lvl1pPr algn="r">
              <a:defRPr sz="9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Times New Roman" panose="02020603050405020304" pitchFamily="18" charset="0"/>
                <a:ea typeface="ＭＳ Ｐゴシック" panose="020B0600070205080204" pitchFamily="34" charset="-128"/>
              </a:defRPr>
            </a:lvl1pPr>
            <a:lvl2pPr marL="506894" indent="-194959" eaLnBrk="0" hangingPunct="0">
              <a:defRPr kumimoji="1" sz="1200">
                <a:solidFill>
                  <a:schemeClr val="tx1"/>
                </a:solidFill>
                <a:latin typeface="Times New Roman" panose="02020603050405020304" pitchFamily="18" charset="0"/>
                <a:ea typeface="ＭＳ Ｐゴシック" panose="020B0600070205080204" pitchFamily="34" charset="-128"/>
              </a:defRPr>
            </a:lvl2pPr>
            <a:lvl3pPr marL="779836" indent="-155967" eaLnBrk="0" hangingPunct="0">
              <a:defRPr kumimoji="1" sz="1200">
                <a:solidFill>
                  <a:schemeClr val="tx1"/>
                </a:solidFill>
                <a:latin typeface="Times New Roman" panose="02020603050405020304" pitchFamily="18" charset="0"/>
                <a:ea typeface="ＭＳ Ｐゴシック" panose="020B0600070205080204" pitchFamily="34" charset="-128"/>
              </a:defRPr>
            </a:lvl3pPr>
            <a:lvl4pPr marL="1091770" indent="-155967" eaLnBrk="0" hangingPunct="0">
              <a:defRPr kumimoji="1" sz="1200">
                <a:solidFill>
                  <a:schemeClr val="tx1"/>
                </a:solidFill>
                <a:latin typeface="Times New Roman" panose="02020603050405020304" pitchFamily="18" charset="0"/>
                <a:ea typeface="ＭＳ Ｐゴシック" panose="020B0600070205080204" pitchFamily="34" charset="-128"/>
              </a:defRPr>
            </a:lvl4pPr>
            <a:lvl5pPr marL="1403705" indent="-155967" eaLnBrk="0" hangingPunct="0">
              <a:defRPr kumimoji="1" sz="1200">
                <a:solidFill>
                  <a:schemeClr val="tx1"/>
                </a:solidFill>
                <a:latin typeface="Times New Roman" panose="02020603050405020304" pitchFamily="18" charset="0"/>
                <a:ea typeface="ＭＳ Ｐゴシック" panose="020B0600070205080204" pitchFamily="34" charset="-128"/>
              </a:defRPr>
            </a:lvl5pPr>
            <a:lvl6pPr marL="1715639" indent="-155967"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6pPr>
            <a:lvl7pPr marL="2027574" indent="-155967"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7pPr>
            <a:lvl8pPr marL="2339508" indent="-155967"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8pPr>
            <a:lvl9pPr marL="2651442" indent="-155967"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900"/>
              <a:pPr eaLnBrk="1" hangingPunct="1"/>
              <a:t>1</a:t>
            </a:fld>
            <a:endParaRPr lang="en-US" altLang="ja-JP" sz="9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113</a:t>
            </a: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800" b="1"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4000" b="1"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モデルの構成</a:t>
            </a:r>
            <a:endParaRPr lang="en-US" altLang="ja-JP" sz="2000" b="1" dirty="0"/>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各ページが何について書いているかを書く。</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１：機能モデル（ユースケース図、ユースケース記述、部品候補リスト）</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２：構造モデル（クラス図、オブジェクト図）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３、４：立ち振る舞いモデル（シーケンス図）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５：工夫点</a:t>
            </a:r>
          </a:p>
          <a:p>
            <a:pPr marL="0" lvl="0" indent="0" defTabSz="914400" eaLnBrk="1" hangingPunct="1">
              <a:lnSpc>
                <a:spcPct val="80000"/>
              </a:lnSpc>
              <a:spcBef>
                <a:spcPts val="600"/>
              </a:spcBef>
            </a:pPr>
            <a:endParaRPr lang="ja-JP" altLang="en-US" sz="1800"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また、それぞれのページについての簡単な解説</a:t>
            </a:r>
          </a:p>
          <a:p>
            <a:pPr marL="0" lvl="0" indent="0" defTabSz="914400" eaLnBrk="1" hangingPunct="1">
              <a:lnSpc>
                <a:spcPct val="80000"/>
              </a:lnSpc>
              <a:spcBef>
                <a:spcPts val="600"/>
              </a:spcBef>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チーム紹介、目標、意気込み</a:t>
            </a:r>
            <a:endParaRPr lang="ja-JP" altLang="en-US" sz="2000" dirty="0"/>
          </a:p>
          <a:p>
            <a:pPr marL="0" indent="0"/>
            <a:r>
              <a:rPr lang="ja-JP" altLang="en-US" sz="1800" dirty="0">
                <a:latin typeface="HG丸ｺﾞｼｯｸM-PRO" panose="020F0600000000000000" pitchFamily="50" charset="-128"/>
                <a:ea typeface="HG丸ｺﾞｼｯｸM-PRO" panose="020F0600000000000000" pitchFamily="50" charset="-128"/>
              </a:rPr>
              <a:t>私達</a:t>
            </a:r>
            <a:r>
              <a:rPr lang="en-US" altLang="ja-JP" sz="1800" dirty="0" err="1">
                <a:latin typeface="HG丸ｺﾞｼｯｸM-PRO" panose="020F0600000000000000" pitchFamily="50" charset="-128"/>
                <a:ea typeface="HG丸ｺﾞｼｯｸM-PRO" panose="020F0600000000000000" pitchFamily="50" charset="-128"/>
              </a:rPr>
              <a:t>teamNITIC</a:t>
            </a:r>
            <a:r>
              <a:rPr lang="ja-JP" altLang="en-US" sz="1800" dirty="0">
                <a:latin typeface="HG丸ｺﾞｼｯｸM-PRO" panose="020F0600000000000000" pitchFamily="50" charset="-128"/>
                <a:ea typeface="HG丸ｺﾞｼｯｸM-PRO" panose="020F0600000000000000"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HG丸ｺﾞｼｯｸM-PRO" panose="020F0600000000000000" pitchFamily="50" charset="-128"/>
                <a:ea typeface="HG丸ｺﾞｼｯｸM-PRO" panose="020F0600000000000000" pitchFamily="50" charset="-128"/>
              </a:rPr>
              <a:t>高専で学習したモデリングやプログラミングを用いコースの完走と課題のクリアを行い全国大会へ出場し、表彰台に立つことが目標です。</a:t>
            </a:r>
          </a:p>
          <a:p>
            <a:pPr marL="0" indent="0"/>
            <a:r>
              <a:rPr lang="ja-JP" altLang="en-US" sz="1800" dirty="0">
                <a:latin typeface="HG丸ｺﾞｼｯｸM-PRO" panose="020F0600000000000000" pitchFamily="50" charset="-128"/>
                <a:ea typeface="HG丸ｺﾞｼｯｸM-PRO" panose="020F0600000000000000" pitchFamily="50" charset="-128"/>
              </a:rPr>
              <a:t>年齢が離れていて、今回が初対面となるメンバーも多くいるので、技術的なスキルの向上だけでなく、協同した作業や積極的なコミュニケーションを取ることにより社会性や協調性の向上にもつながるようにしたいです。</a:t>
            </a: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2000" b="1" dirty="0"/>
              <a:t>モデルの概要</a:t>
            </a:r>
            <a:endParaRPr lang="en-US" altLang="ja-JP" sz="2000" b="1" dirty="0"/>
          </a:p>
          <a:p>
            <a:pPr marL="0" indent="0" defTabSz="774222" eaLnBrk="1" hangingPunct="1">
              <a:lnSpc>
                <a:spcPct val="80000"/>
              </a:lnSpc>
              <a:spcBef>
                <a:spcPct val="20000"/>
              </a:spcBef>
            </a:pPr>
            <a:endParaRPr lang="ja-JP" altLang="en-US" sz="1947" b="1" dirty="0">
              <a:solidFill>
                <a:srgbClr val="FF0000"/>
              </a:solidFill>
            </a:endParaRPr>
          </a:p>
          <a:p>
            <a:r>
              <a:rPr lang="ja-JP" altLang="ja-JP" sz="1800" dirty="0">
                <a:latin typeface="HG丸ｺﾞｼｯｸM-PRO" panose="020F0600000000000000" pitchFamily="50" charset="-128"/>
                <a:ea typeface="HG丸ｺﾞｼｯｸM-PRO" panose="020F0600000000000000" pitchFamily="50" charset="-128"/>
              </a:rPr>
              <a:t>要求：どのような事が難しいか、どのようにコースを分</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析したか</a:t>
            </a:r>
            <a:r>
              <a:rPr lang="ja-JP" altLang="ja-JP" sz="1800" dirty="0">
                <a:latin typeface="HG丸ｺﾞｼｯｸM-PRO" panose="020F0600000000000000" pitchFamily="50" charset="-128"/>
                <a:ea typeface="HG丸ｺﾞｼｯｸM-PRO" panose="020F0600000000000000" pitchFamily="50" charset="-128"/>
              </a:rPr>
              <a:t>、それらの解決にどのような要求が得ら</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れたかを</a:t>
            </a:r>
            <a:r>
              <a:rPr lang="ja-JP" altLang="ja-JP" sz="1800" dirty="0">
                <a:latin typeface="HG丸ｺﾞｼｯｸM-PRO" panose="020F0600000000000000" pitchFamily="50" charset="-128"/>
                <a:ea typeface="HG丸ｺﾞｼｯｸM-PRO" panose="020F0600000000000000" pitchFamily="50" charset="-128"/>
              </a:rPr>
              <a:t>書</a:t>
            </a:r>
            <a:r>
              <a:rPr lang="ja-JP" altLang="en-US" sz="1800" dirty="0">
                <a:latin typeface="HG丸ｺﾞｼｯｸM-PRO" panose="020F0600000000000000" pitchFamily="50" charset="-128"/>
                <a:ea typeface="HG丸ｺﾞｼｯｸM-PRO" panose="020F0600000000000000" pitchFamily="50" charset="-128"/>
              </a:rPr>
              <a:t>く。</a:t>
            </a:r>
            <a:r>
              <a:rPr lang="ja-JP" altLang="ja-JP" sz="1800" dirty="0">
                <a:latin typeface="HG丸ｺﾞｼｯｸM-PRO" panose="020F0600000000000000" pitchFamily="50" charset="-128"/>
                <a:ea typeface="HG丸ｺﾞｼｯｸM-PRO" panose="020F0600000000000000" pitchFamily="50" charset="-128"/>
              </a:rPr>
              <a:t>コード班に書いてもらう？</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分析：要求を解決するためにどのような方式を取ったか</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をなるべく具体的に書く。従来の方法や他チーム</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との明確な差別化をここで測る。</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設計：構造や振る舞いを文字だけで、結果・効果・価値</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などを表す。図を見なくてもこれらを簡単に表現</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する。</a:t>
            </a:r>
            <a:endParaRPr lang="ja-JP" altLang="en-US"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13" name="正方形/長方形 12">
            <a:extLst>
              <a:ext uri="{FF2B5EF4-FFF2-40B4-BE49-F238E27FC236}">
                <a16:creationId xmlns:a16="http://schemas.microsoft.com/office/drawing/2014/main" id="{EC828B48-58A1-4C4F-B98A-A4EC1AF68793}"/>
              </a:ext>
            </a:extLst>
          </p:cNvPr>
          <p:cNvSpPr/>
          <p:nvPr/>
        </p:nvSpPr>
        <p:spPr>
          <a:xfrm>
            <a:off x="208112" y="1839142"/>
            <a:ext cx="5973038" cy="3420000"/>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088756F-4A8A-44A9-9D87-C7BAA54221B5}"/>
              </a:ext>
            </a:extLst>
          </p:cNvPr>
          <p:cNvSpPr/>
          <p:nvPr/>
        </p:nvSpPr>
        <p:spPr>
          <a:xfrm>
            <a:off x="208112" y="5436692"/>
            <a:ext cx="5973038" cy="3900412"/>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4B1B5A3-3FF1-4094-B4EF-920002D0C743}"/>
              </a:ext>
            </a:extLst>
          </p:cNvPr>
          <p:cNvSpPr/>
          <p:nvPr/>
        </p:nvSpPr>
        <p:spPr>
          <a:xfrm>
            <a:off x="6404426" y="1861206"/>
            <a:ext cx="6185436" cy="7475897"/>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28844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408112"/>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408112"/>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26849" y="408112"/>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100800" y="192088"/>
            <a:ext cx="2520000" cy="1224384"/>
          </a:xfrm>
          <a:prstGeom prst="roundRect">
            <a:avLst>
              <a:gd name="adj" fmla="val 138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911007"/>
            <a:ext cx="12600000" cy="864096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84707"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87906" y="480120"/>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59562" y="480120"/>
            <a:ext cx="2577483"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480120"/>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116230" y="912168"/>
            <a:ext cx="2340000" cy="720000"/>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208112" y="1056184"/>
            <a:ext cx="1935588" cy="400110"/>
          </a:xfrm>
          <a:prstGeom prst="rect">
            <a:avLst/>
          </a:prstGeom>
          <a:noFill/>
        </p:spPr>
        <p:txBody>
          <a:bodyPr wrap="square" rtlCol="0">
            <a:spAutoFit/>
          </a:bodyPr>
          <a:lstStyle/>
          <a:p>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１</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機能モデル</a:t>
            </a:r>
          </a:p>
        </p:txBody>
      </p:sp>
      <p:sp>
        <p:nvSpPr>
          <p:cNvPr id="2" name="テキスト ボックス 1">
            <a:extLst>
              <a:ext uri="{FF2B5EF4-FFF2-40B4-BE49-F238E27FC236}">
                <a16:creationId xmlns:a16="http://schemas.microsoft.com/office/drawing/2014/main" id="{EC410CCE-6466-4DD2-B5D6-BA237A4B025B}"/>
              </a:ext>
            </a:extLst>
          </p:cNvPr>
          <p:cNvSpPr txBox="1"/>
          <p:nvPr/>
        </p:nvSpPr>
        <p:spPr>
          <a:xfrm>
            <a:off x="284707" y="2278377"/>
            <a:ext cx="3325675" cy="830997"/>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スターターにコースを完走する機能を提供</a:t>
            </a:r>
            <a:br>
              <a:rPr kumimoji="1" lang="en-US" altLang="ja-JP" dirty="0">
                <a:latin typeface="HG丸ｺﾞｼｯｸM-PRO" panose="020F0600000000000000" pitchFamily="50" charset="-128"/>
                <a:ea typeface="HG丸ｺﾞｼｯｸM-PRO" panose="020F0600000000000000" pitchFamily="50" charset="-128"/>
              </a:rPr>
            </a:br>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1</a:t>
            </a:r>
            <a:r>
              <a:rPr kumimoji="1" lang="ja-JP" altLang="en-US" dirty="0">
                <a:latin typeface="HG丸ｺﾞｼｯｸM-PRO" panose="020F0600000000000000" pitchFamily="50" charset="-128"/>
                <a:ea typeface="HG丸ｺﾞｼｯｸM-PRO" panose="020F0600000000000000" pitchFamily="50" charset="-128"/>
              </a:rPr>
              <a:t> ユースケース図で示す</a:t>
            </a:r>
          </a:p>
        </p:txBody>
      </p:sp>
      <p:sp>
        <p:nvSpPr>
          <p:cNvPr id="5" name="テキスト ボックス 4">
            <a:extLst>
              <a:ext uri="{FF2B5EF4-FFF2-40B4-BE49-F238E27FC236}">
                <a16:creationId xmlns:a16="http://schemas.microsoft.com/office/drawing/2014/main" id="{39B023B9-74EB-485E-B7A9-2E7916E6C963}"/>
              </a:ext>
            </a:extLst>
          </p:cNvPr>
          <p:cNvSpPr txBox="1"/>
          <p:nvPr/>
        </p:nvSpPr>
        <p:spPr>
          <a:xfrm>
            <a:off x="180712" y="5077073"/>
            <a:ext cx="3429670" cy="1077218"/>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機能を実現するための方法を</a:t>
            </a:r>
            <a:r>
              <a:rPr lang="ja-JP" altLang="en-US" dirty="0">
                <a:latin typeface="HG丸ｺﾞｼｯｸM-PRO" panose="020F0600000000000000" pitchFamily="50" charset="-128"/>
                <a:ea typeface="HG丸ｺﾞｼｯｸM-PRO" panose="020F0600000000000000" pitchFamily="50" charset="-128"/>
              </a:rPr>
              <a:t>表</a:t>
            </a:r>
            <a:r>
              <a:rPr lang="en-US" altLang="ja-JP" dirty="0">
                <a:latin typeface="HG丸ｺﾞｼｯｸM-PRO" panose="020F0600000000000000" pitchFamily="50" charset="-128"/>
                <a:ea typeface="HG丸ｺﾞｼｯｸM-PRO" panose="020F0600000000000000" pitchFamily="50" charset="-128"/>
              </a:rPr>
              <a:t>1</a:t>
            </a:r>
            <a:r>
              <a:rPr kumimoji="1" lang="ja-JP" altLang="en-US" dirty="0">
                <a:latin typeface="HG丸ｺﾞｼｯｸM-PRO" panose="020F0600000000000000" pitchFamily="50" charset="-128"/>
                <a:ea typeface="HG丸ｺﾞｼｯｸM-PRO" panose="020F0600000000000000" pitchFamily="50" charset="-128"/>
              </a:rPr>
              <a:t> ユースケース記述、</a:t>
            </a:r>
            <a:br>
              <a:rPr kumimoji="1" lang="en-US" altLang="ja-JP" dirty="0">
                <a:latin typeface="HG丸ｺﾞｼｯｸM-PRO" panose="020F0600000000000000" pitchFamily="50" charset="-128"/>
                <a:ea typeface="HG丸ｺﾞｼｯｸM-PRO" panose="020F0600000000000000" pitchFamily="50" charset="-128"/>
              </a:rPr>
            </a:br>
            <a:r>
              <a:rPr kumimoji="1" lang="ja-JP" altLang="en-US" dirty="0">
                <a:latin typeface="HG丸ｺﾞｼｯｸM-PRO" panose="020F0600000000000000" pitchFamily="50" charset="-128"/>
                <a:ea typeface="HG丸ｺﾞｼｯｸM-PRO" panose="020F0600000000000000" pitchFamily="50" charset="-128"/>
              </a:rPr>
              <a:t>処理順序を図</a:t>
            </a:r>
            <a:r>
              <a:rPr kumimoji="1" lang="en-US" altLang="ja-JP" dirty="0">
                <a:latin typeface="HG丸ｺﾞｼｯｸM-PRO" panose="020F0600000000000000" pitchFamily="50" charset="-128"/>
                <a:ea typeface="HG丸ｺﾞｼｯｸM-PRO" panose="020F0600000000000000" pitchFamily="50" charset="-128"/>
              </a:rPr>
              <a:t>2</a:t>
            </a:r>
            <a:r>
              <a:rPr kumimoji="1" lang="ja-JP" altLang="en-US" dirty="0">
                <a:latin typeface="HG丸ｺﾞｼｯｸM-PRO" panose="020F0600000000000000" pitchFamily="50" charset="-128"/>
                <a:ea typeface="HG丸ｺﾞｼｯｸM-PRO" panose="020F0600000000000000" pitchFamily="50" charset="-128"/>
              </a:rPr>
              <a:t> アクティビティ図で示す</a:t>
            </a:r>
          </a:p>
        </p:txBody>
      </p:sp>
      <p:sp>
        <p:nvSpPr>
          <p:cNvPr id="20" name="テキスト ボックス 19">
            <a:extLst>
              <a:ext uri="{FF2B5EF4-FFF2-40B4-BE49-F238E27FC236}">
                <a16:creationId xmlns:a16="http://schemas.microsoft.com/office/drawing/2014/main" id="{E041338E-FEE7-4A28-B566-D22B2CCA4CC2}"/>
              </a:ext>
            </a:extLst>
          </p:cNvPr>
          <p:cNvSpPr txBox="1"/>
          <p:nvPr/>
        </p:nvSpPr>
        <p:spPr>
          <a:xfrm>
            <a:off x="284708" y="4376669"/>
            <a:ext cx="2217580"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1 </a:t>
            </a:r>
            <a:r>
              <a:rPr kumimoji="1" lang="ja-JP" altLang="en-US" dirty="0">
                <a:latin typeface="HG丸ｺﾞｼｯｸM-PRO" panose="020F0600000000000000" pitchFamily="50" charset="-128"/>
                <a:ea typeface="HG丸ｺﾞｼｯｸM-PRO" panose="020F0600000000000000" pitchFamily="50" charset="-128"/>
              </a:rPr>
              <a:t>ユースケース図</a:t>
            </a:r>
          </a:p>
        </p:txBody>
      </p:sp>
      <p:sp>
        <p:nvSpPr>
          <p:cNvPr id="21" name="テキスト ボックス 20">
            <a:extLst>
              <a:ext uri="{FF2B5EF4-FFF2-40B4-BE49-F238E27FC236}">
                <a16:creationId xmlns:a16="http://schemas.microsoft.com/office/drawing/2014/main" id="{20C8F207-6E49-4BF0-874F-9E2251FDBE27}"/>
              </a:ext>
            </a:extLst>
          </p:cNvPr>
          <p:cNvSpPr txBox="1"/>
          <p:nvPr/>
        </p:nvSpPr>
        <p:spPr>
          <a:xfrm>
            <a:off x="219008" y="5799845"/>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表</a:t>
            </a:r>
            <a:r>
              <a:rPr kumimoji="1" lang="en-US" altLang="ja-JP" dirty="0">
                <a:latin typeface="HG丸ｺﾞｼｯｸM-PRO" panose="020F0600000000000000" pitchFamily="50" charset="-128"/>
                <a:ea typeface="HG丸ｺﾞｼｯｸM-PRO" panose="020F0600000000000000" pitchFamily="50" charset="-128"/>
              </a:rPr>
              <a:t>1 </a:t>
            </a:r>
            <a:r>
              <a:rPr kumimoji="1" lang="ja-JP" altLang="en-US" dirty="0">
                <a:latin typeface="HG丸ｺﾞｼｯｸM-PRO" panose="020F0600000000000000" pitchFamily="50" charset="-128"/>
                <a:ea typeface="HG丸ｺﾞｼｯｸM-PRO" panose="020F0600000000000000" pitchFamily="50" charset="-128"/>
              </a:rPr>
              <a:t>ユースケース記述</a:t>
            </a:r>
          </a:p>
        </p:txBody>
      </p:sp>
      <p:cxnSp>
        <p:nvCxnSpPr>
          <p:cNvPr id="25" name="直線コネクタ 24">
            <a:extLst>
              <a:ext uri="{FF2B5EF4-FFF2-40B4-BE49-F238E27FC236}">
                <a16:creationId xmlns:a16="http://schemas.microsoft.com/office/drawing/2014/main" id="{AF2DCC8C-2365-43AB-9E17-176AA07FFDED}"/>
              </a:ext>
            </a:extLst>
          </p:cNvPr>
          <p:cNvCxnSpPr>
            <a:cxnSpLocks/>
          </p:cNvCxnSpPr>
          <p:nvPr/>
        </p:nvCxnSpPr>
        <p:spPr>
          <a:xfrm>
            <a:off x="283248" y="2278376"/>
            <a:ext cx="316522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85955608-DD65-46B1-83AA-2FE595727633}"/>
              </a:ext>
            </a:extLst>
          </p:cNvPr>
          <p:cNvSpPr txBox="1"/>
          <p:nvPr/>
        </p:nvSpPr>
        <p:spPr>
          <a:xfrm>
            <a:off x="174883" y="1942592"/>
            <a:ext cx="2002046"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１．提供する機能</a:t>
            </a:r>
            <a:endParaRPr kumimoji="1" lang="ja-JP" altLang="en-US" dirty="0"/>
          </a:p>
        </p:txBody>
      </p:sp>
      <p:sp>
        <p:nvSpPr>
          <p:cNvPr id="28" name="テキスト ボックス 27">
            <a:extLst>
              <a:ext uri="{FF2B5EF4-FFF2-40B4-BE49-F238E27FC236}">
                <a16:creationId xmlns:a16="http://schemas.microsoft.com/office/drawing/2014/main" id="{BC656E32-26A4-4666-809A-9F95C9E4C140}"/>
              </a:ext>
            </a:extLst>
          </p:cNvPr>
          <p:cNvSpPr txBox="1"/>
          <p:nvPr/>
        </p:nvSpPr>
        <p:spPr>
          <a:xfrm>
            <a:off x="195927" y="4670447"/>
            <a:ext cx="2033121"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２．機能要件</a:t>
            </a:r>
            <a:endParaRPr kumimoji="1" lang="ja-JP" altLang="en-US" dirty="0"/>
          </a:p>
        </p:txBody>
      </p:sp>
      <p:cxnSp>
        <p:nvCxnSpPr>
          <p:cNvPr id="29" name="直線コネクタ 28">
            <a:extLst>
              <a:ext uri="{FF2B5EF4-FFF2-40B4-BE49-F238E27FC236}">
                <a16:creationId xmlns:a16="http://schemas.microsoft.com/office/drawing/2014/main" id="{5912503A-9432-4EF7-8DAE-A3C6B8B3A324}"/>
              </a:ext>
            </a:extLst>
          </p:cNvPr>
          <p:cNvCxnSpPr>
            <a:cxnSpLocks/>
          </p:cNvCxnSpPr>
          <p:nvPr/>
        </p:nvCxnSpPr>
        <p:spPr>
          <a:xfrm>
            <a:off x="283248" y="5001377"/>
            <a:ext cx="3165224" cy="7624"/>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92360BFF-2588-4E81-B66C-FF63D724B698}"/>
              </a:ext>
            </a:extLst>
          </p:cNvPr>
          <p:cNvCxnSpPr>
            <a:cxnSpLocks/>
          </p:cNvCxnSpPr>
          <p:nvPr/>
        </p:nvCxnSpPr>
        <p:spPr>
          <a:xfrm>
            <a:off x="4096544" y="1776512"/>
            <a:ext cx="0" cy="73618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24" name="図 23">
            <a:extLst>
              <a:ext uri="{FF2B5EF4-FFF2-40B4-BE49-F238E27FC236}">
                <a16:creationId xmlns:a16="http://schemas.microsoft.com/office/drawing/2014/main" id="{C1A9FACB-7A24-494F-A4DA-383CC5F6041B}"/>
              </a:ext>
            </a:extLst>
          </p:cNvPr>
          <p:cNvPicPr>
            <a:picLocks noChangeAspect="1"/>
          </p:cNvPicPr>
          <p:nvPr/>
        </p:nvPicPr>
        <p:blipFill>
          <a:blip r:embed="rId2"/>
          <a:stretch>
            <a:fillRect/>
          </a:stretch>
        </p:blipFill>
        <p:spPr>
          <a:xfrm>
            <a:off x="634298" y="2907409"/>
            <a:ext cx="3246222" cy="1231795"/>
          </a:xfrm>
          <a:prstGeom prst="rect">
            <a:avLst/>
          </a:prstGeom>
        </p:spPr>
      </p:pic>
      <p:pic>
        <p:nvPicPr>
          <p:cNvPr id="32" name="図 31">
            <a:extLst>
              <a:ext uri="{FF2B5EF4-FFF2-40B4-BE49-F238E27FC236}">
                <a16:creationId xmlns:a16="http://schemas.microsoft.com/office/drawing/2014/main" id="{F63ADD04-970A-409E-A2E4-637EED385938}"/>
              </a:ext>
            </a:extLst>
          </p:cNvPr>
          <p:cNvPicPr>
            <a:picLocks noChangeAspect="1"/>
          </p:cNvPicPr>
          <p:nvPr/>
        </p:nvPicPr>
        <p:blipFill>
          <a:blip r:embed="rId3"/>
          <a:stretch>
            <a:fillRect/>
          </a:stretch>
        </p:blipFill>
        <p:spPr>
          <a:xfrm>
            <a:off x="282411" y="6127512"/>
            <a:ext cx="3708077" cy="2904822"/>
          </a:xfrm>
          <a:prstGeom prst="rect">
            <a:avLst/>
          </a:prstGeom>
        </p:spPr>
      </p:pic>
      <p:sp>
        <p:nvSpPr>
          <p:cNvPr id="26" name="正方形/長方形 25">
            <a:extLst>
              <a:ext uri="{FF2B5EF4-FFF2-40B4-BE49-F238E27FC236}">
                <a16:creationId xmlns:a16="http://schemas.microsoft.com/office/drawing/2014/main" id="{6CDEC34F-F9C8-4157-BB03-DEA8317C6FCC}"/>
              </a:ext>
            </a:extLst>
          </p:cNvPr>
          <p:cNvSpPr/>
          <p:nvPr/>
        </p:nvSpPr>
        <p:spPr>
          <a:xfrm>
            <a:off x="4176283" y="1070412"/>
            <a:ext cx="3699979" cy="8122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アクティビティ図</a:t>
            </a:r>
          </a:p>
        </p:txBody>
      </p:sp>
      <p:sp>
        <p:nvSpPr>
          <p:cNvPr id="34" name="テキスト ボックス 33">
            <a:extLst>
              <a:ext uri="{FF2B5EF4-FFF2-40B4-BE49-F238E27FC236}">
                <a16:creationId xmlns:a16="http://schemas.microsoft.com/office/drawing/2014/main" id="{FFC225C8-9D29-4C84-9EB7-F9E4E88B728A}"/>
              </a:ext>
            </a:extLst>
          </p:cNvPr>
          <p:cNvSpPr txBox="1"/>
          <p:nvPr/>
        </p:nvSpPr>
        <p:spPr>
          <a:xfrm>
            <a:off x="4960179" y="9167827"/>
            <a:ext cx="2710002" cy="338554"/>
          </a:xfrm>
          <a:prstGeom prst="rect">
            <a:avLst/>
          </a:prstGeom>
          <a:noFill/>
        </p:spPr>
        <p:txBody>
          <a:bodyPr wrap="square" rtlCol="0">
            <a:spAutoFit/>
          </a:bodyPr>
          <a:lstStyle/>
          <a:p>
            <a:pPr algn="ctr"/>
            <a:r>
              <a:rPr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2 </a:t>
            </a:r>
            <a:r>
              <a:rPr lang="ja-JP" altLang="en-US" dirty="0">
                <a:latin typeface="HG丸ｺﾞｼｯｸM-PRO" panose="020F0600000000000000" pitchFamily="50" charset="-128"/>
                <a:ea typeface="HG丸ｺﾞｼｯｸM-PRO" panose="020F0600000000000000" pitchFamily="50" charset="-128"/>
              </a:rPr>
              <a:t>アクティビティ図</a:t>
            </a:r>
            <a:endParaRPr kumimoji="1" lang="ja-JP" altLang="en-US" dirty="0">
              <a:latin typeface="HG丸ｺﾞｼｯｸM-PRO" panose="020F0600000000000000" pitchFamily="50" charset="-128"/>
              <a:ea typeface="HG丸ｺﾞｼｯｸM-PRO" panose="020F0600000000000000" pitchFamily="50" charset="-128"/>
            </a:endParaRPr>
          </a:p>
        </p:txBody>
      </p:sp>
      <p:cxnSp>
        <p:nvCxnSpPr>
          <p:cNvPr id="30" name="直線コネクタ 29">
            <a:extLst>
              <a:ext uri="{FF2B5EF4-FFF2-40B4-BE49-F238E27FC236}">
                <a16:creationId xmlns:a16="http://schemas.microsoft.com/office/drawing/2014/main" id="{09A79F65-2C6D-4369-97B6-E1511ADE470A}"/>
              </a:ext>
            </a:extLst>
          </p:cNvPr>
          <p:cNvCxnSpPr>
            <a:cxnSpLocks/>
          </p:cNvCxnSpPr>
          <p:nvPr/>
        </p:nvCxnSpPr>
        <p:spPr>
          <a:xfrm>
            <a:off x="8417024" y="1119674"/>
            <a:ext cx="0" cy="73618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四角形: 角を丸くする 12">
            <a:extLst>
              <a:ext uri="{FF2B5EF4-FFF2-40B4-BE49-F238E27FC236}">
                <a16:creationId xmlns:a16="http://schemas.microsoft.com/office/drawing/2014/main" id="{84934B8C-C644-49A7-8C50-B417AAAD4BD4}"/>
              </a:ext>
            </a:extLst>
          </p:cNvPr>
          <p:cNvSpPr/>
          <p:nvPr/>
        </p:nvSpPr>
        <p:spPr>
          <a:xfrm>
            <a:off x="95655" y="408112"/>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408112"/>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2622918" y="192088"/>
            <a:ext cx="2520000" cy="1224384"/>
          </a:xfrm>
          <a:prstGeom prst="roundRect">
            <a:avLst>
              <a:gd name="adj" fmla="val 138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408112"/>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926396"/>
            <a:ext cx="12600000" cy="8626732"/>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pic>
        <p:nvPicPr>
          <p:cNvPr id="39" name="図 38">
            <a:extLst>
              <a:ext uri="{FF2B5EF4-FFF2-40B4-BE49-F238E27FC236}">
                <a16:creationId xmlns:a16="http://schemas.microsoft.com/office/drawing/2014/main" id="{044F06F4-FBAB-46FE-AF37-D9C61F064C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112" y="2038982"/>
            <a:ext cx="12301664" cy="7496944"/>
          </a:xfrm>
          <a:prstGeom prst="rect">
            <a:avLst/>
          </a:prstGeom>
        </p:spPr>
      </p:pic>
      <p:sp>
        <p:nvSpPr>
          <p:cNvPr id="3" name="テキスト ボックス 2">
            <a:extLst>
              <a:ext uri="{FF2B5EF4-FFF2-40B4-BE49-F238E27FC236}">
                <a16:creationId xmlns:a16="http://schemas.microsoft.com/office/drawing/2014/main" id="{4A839BC4-54BA-4246-90D0-1001B466FC18}"/>
              </a:ext>
            </a:extLst>
          </p:cNvPr>
          <p:cNvSpPr txBox="1"/>
          <p:nvPr/>
        </p:nvSpPr>
        <p:spPr>
          <a:xfrm>
            <a:off x="320252" y="480120"/>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40252"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42918" y="480120"/>
            <a:ext cx="2801424"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44962" y="480120"/>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116230" y="912168"/>
            <a:ext cx="2340000" cy="720000"/>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320252" y="1056184"/>
            <a:ext cx="1935588" cy="400110"/>
          </a:xfrm>
          <a:prstGeom prst="rect">
            <a:avLst/>
          </a:prstGeom>
          <a:noFill/>
        </p:spPr>
        <p:txBody>
          <a:bodyPr wrap="square" rtlCol="0">
            <a:spAutoFit/>
          </a:bodyPr>
          <a:lstStyle/>
          <a:p>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２</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構造</a:t>
            </a:r>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モデル</a:t>
            </a:r>
          </a:p>
        </p:txBody>
      </p:sp>
      <p:sp>
        <p:nvSpPr>
          <p:cNvPr id="17" name="テキスト ボックス 16">
            <a:extLst>
              <a:ext uri="{FF2B5EF4-FFF2-40B4-BE49-F238E27FC236}">
                <a16:creationId xmlns:a16="http://schemas.microsoft.com/office/drawing/2014/main" id="{C1B82EFB-D319-47AB-8DCF-A0E113236827}"/>
              </a:ext>
            </a:extLst>
          </p:cNvPr>
          <p:cNvSpPr txBox="1"/>
          <p:nvPr/>
        </p:nvSpPr>
        <p:spPr>
          <a:xfrm>
            <a:off x="2527592" y="1010485"/>
            <a:ext cx="1473389"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１．機能構造</a:t>
            </a:r>
            <a:endParaRPr kumimoji="1" lang="ja-JP" altLang="en-US" dirty="0"/>
          </a:p>
        </p:txBody>
      </p:sp>
      <p:sp>
        <p:nvSpPr>
          <p:cNvPr id="19" name="テキスト ボックス 18">
            <a:extLst>
              <a:ext uri="{FF2B5EF4-FFF2-40B4-BE49-F238E27FC236}">
                <a16:creationId xmlns:a16="http://schemas.microsoft.com/office/drawing/2014/main" id="{DE6FC135-3FE7-4E74-98AE-6D85C2E3B6D2}"/>
              </a:ext>
            </a:extLst>
          </p:cNvPr>
          <p:cNvSpPr txBox="1"/>
          <p:nvPr/>
        </p:nvSpPr>
        <p:spPr>
          <a:xfrm>
            <a:off x="2431303" y="1411536"/>
            <a:ext cx="5204415" cy="523220"/>
          </a:xfrm>
          <a:prstGeom prst="rect">
            <a:avLst/>
          </a:prstGeom>
          <a:noFill/>
        </p:spPr>
        <p:txBody>
          <a:bodyPr wrap="square" rtlCol="0">
            <a:spAutoFit/>
          </a:bodyPr>
          <a:lstStyle/>
          <a:p>
            <a:r>
              <a:rPr kumimoji="1" lang="ja-JP" altLang="en-US" sz="1400" dirty="0">
                <a:latin typeface="HG丸ｺﾞｼｯｸM-PRO" panose="020F0600000000000000" pitchFamily="50" charset="-128"/>
                <a:ea typeface="HG丸ｺﾞｼｯｸM-PRO" panose="020F0600000000000000" pitchFamily="50" charset="-128"/>
              </a:rPr>
              <a:t>機能を構造によって階層化したものパッケージ構造に、各パッケージの役割を説明したものを表に示す</a:t>
            </a:r>
            <a:r>
              <a:rPr lang="ja-JP" altLang="en-US" sz="1400" dirty="0">
                <a:latin typeface="HG丸ｺﾞｼｯｸM-PRO" panose="020F0600000000000000" pitchFamily="50" charset="-128"/>
                <a:ea typeface="HG丸ｺﾞｼｯｸM-PRO" panose="020F0600000000000000" pitchFamily="50" charset="-128"/>
              </a:rPr>
              <a:t>。</a:t>
            </a:r>
            <a:endParaRPr kumimoji="1" lang="en-US" altLang="ja-JP" sz="1400" dirty="0">
              <a:latin typeface="HG丸ｺﾞｼｯｸM-PRO" panose="020F0600000000000000" pitchFamily="50" charset="-128"/>
              <a:ea typeface="HG丸ｺﾞｼｯｸM-PRO" panose="020F0600000000000000" pitchFamily="50" charset="-128"/>
            </a:endParaRPr>
          </a:p>
        </p:txBody>
      </p:sp>
      <p:graphicFrame>
        <p:nvGraphicFramePr>
          <p:cNvPr id="5" name="表 4">
            <a:extLst>
              <a:ext uri="{FF2B5EF4-FFF2-40B4-BE49-F238E27FC236}">
                <a16:creationId xmlns:a16="http://schemas.microsoft.com/office/drawing/2014/main" id="{08CF845F-A4EA-45A6-AABA-27A61ABF671B}"/>
              </a:ext>
            </a:extLst>
          </p:cNvPr>
          <p:cNvGraphicFramePr>
            <a:graphicFrameLocks noGrp="1"/>
          </p:cNvGraphicFramePr>
          <p:nvPr>
            <p:extLst>
              <p:ext uri="{D42A27DB-BD31-4B8C-83A1-F6EECF244321}">
                <p14:modId xmlns:p14="http://schemas.microsoft.com/office/powerpoint/2010/main" val="169189632"/>
              </p:ext>
            </p:extLst>
          </p:nvPr>
        </p:nvGraphicFramePr>
        <p:xfrm>
          <a:off x="3140305" y="1995364"/>
          <a:ext cx="4319277" cy="1739176"/>
        </p:xfrm>
        <a:graphic>
          <a:graphicData uri="http://schemas.openxmlformats.org/drawingml/2006/table">
            <a:tbl>
              <a:tblPr firstRow="1" bandRow="1">
                <a:tableStyleId>{93296810-A885-4BE3-A3E7-6D5BEEA58F35}</a:tableStyleId>
              </a:tblPr>
              <a:tblGrid>
                <a:gridCol w="1486533">
                  <a:extLst>
                    <a:ext uri="{9D8B030D-6E8A-4147-A177-3AD203B41FA5}">
                      <a16:colId xmlns:a16="http://schemas.microsoft.com/office/drawing/2014/main" val="188478114"/>
                    </a:ext>
                  </a:extLst>
                </a:gridCol>
                <a:gridCol w="2832744">
                  <a:extLst>
                    <a:ext uri="{9D8B030D-6E8A-4147-A177-3AD203B41FA5}">
                      <a16:colId xmlns:a16="http://schemas.microsoft.com/office/drawing/2014/main" val="543803565"/>
                    </a:ext>
                  </a:extLst>
                </a:gridCol>
              </a:tblGrid>
              <a:tr h="266572">
                <a:tc>
                  <a:txBody>
                    <a:bodyPr/>
                    <a:lstStyle/>
                    <a:p>
                      <a:pPr algn="ctr"/>
                      <a:r>
                        <a:rPr kumimoji="1" lang="ja-JP" altLang="en-US" sz="1100" dirty="0"/>
                        <a:t>パッケージ名</a:t>
                      </a:r>
                    </a:p>
                  </a:txBody>
                  <a:tcPr anchor="ctr"/>
                </a:tc>
                <a:tc>
                  <a:txBody>
                    <a:bodyPr/>
                    <a:lstStyle/>
                    <a:p>
                      <a:pPr algn="ctr"/>
                      <a:r>
                        <a:rPr kumimoji="1" lang="ja-JP" altLang="en-US" sz="1100" dirty="0"/>
                        <a:t>パッケージごとの役割</a:t>
                      </a:r>
                    </a:p>
                  </a:txBody>
                  <a:tcPr anchor="ctr"/>
                </a:tc>
                <a:extLst>
                  <a:ext uri="{0D108BD9-81ED-4DB2-BD59-A6C34878D82A}">
                    <a16:rowId xmlns:a16="http://schemas.microsoft.com/office/drawing/2014/main" val="1408500701"/>
                  </a:ext>
                </a:extLst>
              </a:tr>
              <a:tr h="385049">
                <a:tc>
                  <a:txBody>
                    <a:bodyPr/>
                    <a:lstStyle/>
                    <a:p>
                      <a:pPr algn="ctr"/>
                      <a:r>
                        <a:rPr kumimoji="1" lang="ja-JP" altLang="en-US" sz="900" dirty="0"/>
                        <a:t>走行管理</a:t>
                      </a:r>
                    </a:p>
                  </a:txBody>
                  <a:tcPr anchor="ctr"/>
                </a:tc>
                <a:tc>
                  <a:txBody>
                    <a:bodyPr/>
                    <a:lstStyle/>
                    <a:p>
                      <a:pPr algn="l"/>
                      <a:r>
                        <a:rPr kumimoji="1" lang="ja-JP" altLang="en-US" sz="900" dirty="0"/>
                        <a:t>スタート、キャリブレーションの実行、走行に関する指示をする。</a:t>
                      </a:r>
                      <a:endParaRPr kumimoji="1" lang="en-US" altLang="ja-JP" sz="900" dirty="0"/>
                    </a:p>
                  </a:txBody>
                  <a:tcPr anchor="ctr"/>
                </a:tc>
                <a:extLst>
                  <a:ext uri="{0D108BD9-81ED-4DB2-BD59-A6C34878D82A}">
                    <a16:rowId xmlns:a16="http://schemas.microsoft.com/office/drawing/2014/main" val="816765208"/>
                  </a:ext>
                </a:extLst>
              </a:tr>
              <a:tr h="236953">
                <a:tc>
                  <a:txBody>
                    <a:bodyPr/>
                    <a:lstStyle/>
                    <a:p>
                      <a:pPr algn="ctr"/>
                      <a:r>
                        <a:rPr kumimoji="1" lang="ja-JP" altLang="en-US" sz="900" dirty="0"/>
                        <a:t>制御</a:t>
                      </a:r>
                      <a:endParaRPr kumimoji="1" lang="en-US" altLang="ja-JP" sz="900" dirty="0"/>
                    </a:p>
                  </a:txBody>
                  <a:tcPr anchor="ctr"/>
                </a:tc>
                <a:tc>
                  <a:txBody>
                    <a:bodyPr/>
                    <a:lstStyle/>
                    <a:p>
                      <a:pPr algn="l"/>
                      <a:r>
                        <a:rPr kumimoji="1" lang="ja-JP" altLang="en-US" sz="900" dirty="0"/>
                        <a:t>走行区間に応じて、走行制御、処理を行う。</a:t>
                      </a:r>
                    </a:p>
                  </a:txBody>
                  <a:tcPr anchor="ctr"/>
                </a:tc>
                <a:extLst>
                  <a:ext uri="{0D108BD9-81ED-4DB2-BD59-A6C34878D82A}">
                    <a16:rowId xmlns:a16="http://schemas.microsoft.com/office/drawing/2014/main" val="4258313854"/>
                  </a:ext>
                </a:extLst>
              </a:tr>
              <a:tr h="385049">
                <a:tc>
                  <a:txBody>
                    <a:bodyPr/>
                    <a:lstStyle/>
                    <a:p>
                      <a:pPr algn="ctr"/>
                      <a:r>
                        <a:rPr kumimoji="1" lang="ja-JP" altLang="en-US" sz="900" dirty="0"/>
                        <a:t>走行体情報</a:t>
                      </a:r>
                    </a:p>
                  </a:txBody>
                  <a:tcPr anchor="ctr"/>
                </a:tc>
                <a:tc>
                  <a:txBody>
                    <a:bodyPr/>
                    <a:lstStyle/>
                    <a:p>
                      <a:pPr algn="l"/>
                      <a:r>
                        <a:rPr kumimoji="1" lang="ja-JP" altLang="en-US" sz="900" dirty="0"/>
                        <a:t>デバイスを参照してデータを管理、ほかのパッケージに受け渡す。</a:t>
                      </a:r>
                    </a:p>
                  </a:txBody>
                  <a:tcPr anchor="ctr"/>
                </a:tc>
                <a:extLst>
                  <a:ext uri="{0D108BD9-81ED-4DB2-BD59-A6C34878D82A}">
                    <a16:rowId xmlns:a16="http://schemas.microsoft.com/office/drawing/2014/main" val="3358557439"/>
                  </a:ext>
                </a:extLst>
              </a:tr>
              <a:tr h="221570">
                <a:tc>
                  <a:txBody>
                    <a:bodyPr/>
                    <a:lstStyle/>
                    <a:p>
                      <a:pPr algn="ctr"/>
                      <a:r>
                        <a:rPr kumimoji="1" lang="ja-JP" altLang="en-US" sz="900" dirty="0"/>
                        <a:t>スタータ</a:t>
                      </a:r>
                    </a:p>
                  </a:txBody>
                  <a:tcPr anchor="ctr"/>
                </a:tc>
                <a:tc>
                  <a:txBody>
                    <a:bodyPr/>
                    <a:lstStyle/>
                    <a:p>
                      <a:pPr algn="l"/>
                      <a:r>
                        <a:rPr kumimoji="1" lang="ja-JP" altLang="en-US" sz="900" dirty="0"/>
                        <a:t>スタートの管理、スタート指示の取得と管理をする。</a:t>
                      </a:r>
                    </a:p>
                  </a:txBody>
                  <a:tcPr anchor="ctr"/>
                </a:tc>
                <a:extLst>
                  <a:ext uri="{0D108BD9-81ED-4DB2-BD59-A6C34878D82A}">
                    <a16:rowId xmlns:a16="http://schemas.microsoft.com/office/drawing/2014/main" val="276119806"/>
                  </a:ext>
                </a:extLst>
              </a:tr>
              <a:tr h="236953">
                <a:tc>
                  <a:txBody>
                    <a:bodyPr/>
                    <a:lstStyle/>
                    <a:p>
                      <a:pPr algn="ctr"/>
                      <a:r>
                        <a:rPr kumimoji="1" lang="ja-JP" altLang="en-US" sz="900" dirty="0"/>
                        <a:t>走行デバイス</a:t>
                      </a:r>
                    </a:p>
                  </a:txBody>
                  <a:tcPr anchor="ctr"/>
                </a:tc>
                <a:tc>
                  <a:txBody>
                    <a:bodyPr/>
                    <a:lstStyle/>
                    <a:p>
                      <a:pPr algn="l"/>
                      <a:r>
                        <a:rPr kumimoji="1" lang="ja-JP" altLang="en-US" sz="900" dirty="0"/>
                        <a:t>センサの値の取得、モータ制御を行う。</a:t>
                      </a:r>
                    </a:p>
                  </a:txBody>
                  <a:tcPr anchor="ctr"/>
                </a:tc>
                <a:extLst>
                  <a:ext uri="{0D108BD9-81ED-4DB2-BD59-A6C34878D82A}">
                    <a16:rowId xmlns:a16="http://schemas.microsoft.com/office/drawing/2014/main" val="1596238091"/>
                  </a:ext>
                </a:extLst>
              </a:tr>
            </a:tbl>
          </a:graphicData>
        </a:graphic>
      </p:graphicFrame>
      <p:sp>
        <p:nvSpPr>
          <p:cNvPr id="23" name="テキスト ボックス 22">
            <a:extLst>
              <a:ext uri="{FF2B5EF4-FFF2-40B4-BE49-F238E27FC236}">
                <a16:creationId xmlns:a16="http://schemas.microsoft.com/office/drawing/2014/main" id="{AD9D6A3C-6D5E-4181-BE32-C48E0D4ACDC8}"/>
              </a:ext>
            </a:extLst>
          </p:cNvPr>
          <p:cNvSpPr txBox="1"/>
          <p:nvPr/>
        </p:nvSpPr>
        <p:spPr>
          <a:xfrm>
            <a:off x="7715144" y="1010485"/>
            <a:ext cx="223430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２．部品の仕様定義</a:t>
            </a:r>
            <a:endParaRPr kumimoji="1" lang="ja-JP" altLang="en-US" dirty="0"/>
          </a:p>
        </p:txBody>
      </p:sp>
      <p:cxnSp>
        <p:nvCxnSpPr>
          <p:cNvPr id="24" name="直線コネクタ 23">
            <a:extLst>
              <a:ext uri="{FF2B5EF4-FFF2-40B4-BE49-F238E27FC236}">
                <a16:creationId xmlns:a16="http://schemas.microsoft.com/office/drawing/2014/main" id="{DA076511-29B4-4289-A5B1-40C3F5C3B6F5}"/>
              </a:ext>
            </a:extLst>
          </p:cNvPr>
          <p:cNvCxnSpPr>
            <a:cxnSpLocks/>
          </p:cNvCxnSpPr>
          <p:nvPr/>
        </p:nvCxnSpPr>
        <p:spPr>
          <a:xfrm>
            <a:off x="7722754" y="1372337"/>
            <a:ext cx="4884700" cy="712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6AF3BF9-354D-4C84-B586-BEA4FCD83CDF}"/>
              </a:ext>
            </a:extLst>
          </p:cNvPr>
          <p:cNvSpPr txBox="1"/>
          <p:nvPr/>
        </p:nvSpPr>
        <p:spPr>
          <a:xfrm>
            <a:off x="7710493" y="1394846"/>
            <a:ext cx="5033233" cy="738664"/>
          </a:xfrm>
          <a:prstGeom prst="rect">
            <a:avLst/>
          </a:prstGeom>
          <a:noFill/>
        </p:spPr>
        <p:txBody>
          <a:bodyPr wrap="square" rtlCol="0">
            <a:spAutoFit/>
          </a:bodyPr>
          <a:lstStyle/>
          <a:p>
            <a:r>
              <a:rPr kumimoji="1" lang="ja-JP" altLang="en-US" sz="1400" dirty="0">
                <a:latin typeface="HG丸ｺﾞｼｯｸM-PRO" panose="020F0600000000000000" pitchFamily="50" charset="-128"/>
                <a:ea typeface="HG丸ｺﾞｼｯｸM-PRO" panose="020F0600000000000000" pitchFamily="50" charset="-128"/>
              </a:rPr>
              <a:t>安定した倒立走行を行いコースを完走するためのクラスの構造をクラス図に示す。（</a:t>
            </a:r>
            <a:r>
              <a:rPr kumimoji="1" lang="ja-JP" altLang="en-US" sz="1400" b="1" dirty="0">
                <a:solidFill>
                  <a:srgbClr val="FF0000"/>
                </a:solidFill>
                <a:latin typeface="HG丸ｺﾞｼｯｸM-PRO" panose="020F0600000000000000" pitchFamily="50" charset="-128"/>
                <a:ea typeface="HG丸ｺﾞｼｯｸM-PRO" panose="020F0600000000000000" pitchFamily="50" charset="-128"/>
              </a:rPr>
              <a:t>ただし、多重度はすべて１、ロール名はクラス名と対応しているものとする。</a:t>
            </a:r>
            <a:r>
              <a:rPr kumimoji="1" lang="ja-JP" altLang="en-US" sz="1400" dirty="0">
                <a:latin typeface="HG丸ｺﾞｼｯｸM-PRO" panose="020F0600000000000000" pitchFamily="50" charset="-128"/>
                <a:ea typeface="HG丸ｺﾞｼｯｸM-PRO" panose="020F0600000000000000" pitchFamily="50" charset="-128"/>
              </a:rPr>
              <a:t>）</a:t>
            </a:r>
          </a:p>
        </p:txBody>
      </p:sp>
      <p:cxnSp>
        <p:nvCxnSpPr>
          <p:cNvPr id="30" name="直線コネクタ 29">
            <a:extLst>
              <a:ext uri="{FF2B5EF4-FFF2-40B4-BE49-F238E27FC236}">
                <a16:creationId xmlns:a16="http://schemas.microsoft.com/office/drawing/2014/main" id="{42A1F393-1E5C-47EB-8F93-48B484E995FB}"/>
              </a:ext>
            </a:extLst>
          </p:cNvPr>
          <p:cNvCxnSpPr>
            <a:cxnSpLocks/>
          </p:cNvCxnSpPr>
          <p:nvPr/>
        </p:nvCxnSpPr>
        <p:spPr>
          <a:xfrm flipV="1">
            <a:off x="2527592" y="1361257"/>
            <a:ext cx="4931990" cy="1466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EB78B98-FFB2-4055-B20D-F38B57463984}"/>
              </a:ext>
            </a:extLst>
          </p:cNvPr>
          <p:cNvCxnSpPr>
            <a:cxnSpLocks/>
          </p:cNvCxnSpPr>
          <p:nvPr/>
        </p:nvCxnSpPr>
        <p:spPr>
          <a:xfrm>
            <a:off x="7552928" y="1010485"/>
            <a:ext cx="0" cy="2854011"/>
          </a:xfrm>
          <a:prstGeom prst="line">
            <a:avLst/>
          </a:prstGeom>
          <a:ln/>
        </p:spPr>
        <p:style>
          <a:lnRef idx="2">
            <a:schemeClr val="accent6"/>
          </a:lnRef>
          <a:fillRef idx="0">
            <a:schemeClr val="accent6"/>
          </a:fillRef>
          <a:effectRef idx="1">
            <a:schemeClr val="accent6"/>
          </a:effectRef>
          <a:fontRef idx="minor">
            <a:schemeClr val="tx1"/>
          </a:fontRef>
        </p:style>
      </p:cxnSp>
      <p:pic>
        <p:nvPicPr>
          <p:cNvPr id="92" name="図 91">
            <a:extLst>
              <a:ext uri="{FF2B5EF4-FFF2-40B4-BE49-F238E27FC236}">
                <a16:creationId xmlns:a16="http://schemas.microsoft.com/office/drawing/2014/main" id="{293056CF-B10F-467F-8647-74B8C84437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64" y="1940935"/>
            <a:ext cx="2772140" cy="1746291"/>
          </a:xfrm>
          <a:prstGeom prst="rect">
            <a:avLst/>
          </a:prstGeom>
        </p:spPr>
      </p:pic>
      <p:cxnSp>
        <p:nvCxnSpPr>
          <p:cNvPr id="33" name="直線コネクタ 32">
            <a:extLst>
              <a:ext uri="{FF2B5EF4-FFF2-40B4-BE49-F238E27FC236}">
                <a16:creationId xmlns:a16="http://schemas.microsoft.com/office/drawing/2014/main" id="{2B9B4F1E-2D9C-4C33-AB0B-D1C22FBB9B5C}"/>
              </a:ext>
            </a:extLst>
          </p:cNvPr>
          <p:cNvCxnSpPr>
            <a:cxnSpLocks/>
          </p:cNvCxnSpPr>
          <p:nvPr/>
        </p:nvCxnSpPr>
        <p:spPr>
          <a:xfrm flipH="1">
            <a:off x="208113" y="3864496"/>
            <a:ext cx="7344815"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377835343"/>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2350</TotalTime>
  <Words>450</Words>
  <Application>Microsoft Office PowerPoint</Application>
  <PresentationFormat>A3 297x420 mm</PresentationFormat>
  <Paragraphs>66</Paragraphs>
  <Slides>3</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3</vt:i4>
      </vt:variant>
    </vt:vector>
  </HeadingPairs>
  <TitlesOfParts>
    <vt:vector size="12" baseType="lpstr">
      <vt:lpstr>HG丸ｺﾞｼｯｸM-PRO</vt:lpstr>
      <vt:lpstr>HG創英角ｺﾞｼｯｸUB</vt:lpstr>
      <vt:lpstr>ＭＳ Ｐゴシック</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g15237@ichinoseki.kosen-ac.jp</cp:lastModifiedBy>
  <cp:revision>254</cp:revision>
  <cp:lastPrinted>2019-08-20T05:44:44Z</cp:lastPrinted>
  <dcterms:created xsi:type="dcterms:W3CDTF">2002-02-28T07:41:56Z</dcterms:created>
  <dcterms:modified xsi:type="dcterms:W3CDTF">2019-08-20T07:38:05Z</dcterms:modified>
</cp:coreProperties>
</file>