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4"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4"/>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AA"/>
    <a:srgbClr val="F10FAB"/>
    <a:srgbClr val="F042B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p:scale>
          <a:sx n="256" d="100"/>
          <a:sy n="256" d="100"/>
        </p:scale>
        <p:origin x="-13184" y="-82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4.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a:t>
            </a:r>
            <a:r>
              <a:rPr lang="ja-JP" altLang="en-US" b="1" dirty="0">
                <a:solidFill>
                  <a:prstClr val="black"/>
                </a:solidFill>
                <a:latin typeface="游ゴシック" panose="020F0502020204030204"/>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2639335689"/>
              </p:ext>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これらの値を設定した根拠を「４</a:t>
            </a:r>
            <a:r>
              <a:rPr kumimoji="1" lang="en-US" altLang="ja-JP"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工夫点」で解説する．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221612" y="6504067"/>
            <a:ext cx="12407893" cy="0"/>
          </a:xfrm>
          <a:prstGeom prst="line">
            <a:avLst/>
          </a:prstGeom>
        </p:spPr>
        <p:style>
          <a:lnRef idx="1">
            <a:schemeClr val="accent6"/>
          </a:lnRef>
          <a:fillRef idx="0">
            <a:schemeClr val="accent6"/>
          </a:fillRef>
          <a:effectRef idx="0">
            <a:schemeClr val="accent6"/>
          </a:effectRef>
          <a:fontRef idx="minor">
            <a:schemeClr val="tx1"/>
          </a:fontRef>
        </p:style>
      </p:cxnSp>
      <p:sp>
        <p:nvSpPr>
          <p:cNvPr id="72" name="テキスト ボックス 71">
            <a:extLst>
              <a:ext uri="{FF2B5EF4-FFF2-40B4-BE49-F238E27FC236}">
                <a16:creationId xmlns:a16="http://schemas.microsoft.com/office/drawing/2014/main" id="{5E71CD23-AC9E-4E93-8427-882B5BA30D17}"/>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5755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862578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機能モデルで定義した部品を役割ごとにパッケージ化した．パッケージ間の関係をパッケージ図に，各パッケージの役割を表に示す．なお，パッケージ図内に</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紫色のラベルで示したアルファベットは機能モデルの部品定義のインデックスと対応している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873593" y="1471478"/>
          <a:ext cx="4984932" cy="1903088"/>
        </p:xfrm>
        <a:graphic>
          <a:graphicData uri="http://schemas.openxmlformats.org/drawingml/2006/table">
            <a:tbl>
              <a:tblPr firstRow="1" bandRow="1">
                <a:tableStyleId>{93296810-A885-4BE3-A3E7-6D5BEEA58F35}</a:tableStyleId>
              </a:tblPr>
              <a:tblGrid>
                <a:gridCol w="438975">
                  <a:extLst>
                    <a:ext uri="{9D8B030D-6E8A-4147-A177-3AD203B41FA5}">
                      <a16:colId xmlns:a16="http://schemas.microsoft.com/office/drawing/2014/main" val="343939788"/>
                    </a:ext>
                  </a:extLst>
                </a:gridCol>
                <a:gridCol w="864096">
                  <a:extLst>
                    <a:ext uri="{9D8B030D-6E8A-4147-A177-3AD203B41FA5}">
                      <a16:colId xmlns:a16="http://schemas.microsoft.com/office/drawing/2014/main" val="188478114"/>
                    </a:ext>
                  </a:extLst>
                </a:gridCol>
                <a:gridCol w="3681861">
                  <a:extLst>
                    <a:ext uri="{9D8B030D-6E8A-4147-A177-3AD203B41FA5}">
                      <a16:colId xmlns:a16="http://schemas.microsoft.com/office/drawing/2014/main" val="543803565"/>
                    </a:ext>
                  </a:extLst>
                </a:gridCol>
              </a:tblGrid>
              <a:tr h="372902">
                <a:tc>
                  <a:txBody>
                    <a:bodyPr/>
                    <a:lstStyle/>
                    <a:p>
                      <a:pPr algn="ctr"/>
                      <a:endParaRPr kumimoji="1" lang="ja-JP" altLang="en-US" sz="1050" dirty="0"/>
                    </a:p>
                  </a:txBody>
                  <a:tcPr anchor="ctr">
                    <a:solidFill>
                      <a:schemeClr val="bg1"/>
                    </a:solidFill>
                  </a:tcPr>
                </a:tc>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M</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走行に関する統括をする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C</a:t>
                      </a:r>
                    </a:p>
                  </a:txBody>
                  <a:tcPr anchor="ctr">
                    <a:solidFill>
                      <a:srgbClr val="FF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I</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D</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6E6E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 name="図 10">
            <a:extLst>
              <a:ext uri="{FF2B5EF4-FFF2-40B4-BE49-F238E27FC236}">
                <a16:creationId xmlns:a16="http://schemas.microsoft.com/office/drawing/2014/main" id="{86BB4ACD-B618-42B1-AA04-6F4BD77C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3" y="3519118"/>
            <a:ext cx="12540354" cy="5966841"/>
          </a:xfrm>
          <a:prstGeom prst="rect">
            <a:avLst/>
          </a:prstGeom>
        </p:spPr>
      </p:pic>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520665">
                  <a:extLst>
                    <a:ext uri="{9D8B030D-6E8A-4147-A177-3AD203B41FA5}">
                      <a16:colId xmlns:a16="http://schemas.microsoft.com/office/drawing/2014/main" val="814702488"/>
                    </a:ext>
                  </a:extLst>
                </a:gridCol>
                <a:gridCol w="1152128">
                  <a:extLst>
                    <a:ext uri="{9D8B030D-6E8A-4147-A177-3AD203B41FA5}">
                      <a16:colId xmlns:a16="http://schemas.microsoft.com/office/drawing/2014/main" val="965776415"/>
                    </a:ext>
                  </a:extLst>
                </a:gridCol>
                <a:gridCol w="1844829">
                  <a:extLst>
                    <a:ext uri="{9D8B030D-6E8A-4147-A177-3AD203B41FA5}">
                      <a16:colId xmlns:a16="http://schemas.microsoft.com/office/drawing/2014/main" val="4018518874"/>
                    </a:ext>
                  </a:extLst>
                </a:gridCol>
              </a:tblGrid>
              <a:tr h="282966">
                <a:tc>
                  <a:txBody>
                    <a:bodyPr/>
                    <a:lstStyle/>
                    <a:p>
                      <a:pPr algn="ctr"/>
                      <a:endParaRPr kumimoji="1" lang="ja-JP" altLang="en-US" sz="1050" b="1" dirty="0"/>
                    </a:p>
                  </a:txBody>
                  <a:tcPr anchor="ctr">
                    <a:solidFill>
                      <a:schemeClr val="bg1"/>
                    </a:solidFill>
                  </a:tcPr>
                </a:tc>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M1a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C2a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区間管理用計器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区間管理が使用する計器</a:t>
                      </a:r>
                    </a:p>
                  </a:txBody>
                  <a:tcPr anchor="ctr">
                    <a:solidFill>
                      <a:srgbClr val="CCFFCC"/>
                    </a:solidFill>
                  </a:tcPr>
                </a:tc>
                <a:extLst>
                  <a:ext uri="{0D108BD9-81ED-4DB2-BD59-A6C34878D82A}">
                    <a16:rowId xmlns:a16="http://schemas.microsoft.com/office/drawing/2014/main" val="1606777104"/>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I2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ライントレーサが使用する計器</a:t>
                      </a:r>
                    </a:p>
                  </a:txBody>
                  <a:tcPr anchor="ctr">
                    <a:solidFill>
                      <a:srgbClr val="CCFFCC"/>
                    </a:solidFill>
                  </a:tcPr>
                </a:tc>
                <a:extLst>
                  <a:ext uri="{0D108BD9-81ED-4DB2-BD59-A6C34878D82A}">
                    <a16:rowId xmlns:a16="http://schemas.microsoft.com/office/drawing/2014/main" val="267836190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走行距離の計算</a:t>
                      </a:r>
                    </a:p>
                  </a:txBody>
                  <a:tcPr anchor="ctr">
                    <a:solidFill>
                      <a:srgbClr val="CCFFCC"/>
                    </a:solidFill>
                  </a:tcPr>
                </a:tc>
                <a:extLst>
                  <a:ext uri="{0D108BD9-81ED-4DB2-BD59-A6C34878D82A}">
                    <a16:rowId xmlns:a16="http://schemas.microsoft.com/office/drawing/2014/main" val="3958245410"/>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I2b</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I2d</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1200" cap="none" spc="0" normalizeH="0" baseline="0" noProof="0" dirty="0" err="1">
                <a:ln>
                  <a:noFill/>
                </a:ln>
                <a:solidFill>
                  <a:srgbClr val="F600AA"/>
                </a:solidFill>
                <a:effectLst/>
                <a:uLnTx/>
                <a:uFillTx/>
                <a:latin typeface="游ゴシック" panose="020B0400000000000000" pitchFamily="50" charset="-128"/>
                <a:ea typeface="游ゴシック" panose="020B0400000000000000" pitchFamily="50" charset="-128"/>
                <a:cs typeface="+mn-cs"/>
              </a:rPr>
              <a:t>teamNITIC</a:t>
            </a:r>
            <a:endParaRPr kumimoji="1" lang="ja-JP" altLang="en-US" sz="3200" b="1" i="0" u="none" strike="noStrike" kern="1200" cap="none" spc="0" normalizeH="0" baseline="0" noProof="0" dirty="0">
              <a:ln>
                <a:noFill/>
              </a:ln>
              <a:solidFill>
                <a:srgbClr val="F600AA"/>
              </a:solidFill>
              <a:effectLst/>
              <a:uLnTx/>
              <a:uFillTx/>
              <a:latin typeface="游ゴシック" panose="020B0400000000000000" pitchFamily="50" charset="-128"/>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96786181-6B00-47E4-8B6A-0CF79448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6" y="1477944"/>
            <a:ext cx="3677997" cy="1911400"/>
          </a:xfrm>
          <a:prstGeom prst="rect">
            <a:avLst/>
          </a:prstGeom>
        </p:spPr>
      </p:pic>
    </p:spTree>
    <p:extLst>
      <p:ext uri="{BB962C8B-B14F-4D97-AF65-F5344CB8AC3E}">
        <p14:creationId xmlns:p14="http://schemas.microsoft.com/office/powerpoint/2010/main" val="2166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97512" y="1481521"/>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121200" y="755752"/>
            <a:ext cx="2391167"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216656" y="1075921"/>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160429" y="1129289"/>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Ａ</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216656" y="4638706"/>
            <a:ext cx="1236182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61006" y="4872056"/>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lang="en-US" altLang="ja-JP"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3"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
        <p:nvSpPr>
          <p:cNvPr id="65" name="テキスト ボックス 64">
            <a:extLst>
              <a:ext uri="{FF2B5EF4-FFF2-40B4-BE49-F238E27FC236}">
                <a16:creationId xmlns:a16="http://schemas.microsoft.com/office/drawing/2014/main" id="{A6DAA2E6-402A-45E8-9769-DF1DC8EBA18A}"/>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79804" y="5232648"/>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125825" y="753199"/>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Ｂ</a:t>
            </a:r>
            <a:r>
              <a:rPr lang="en-US" altLang="ja-JP"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87752" y="1044487"/>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126124" y="1100337"/>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
        <p:nvSpPr>
          <p:cNvPr id="74" name="テキスト ボックス 73">
            <a:extLst>
              <a:ext uri="{FF2B5EF4-FFF2-40B4-BE49-F238E27FC236}">
                <a16:creationId xmlns:a16="http://schemas.microsoft.com/office/drawing/2014/main" id="{A5846C84-42B8-4EE9-A815-729435606A1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23411" y="804529"/>
            <a:ext cx="6233611" cy="338554"/>
            <a:chOff x="143535" y="906065"/>
            <a:chExt cx="3951381" cy="338554"/>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43535" y="906065"/>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１</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35429" y="1509887"/>
            <a:ext cx="6225923" cy="338554"/>
            <a:chOff x="148408" y="894063"/>
            <a:chExt cx="3946508" cy="338554"/>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48408" y="894063"/>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２</a:t>
              </a:r>
              <a:r>
                <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3149" y="2742107"/>
            <a:ext cx="6253909" cy="338554"/>
            <a:chOff x="130668" y="906928"/>
            <a:chExt cx="3964248" cy="338554"/>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0668" y="90692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３</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13466" y="6772102"/>
            <a:ext cx="6285530" cy="338554"/>
            <a:chOff x="110624" y="907258"/>
            <a:chExt cx="3984292" cy="338554"/>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10624" y="907258"/>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４</a:t>
              </a:r>
              <a:r>
                <a:rPr lang="en-US" altLang="ja-JP" b="1" dirty="0">
                  <a:solidFill>
                    <a:prstClr val="black"/>
                  </a:solidFill>
                  <a:latin typeface="Yu Gothic" panose="020B0400000000000000" pitchFamily="34" charset="-128"/>
                  <a:ea typeface="Yu Gothic" panose="020B0400000000000000" pitchFamily="34" charset="-128"/>
                </a:rPr>
                <a:t>.</a:t>
              </a:r>
              <a:r>
                <a:rPr lang="ja-JP" altLang="en-US" b="1" dirty="0">
                  <a:solidFill>
                    <a:prstClr val="black"/>
                  </a:solidFill>
                  <a:latin typeface="Yu Gothic" panose="020B0400000000000000" pitchFamily="34" charset="-128"/>
                  <a:ea typeface="Yu Gothic" panose="020B0400000000000000" pitchFamily="34" charset="-128"/>
                </a:rPr>
                <a:t> </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13492615"/>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22</a:t>
                      </a:r>
                      <a:endParaRPr kumimoji="1" lang="ja-JP" altLang="en-US" sz="1050" dirty="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93%</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29.8</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a:t>
                      </a:r>
                      <a:endParaRPr kumimoji="1" lang="ja-JP" altLang="en-US" sz="1050" dirty="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594B1FEF-0212-4B0E-85FD-D48A10B9DEC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2327</Words>
  <Application>Microsoft Office PowerPoint</Application>
  <PresentationFormat>A3 297x420 mm</PresentationFormat>
  <Paragraphs>537</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194</cp:revision>
  <cp:lastPrinted>2018-04-01T05:10:42Z</cp:lastPrinted>
  <dcterms:created xsi:type="dcterms:W3CDTF">2002-02-28T07:41:56Z</dcterms:created>
  <dcterms:modified xsi:type="dcterms:W3CDTF">2019-09-03T04:03:37Z</dcterms:modified>
</cp:coreProperties>
</file>