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4"/>
  </p:notesMasterIdLst>
  <p:handoutMasterIdLst>
    <p:handoutMasterId r:id="rId5"/>
  </p:handoutMasterIdLst>
  <p:sldIdLst>
    <p:sldId id="283" r:id="rId3"/>
  </p:sldIdLst>
  <p:sldSz cx="12801600" cy="9601200" type="A3"/>
  <p:notesSz cx="9990138" cy="14374813"/>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ection>
        <p14:section name="モデル図ページ（プライマリークラス）" id="{8B2B3982-7BAC-4EE5-974E-E0EE0719EC85}">
          <p14:sldIdLst>
            <p14:sldId id="283"/>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15237@ichinoseki.kosen-ac.jp" initials="g" lastIdx="0" clrIdx="0">
    <p:extLst>
      <p:ext uri="{19B8F6BF-5375-455C-9EA6-DF929625EA0E}">
        <p15:presenceInfo xmlns:p15="http://schemas.microsoft.com/office/powerpoint/2012/main" userId="S::g15237@ichinoseki.kosen-ac.jp::8e76cecd-b1d7-42ab-b8c2-c51b85b7b5f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CCFFCC"/>
    <a:srgbClr val="FFFFCC"/>
    <a:srgbClr val="FFCCCC"/>
    <a:srgbClr val="E6E6E6"/>
    <a:srgbClr val="D999FD"/>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90" autoAdjust="0"/>
    <p:restoredTop sz="95889" autoAdjust="0"/>
  </p:normalViewPr>
  <p:slideViewPr>
    <p:cSldViewPr showGuides="1">
      <p:cViewPr varScale="1">
        <p:scale>
          <a:sx n="72" d="100"/>
          <a:sy n="72" d="100"/>
        </p:scale>
        <p:origin x="860" y="76"/>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1" y="0"/>
            <a:ext cx="4328516" cy="718957"/>
          </a:xfrm>
          <a:prstGeom prst="rect">
            <a:avLst/>
          </a:prstGeom>
          <a:noFill/>
          <a:ln w="9525">
            <a:noFill/>
            <a:miter lim="800000"/>
            <a:headEnd/>
            <a:tailEnd/>
          </a:ln>
          <a:effectLst/>
        </p:spPr>
        <p:txBody>
          <a:bodyPr vert="horz" wrap="square" lIns="134349" tIns="67175" rIns="134349" bIns="67175" numCol="1" anchor="t" anchorCtr="0" compatLnSpc="1">
            <a:prstTxWarp prst="textNoShape">
              <a:avLst/>
            </a:prstTxWarp>
          </a:bodyPr>
          <a:lstStyle>
            <a:lvl1pPr defTabSz="1343153">
              <a:defRPr sz="1700">
                <a:ea typeface="ＭＳ Ｐゴシック" pitchFamily="50" charset="-128"/>
              </a:defRPr>
            </a:lvl1pPr>
          </a:lstStyle>
          <a:p>
            <a:pPr>
              <a:defRPr/>
            </a:pPr>
            <a:endParaRPr lang="en-US" altLang="ja-JP" dirty="0"/>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5661623" y="0"/>
            <a:ext cx="4328516" cy="718957"/>
          </a:xfrm>
          <a:prstGeom prst="rect">
            <a:avLst/>
          </a:prstGeom>
          <a:noFill/>
          <a:ln w="9525">
            <a:noFill/>
            <a:miter lim="800000"/>
            <a:headEnd/>
            <a:tailEnd/>
          </a:ln>
          <a:effectLst/>
        </p:spPr>
        <p:txBody>
          <a:bodyPr vert="horz" wrap="square" lIns="134349" tIns="67175" rIns="134349" bIns="67175" numCol="1" anchor="t" anchorCtr="0" compatLnSpc="1">
            <a:prstTxWarp prst="textNoShape">
              <a:avLst/>
            </a:prstTxWarp>
          </a:bodyPr>
          <a:lstStyle>
            <a:lvl1pPr algn="r" defTabSz="1343153">
              <a:defRPr sz="1700">
                <a:ea typeface="ＭＳ Ｐゴシック" pitchFamily="50" charset="-128"/>
              </a:defRPr>
            </a:lvl1pPr>
          </a:lstStyle>
          <a:p>
            <a:pPr>
              <a:defRPr/>
            </a:pPr>
            <a:endParaRPr lang="en-US" altLang="ja-JP" dirty="0"/>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1" y="13655856"/>
            <a:ext cx="4328516" cy="718957"/>
          </a:xfrm>
          <a:prstGeom prst="rect">
            <a:avLst/>
          </a:prstGeom>
          <a:noFill/>
          <a:ln w="9525">
            <a:noFill/>
            <a:miter lim="800000"/>
            <a:headEnd/>
            <a:tailEnd/>
          </a:ln>
          <a:effectLst/>
        </p:spPr>
        <p:txBody>
          <a:bodyPr vert="horz" wrap="square" lIns="134349" tIns="67175" rIns="134349" bIns="67175" numCol="1" anchor="b" anchorCtr="0" compatLnSpc="1">
            <a:prstTxWarp prst="textNoShape">
              <a:avLst/>
            </a:prstTxWarp>
          </a:bodyPr>
          <a:lstStyle>
            <a:lvl1pPr defTabSz="1343153">
              <a:defRPr sz="1700">
                <a:ea typeface="ＭＳ Ｐゴシック" pitchFamily="50" charset="-128"/>
              </a:defRPr>
            </a:lvl1pPr>
          </a:lstStyle>
          <a:p>
            <a:pPr>
              <a:defRPr/>
            </a:pPr>
            <a:endParaRPr lang="en-US" altLang="ja-JP" dirty="0"/>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5661623" y="13655856"/>
            <a:ext cx="4328516" cy="718957"/>
          </a:xfrm>
          <a:prstGeom prst="rect">
            <a:avLst/>
          </a:prstGeom>
          <a:noFill/>
          <a:ln w="9525">
            <a:noFill/>
            <a:miter lim="800000"/>
            <a:headEnd/>
            <a:tailEnd/>
          </a:ln>
          <a:effectLst/>
        </p:spPr>
        <p:txBody>
          <a:bodyPr vert="horz" wrap="square" lIns="134349" tIns="67175" rIns="134349" bIns="67175" numCol="1" anchor="b" anchorCtr="0" compatLnSpc="1">
            <a:prstTxWarp prst="textNoShape">
              <a:avLst/>
            </a:prstTxWarp>
          </a:bodyPr>
          <a:lstStyle>
            <a:lvl1pPr algn="r" defTabSz="1343153">
              <a:defRPr sz="1700"/>
            </a:lvl1pPr>
          </a:lstStyle>
          <a:p>
            <a:fld id="{1EFC8496-1004-0F49-ADCE-70E852CADCBA}" type="slidenum">
              <a:rPr lang="en-US" altLang="ja-JP"/>
              <a:pPr/>
              <a:t>‹#›</a:t>
            </a:fld>
            <a:endParaRPr lang="en-US" altLang="ja-JP"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1" y="0"/>
            <a:ext cx="4329603" cy="718957"/>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lvl1pPr>
              <a:defRPr sz="900">
                <a:ea typeface="ＭＳ Ｐゴシック" pitchFamily="50" charset="-128"/>
              </a:defRPr>
            </a:lvl1pPr>
          </a:lstStyle>
          <a:p>
            <a:pPr>
              <a:defRPr/>
            </a:pPr>
            <a:endParaRPr lang="en-US" altLang="ja-JP" dirty="0"/>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5658362" y="0"/>
            <a:ext cx="4329603" cy="718957"/>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lvl1pPr algn="r">
              <a:defRPr sz="900">
                <a:ea typeface="ＭＳ Ｐゴシック" pitchFamily="50" charset="-128"/>
              </a:defRPr>
            </a:lvl1pPr>
          </a:lstStyle>
          <a:p>
            <a:pPr>
              <a:defRPr/>
            </a:pPr>
            <a:endParaRPr lang="en-US" altLang="ja-JP" dirty="0"/>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403350" y="1077913"/>
            <a:ext cx="7186613" cy="53895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999557" y="6828468"/>
            <a:ext cx="7992110" cy="6468450"/>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1" y="13653694"/>
            <a:ext cx="4329603" cy="718957"/>
          </a:xfrm>
          <a:prstGeom prst="rect">
            <a:avLst/>
          </a:prstGeom>
          <a:noFill/>
          <a:ln w="9525">
            <a:noFill/>
            <a:miter lim="800000"/>
            <a:headEnd/>
            <a:tailEnd/>
          </a:ln>
          <a:effectLst/>
        </p:spPr>
        <p:txBody>
          <a:bodyPr vert="horz" wrap="square" lIns="62392" tIns="31196" rIns="62392" bIns="31196" numCol="1" anchor="b" anchorCtr="0" compatLnSpc="1">
            <a:prstTxWarp prst="textNoShape">
              <a:avLst/>
            </a:prstTxWarp>
          </a:bodyPr>
          <a:lstStyle>
            <a:lvl1pPr>
              <a:defRPr sz="900">
                <a:ea typeface="ＭＳ Ｐゴシック" pitchFamily="50" charset="-128"/>
              </a:defRPr>
            </a:lvl1pPr>
          </a:lstStyle>
          <a:p>
            <a:pPr>
              <a:defRPr/>
            </a:pPr>
            <a:endParaRPr lang="en-US" altLang="ja-JP" dirty="0"/>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5658362" y="13653694"/>
            <a:ext cx="4329603" cy="718957"/>
          </a:xfrm>
          <a:prstGeom prst="rect">
            <a:avLst/>
          </a:prstGeom>
          <a:noFill/>
          <a:ln w="9525">
            <a:noFill/>
            <a:miter lim="800000"/>
            <a:headEnd/>
            <a:tailEnd/>
          </a:ln>
          <a:effectLst/>
        </p:spPr>
        <p:txBody>
          <a:bodyPr vert="horz" wrap="square" lIns="62392" tIns="31196" rIns="62392" bIns="31196" numCol="1" anchor="b" anchorCtr="0" compatLnSpc="1">
            <a:prstTxWarp prst="textNoShape">
              <a:avLst/>
            </a:prstTxWarp>
          </a:bodyPr>
          <a:lstStyle>
            <a:lvl1pPr algn="r">
              <a:defRPr sz="900"/>
            </a:lvl1pPr>
          </a:lstStyle>
          <a:p>
            <a:fld id="{0DB0DEA4-E0F6-FD42-B43D-9FF702984A75}" type="slidenum">
              <a:rPr lang="en-US" altLang="ja-JP"/>
              <a:pPr/>
              <a:t>‹#›</a:t>
            </a:fld>
            <a:endParaRPr lang="en-US" altLang="ja-JP"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四角形: 角を丸くする 26">
            <a:extLst>
              <a:ext uri="{FF2B5EF4-FFF2-40B4-BE49-F238E27FC236}">
                <a16:creationId xmlns:a16="http://schemas.microsoft.com/office/drawing/2014/main" id="{1DBBAA86-4E84-4FB7-AC19-8BA83A5E8B55}"/>
              </a:ext>
            </a:extLst>
          </p:cNvPr>
          <p:cNvSpPr/>
          <p:nvPr/>
        </p:nvSpPr>
        <p:spPr>
          <a:xfrm>
            <a:off x="6134466"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8" name="四角形: 角を丸くする 27">
            <a:extLst>
              <a:ext uri="{FF2B5EF4-FFF2-40B4-BE49-F238E27FC236}">
                <a16:creationId xmlns:a16="http://schemas.microsoft.com/office/drawing/2014/main" id="{36C4F103-C895-45C5-89A6-2BB40CFCF818}"/>
              </a:ext>
            </a:extLst>
          </p:cNvPr>
          <p:cNvSpPr/>
          <p:nvPr/>
        </p:nvSpPr>
        <p:spPr>
          <a:xfrm>
            <a:off x="4118466" y="264096"/>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9" name="四角形: 角を丸くする 28">
            <a:extLst>
              <a:ext uri="{FF2B5EF4-FFF2-40B4-BE49-F238E27FC236}">
                <a16:creationId xmlns:a16="http://schemas.microsoft.com/office/drawing/2014/main" id="{3DCA5E50-8DA7-4566-952F-4575563F37A0}"/>
              </a:ext>
            </a:extLst>
          </p:cNvPr>
          <p:cNvSpPr/>
          <p:nvPr/>
        </p:nvSpPr>
        <p:spPr>
          <a:xfrm>
            <a:off x="96930" y="264096"/>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1" name="四角形: 角を丸くする 30">
            <a:extLst>
              <a:ext uri="{FF2B5EF4-FFF2-40B4-BE49-F238E27FC236}">
                <a16:creationId xmlns:a16="http://schemas.microsoft.com/office/drawing/2014/main" id="{FF80174F-6475-426D-817D-DF09B9D68A2E}"/>
              </a:ext>
            </a:extLst>
          </p:cNvPr>
          <p:cNvSpPr/>
          <p:nvPr/>
        </p:nvSpPr>
        <p:spPr>
          <a:xfrm>
            <a:off x="2096579" y="45362"/>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3" name="四角形: 角を丸くする 32">
            <a:extLst>
              <a:ext uri="{FF2B5EF4-FFF2-40B4-BE49-F238E27FC236}">
                <a16:creationId xmlns:a16="http://schemas.microsoft.com/office/drawing/2014/main" id="{7318D891-AC89-489E-BDFE-B0A80C789DFC}"/>
              </a:ext>
            </a:extLst>
          </p:cNvPr>
          <p:cNvSpPr/>
          <p:nvPr/>
        </p:nvSpPr>
        <p:spPr>
          <a:xfrm>
            <a:off x="8150466"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701927" y="258118"/>
            <a:ext cx="121524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758108" y="147080"/>
            <a:ext cx="763530"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4384800" y="258118"/>
            <a:ext cx="201600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642047" y="255566"/>
            <a:ext cx="1512758"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34" name="正方形/長方形 33">
            <a:extLst>
              <a:ext uri="{FF2B5EF4-FFF2-40B4-BE49-F238E27FC236}">
                <a16:creationId xmlns:a16="http://schemas.microsoft.com/office/drawing/2014/main" id="{34FF8071-01DD-4691-8FEA-FFC6B6D41D1D}"/>
              </a:ext>
            </a:extLst>
          </p:cNvPr>
          <p:cNvSpPr/>
          <p:nvPr/>
        </p:nvSpPr>
        <p:spPr>
          <a:xfrm>
            <a:off x="100800" y="65755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7" name="テキスト ボックス 16">
            <a:extLst>
              <a:ext uri="{FF2B5EF4-FFF2-40B4-BE49-F238E27FC236}">
                <a16:creationId xmlns:a16="http://schemas.microsoft.com/office/drawing/2014/main" id="{C1B82EFB-D319-47AB-8DCF-A0E113236827}"/>
              </a:ext>
            </a:extLst>
          </p:cNvPr>
          <p:cNvSpPr txBox="1"/>
          <p:nvPr/>
        </p:nvSpPr>
        <p:spPr>
          <a:xfrm>
            <a:off x="80579" y="740760"/>
            <a:ext cx="1881729"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１</a:t>
            </a:r>
            <a:r>
              <a:rPr lang="en-US" altLang="ja-JP" b="1" dirty="0">
                <a:solidFill>
                  <a:prstClr val="black"/>
                </a:solidFill>
                <a:latin typeface="游ゴシック" panose="020B0400000000000000" pitchFamily="50" charset="-128"/>
                <a:ea typeface="游ゴシック" panose="020B0400000000000000" pitchFamily="50" charset="-128"/>
              </a:rPr>
              <a:t>.</a:t>
            </a:r>
            <a:r>
              <a:rPr lang="ja-JP" altLang="en-US" b="1" dirty="0">
                <a:solidFill>
                  <a:prstClr val="black"/>
                </a:solidFill>
                <a:latin typeface="游ゴシック" panose="020B0400000000000000" pitchFamily="50" charset="-128"/>
                <a:ea typeface="游ゴシック" panose="020B0400000000000000" pitchFamily="50" charset="-128"/>
              </a:rPr>
              <a:t> </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パッケージ化</a:t>
            </a:r>
            <a:endParaRPr kumimoji="1" lang="ja-JP" altLang="en-US"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p:txBody>
      </p:sp>
      <p:sp>
        <p:nvSpPr>
          <p:cNvPr id="19" name="テキスト ボックス 18">
            <a:extLst>
              <a:ext uri="{FF2B5EF4-FFF2-40B4-BE49-F238E27FC236}">
                <a16:creationId xmlns:a16="http://schemas.microsoft.com/office/drawing/2014/main" id="{DE6FC135-3FE7-4E74-98AE-6D85C2E3B6D2}"/>
              </a:ext>
            </a:extLst>
          </p:cNvPr>
          <p:cNvSpPr txBox="1"/>
          <p:nvPr/>
        </p:nvSpPr>
        <p:spPr>
          <a:xfrm>
            <a:off x="171011" y="1056184"/>
            <a:ext cx="8625786"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機能モデルで定義した部品を役割ごとにパッケージ化した．パッケージ間の関係をパッケージ図に，各パッケージの役割を表に示す．なお，パッケージ図内に紫色のラベルで示したアルファベットは機能モデルの部品定義の</a:t>
            </a:r>
            <a:r>
              <a:rPr lang="ja-JP" altLang="en-US" sz="1050" dirty="0">
                <a:solidFill>
                  <a:prstClr val="black"/>
                </a:solidFill>
                <a:latin typeface="メイリオ" panose="020B0604030504040204" pitchFamily="50" charset="-128"/>
                <a:ea typeface="メイリオ" panose="020B0604030504040204" pitchFamily="50" charset="-128"/>
              </a:rPr>
              <a:t>インデックスと対応している．</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aphicFrame>
        <p:nvGraphicFramePr>
          <p:cNvPr id="5" name="表 4">
            <a:extLst>
              <a:ext uri="{FF2B5EF4-FFF2-40B4-BE49-F238E27FC236}">
                <a16:creationId xmlns:a16="http://schemas.microsoft.com/office/drawing/2014/main" id="{08CF845F-A4EA-45A6-AABA-27A61ABF671B}"/>
              </a:ext>
            </a:extLst>
          </p:cNvPr>
          <p:cNvGraphicFramePr>
            <a:graphicFrameLocks noGrp="1"/>
          </p:cNvGraphicFramePr>
          <p:nvPr>
            <p:extLst>
              <p:ext uri="{D42A27DB-BD31-4B8C-83A1-F6EECF244321}">
                <p14:modId xmlns:p14="http://schemas.microsoft.com/office/powerpoint/2010/main" val="1952942249"/>
              </p:ext>
            </p:extLst>
          </p:nvPr>
        </p:nvGraphicFramePr>
        <p:xfrm>
          <a:off x="3873593" y="1471478"/>
          <a:ext cx="4984932" cy="1903088"/>
        </p:xfrm>
        <a:graphic>
          <a:graphicData uri="http://schemas.openxmlformats.org/drawingml/2006/table">
            <a:tbl>
              <a:tblPr firstRow="1" bandRow="1">
                <a:tableStyleId>{93296810-A885-4BE3-A3E7-6D5BEEA58F35}</a:tableStyleId>
              </a:tblPr>
              <a:tblGrid>
                <a:gridCol w="438975">
                  <a:extLst>
                    <a:ext uri="{9D8B030D-6E8A-4147-A177-3AD203B41FA5}">
                      <a16:colId xmlns:a16="http://schemas.microsoft.com/office/drawing/2014/main" val="343939788"/>
                    </a:ext>
                  </a:extLst>
                </a:gridCol>
                <a:gridCol w="864096">
                  <a:extLst>
                    <a:ext uri="{9D8B030D-6E8A-4147-A177-3AD203B41FA5}">
                      <a16:colId xmlns:a16="http://schemas.microsoft.com/office/drawing/2014/main" val="188478114"/>
                    </a:ext>
                  </a:extLst>
                </a:gridCol>
                <a:gridCol w="3681861">
                  <a:extLst>
                    <a:ext uri="{9D8B030D-6E8A-4147-A177-3AD203B41FA5}">
                      <a16:colId xmlns:a16="http://schemas.microsoft.com/office/drawing/2014/main" val="543803565"/>
                    </a:ext>
                  </a:extLst>
                </a:gridCol>
              </a:tblGrid>
              <a:tr h="372902">
                <a:tc>
                  <a:txBody>
                    <a:bodyPr/>
                    <a:lstStyle/>
                    <a:p>
                      <a:pPr algn="ctr"/>
                      <a:endParaRPr kumimoji="1" lang="ja-JP" altLang="en-US" sz="1050" dirty="0"/>
                    </a:p>
                  </a:txBody>
                  <a:tcPr anchor="ctr">
                    <a:solidFill>
                      <a:schemeClr val="bg1"/>
                    </a:solidFill>
                  </a:tcPr>
                </a:tc>
                <a:tc>
                  <a:txBody>
                    <a:bodyPr/>
                    <a:lstStyle/>
                    <a:p>
                      <a:pPr algn="ctr"/>
                      <a:r>
                        <a:rPr kumimoji="1" lang="ja-JP" altLang="en-US" sz="1050" dirty="0"/>
                        <a:t>名称</a:t>
                      </a:r>
                    </a:p>
                  </a:txBody>
                  <a:tcPr anchor="ctr"/>
                </a:tc>
                <a:tc>
                  <a:txBody>
                    <a:bodyPr/>
                    <a:lstStyle/>
                    <a:p>
                      <a:pPr algn="ctr"/>
                      <a:r>
                        <a:rPr kumimoji="1" lang="ja-JP" altLang="en-US" sz="1050" dirty="0"/>
                        <a:t>役割</a:t>
                      </a:r>
                    </a:p>
                  </a:txBody>
                  <a:tcPr anchor="ctr"/>
                </a:tc>
                <a:extLst>
                  <a:ext uri="{0D108BD9-81ED-4DB2-BD59-A6C34878D82A}">
                    <a16:rowId xmlns:a16="http://schemas.microsoft.com/office/drawing/2014/main" val="1408500701"/>
                  </a:ext>
                </a:extLst>
              </a:tr>
              <a:tr h="372902">
                <a:tc>
                  <a:txBody>
                    <a:bodyPr/>
                    <a:lstStyle/>
                    <a:p>
                      <a:pPr algn="ctr"/>
                      <a:r>
                        <a:rPr kumimoji="1" lang="en-US" altLang="ja-JP" sz="1050" dirty="0">
                          <a:latin typeface="メイリオ" panose="020B0604030504040204" pitchFamily="50" charset="-128"/>
                          <a:ea typeface="メイリオ" panose="020B0604030504040204" pitchFamily="50" charset="-128"/>
                        </a:rPr>
                        <a:t>M</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CCCC"/>
                    </a:solidFill>
                  </a:tcPr>
                </a:tc>
                <a:tc>
                  <a:txBody>
                    <a:bodyPr/>
                    <a:lstStyle/>
                    <a:p>
                      <a:pPr algn="ctr"/>
                      <a:r>
                        <a:rPr kumimoji="1" lang="ja-JP" altLang="en-US" sz="1050" dirty="0">
                          <a:latin typeface="メイリオ" panose="020B0604030504040204" pitchFamily="50" charset="-128"/>
                          <a:ea typeface="メイリオ" panose="020B0604030504040204" pitchFamily="50" charset="-128"/>
                        </a:rPr>
                        <a:t>走行管理</a:t>
                      </a:r>
                    </a:p>
                  </a:txBody>
                  <a:tcPr anchor="ctr">
                    <a:solidFill>
                      <a:srgbClr val="FFCCCC"/>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走行に関する統括をする</a:t>
                      </a:r>
                      <a:endParaRPr kumimoji="1" lang="en-US" altLang="ja-JP" sz="1050" dirty="0">
                        <a:latin typeface="メイリオ" panose="020B0604030504040204" pitchFamily="50" charset="-128"/>
                        <a:ea typeface="メイリオ" panose="020B0604030504040204" pitchFamily="50" charset="-128"/>
                      </a:endParaRPr>
                    </a:p>
                  </a:txBody>
                  <a:tcPr anchor="ctr">
                    <a:solidFill>
                      <a:srgbClr val="FFCCCC"/>
                    </a:solidFill>
                  </a:tcPr>
                </a:tc>
                <a:extLst>
                  <a:ext uri="{0D108BD9-81ED-4DB2-BD59-A6C34878D82A}">
                    <a16:rowId xmlns:a16="http://schemas.microsoft.com/office/drawing/2014/main" val="816765208"/>
                  </a:ext>
                </a:extLst>
              </a:tr>
              <a:tr h="372902">
                <a:tc>
                  <a:txBody>
                    <a:bodyPr/>
                    <a:lstStyle/>
                    <a:p>
                      <a:pPr algn="ctr"/>
                      <a:r>
                        <a:rPr kumimoji="1" lang="en-US" altLang="ja-JP" sz="1050" dirty="0">
                          <a:latin typeface="メイリオ" panose="020B0604030504040204" pitchFamily="50" charset="-128"/>
                          <a:ea typeface="メイリオ" panose="020B0604030504040204" pitchFamily="50" charset="-128"/>
                        </a:rPr>
                        <a:t>C</a:t>
                      </a:r>
                    </a:p>
                  </a:txBody>
                  <a:tcPr anchor="ctr">
                    <a:solidFill>
                      <a:srgbClr val="FFFFCC"/>
                    </a:solidFill>
                  </a:tcPr>
                </a:tc>
                <a:tc>
                  <a:txBody>
                    <a:bodyPr/>
                    <a:lstStyle/>
                    <a:p>
                      <a:pPr algn="ctr"/>
                      <a:r>
                        <a:rPr kumimoji="1" lang="ja-JP" altLang="en-US" sz="1050" dirty="0">
                          <a:latin typeface="メイリオ" panose="020B0604030504040204" pitchFamily="50" charset="-128"/>
                          <a:ea typeface="メイリオ" panose="020B0604030504040204" pitchFamily="50" charset="-128"/>
                        </a:rPr>
                        <a:t>制御</a:t>
                      </a:r>
                      <a:endParaRPr kumimoji="1" lang="en-US" altLang="ja-JP" sz="1050" dirty="0">
                        <a:latin typeface="メイリオ" panose="020B0604030504040204" pitchFamily="50" charset="-128"/>
                        <a:ea typeface="メイリオ" panose="020B0604030504040204" pitchFamily="50" charset="-128"/>
                      </a:endParaRPr>
                    </a:p>
                  </a:txBody>
                  <a:tcPr anchor="ctr">
                    <a:solidFill>
                      <a:srgbClr val="FFFFCC"/>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走行区間に応じて，走行制御処理を行う</a:t>
                      </a:r>
                    </a:p>
                  </a:txBody>
                  <a:tcPr anchor="ctr">
                    <a:solidFill>
                      <a:srgbClr val="FFFFCC"/>
                    </a:solidFill>
                  </a:tcPr>
                </a:tc>
                <a:extLst>
                  <a:ext uri="{0D108BD9-81ED-4DB2-BD59-A6C34878D82A}">
                    <a16:rowId xmlns:a16="http://schemas.microsoft.com/office/drawing/2014/main" val="4258313854"/>
                  </a:ext>
                </a:extLst>
              </a:tr>
              <a:tr h="372902">
                <a:tc>
                  <a:txBody>
                    <a:bodyPr/>
                    <a:lstStyle/>
                    <a:p>
                      <a:pPr algn="ctr"/>
                      <a:r>
                        <a:rPr kumimoji="1" lang="en-US" altLang="ja-JP" sz="1050" dirty="0">
                          <a:latin typeface="メイリオ" panose="020B0604030504040204" pitchFamily="50" charset="-128"/>
                          <a:ea typeface="メイリオ" panose="020B0604030504040204" pitchFamily="50" charset="-128"/>
                        </a:rPr>
                        <a:t>I</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CCFFCC"/>
                    </a:solidFill>
                  </a:tcPr>
                </a:tc>
                <a:tc>
                  <a:txBody>
                    <a:bodyPr/>
                    <a:lstStyle/>
                    <a:p>
                      <a:pPr algn="ctr"/>
                      <a:r>
                        <a:rPr kumimoji="1" lang="ja-JP" altLang="en-US" sz="1050" dirty="0">
                          <a:latin typeface="メイリオ" panose="020B0604030504040204" pitchFamily="50" charset="-128"/>
                          <a:ea typeface="メイリオ" panose="020B0604030504040204" pitchFamily="50" charset="-128"/>
                        </a:rPr>
                        <a:t>走行体情報</a:t>
                      </a:r>
                    </a:p>
                  </a:txBody>
                  <a:tcPr anchor="ctr">
                    <a:solidFill>
                      <a:srgbClr val="CCFFCC"/>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デバイスを参照してデータを管理，ほかのパッケージに受け渡す</a:t>
                      </a:r>
                    </a:p>
                  </a:txBody>
                  <a:tcPr anchor="ctr">
                    <a:solidFill>
                      <a:srgbClr val="CCFFCC"/>
                    </a:solidFill>
                  </a:tcPr>
                </a:tc>
                <a:extLst>
                  <a:ext uri="{0D108BD9-81ED-4DB2-BD59-A6C34878D82A}">
                    <a16:rowId xmlns:a16="http://schemas.microsoft.com/office/drawing/2014/main" val="3358557439"/>
                  </a:ext>
                </a:extLst>
              </a:tr>
              <a:tr h="372902">
                <a:tc>
                  <a:txBody>
                    <a:bodyPr/>
                    <a:lstStyle/>
                    <a:p>
                      <a:pPr algn="ctr"/>
                      <a:r>
                        <a:rPr kumimoji="1" lang="en-US" altLang="ja-JP" sz="1050" dirty="0">
                          <a:latin typeface="メイリオ" panose="020B0604030504040204" pitchFamily="50" charset="-128"/>
                          <a:ea typeface="メイリオ" panose="020B0604030504040204" pitchFamily="50" charset="-128"/>
                        </a:rPr>
                        <a:t>D</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E6E6E6"/>
                    </a:solidFill>
                  </a:tcPr>
                </a:tc>
                <a:tc>
                  <a:txBody>
                    <a:bodyPr/>
                    <a:lstStyle/>
                    <a:p>
                      <a:pPr algn="ctr"/>
                      <a:r>
                        <a:rPr kumimoji="1" lang="ja-JP" altLang="en-US" sz="1050" dirty="0">
                          <a:latin typeface="メイリオ" panose="020B0604030504040204" pitchFamily="50" charset="-128"/>
                          <a:ea typeface="メイリオ" panose="020B0604030504040204" pitchFamily="50" charset="-128"/>
                        </a:rPr>
                        <a:t>デバイス</a:t>
                      </a:r>
                    </a:p>
                  </a:txBody>
                  <a:tcPr anchor="ctr">
                    <a:solidFill>
                      <a:srgbClr val="E6E6E6"/>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センサの値の取得，モータ制御を行う</a:t>
                      </a:r>
                    </a:p>
                  </a:txBody>
                  <a:tcPr anchor="ctr">
                    <a:solidFill>
                      <a:srgbClr val="E6E6E6"/>
                    </a:solidFill>
                  </a:tcPr>
                </a:tc>
                <a:extLst>
                  <a:ext uri="{0D108BD9-81ED-4DB2-BD59-A6C34878D82A}">
                    <a16:rowId xmlns:a16="http://schemas.microsoft.com/office/drawing/2014/main" val="1596238091"/>
                  </a:ext>
                </a:extLst>
              </a:tr>
            </a:tbl>
          </a:graphicData>
        </a:graphic>
      </p:graphicFrame>
      <p:sp>
        <p:nvSpPr>
          <p:cNvPr id="23" name="テキスト ボックス 22">
            <a:extLst>
              <a:ext uri="{FF2B5EF4-FFF2-40B4-BE49-F238E27FC236}">
                <a16:creationId xmlns:a16="http://schemas.microsoft.com/office/drawing/2014/main" id="{AD9D6A3C-6D5E-4181-BE32-C48E0D4ACDC8}"/>
              </a:ext>
            </a:extLst>
          </p:cNvPr>
          <p:cNvSpPr txBox="1"/>
          <p:nvPr/>
        </p:nvSpPr>
        <p:spPr>
          <a:xfrm>
            <a:off x="8958190" y="746953"/>
            <a:ext cx="2234302"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２</a:t>
            </a:r>
            <a:r>
              <a:rPr lang="en-US" altLang="ja-JP" b="1" dirty="0">
                <a:solidFill>
                  <a:prstClr val="black"/>
                </a:solidFill>
                <a:latin typeface="游ゴシック" panose="020B0400000000000000" pitchFamily="50" charset="-128"/>
                <a:ea typeface="游ゴシック" panose="020B0400000000000000" pitchFamily="50" charset="-128"/>
              </a:rPr>
              <a:t>.</a:t>
            </a:r>
            <a:r>
              <a:rPr lang="ja-JP" altLang="en-US" b="1" dirty="0">
                <a:solidFill>
                  <a:prstClr val="black"/>
                </a:solidFill>
                <a:latin typeface="游ゴシック" panose="020B0400000000000000" pitchFamily="50" charset="-128"/>
                <a:ea typeface="游ゴシック" panose="020B0400000000000000" pitchFamily="50" charset="-128"/>
              </a:rPr>
              <a:t> </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部品の仕様定義</a:t>
            </a:r>
            <a:endParaRPr kumimoji="1" lang="ja-JP" altLang="en-US"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p:txBody>
      </p:sp>
      <p:cxnSp>
        <p:nvCxnSpPr>
          <p:cNvPr id="24" name="直線コネクタ 23">
            <a:extLst>
              <a:ext uri="{FF2B5EF4-FFF2-40B4-BE49-F238E27FC236}">
                <a16:creationId xmlns:a16="http://schemas.microsoft.com/office/drawing/2014/main" id="{DA076511-29B4-4289-A5B1-40C3F5C3B6F5}"/>
              </a:ext>
            </a:extLst>
          </p:cNvPr>
          <p:cNvCxnSpPr>
            <a:cxnSpLocks/>
          </p:cNvCxnSpPr>
          <p:nvPr/>
        </p:nvCxnSpPr>
        <p:spPr>
          <a:xfrm>
            <a:off x="9077745" y="1063304"/>
            <a:ext cx="3432388"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6AF3BF9-354D-4C84-B586-BEA4FCD83CDF}"/>
              </a:ext>
            </a:extLst>
          </p:cNvPr>
          <p:cNvSpPr txBox="1"/>
          <p:nvPr/>
        </p:nvSpPr>
        <p:spPr>
          <a:xfrm>
            <a:off x="9077745" y="1056184"/>
            <a:ext cx="3519519"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クラスの構造をクラス図に示す</a:t>
            </a: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ただし、多重度はすべて１、ロール名はクラス名と対応しているものとする</a:t>
            </a:r>
            <a:r>
              <a:rPr kumimoji="1" lang="en-US" altLang="ja-JP" sz="1050" b="1"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mn-cs"/>
              </a:rPr>
              <a:t>.</a:t>
            </a:r>
            <a:endParaRPr kumimoji="1" lang="ja-JP" altLang="en-US" sz="1050" b="0"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mn-cs"/>
            </a:endParaRPr>
          </a:p>
        </p:txBody>
      </p:sp>
      <p:cxnSp>
        <p:nvCxnSpPr>
          <p:cNvPr id="30" name="直線コネクタ 29">
            <a:extLst>
              <a:ext uri="{FF2B5EF4-FFF2-40B4-BE49-F238E27FC236}">
                <a16:creationId xmlns:a16="http://schemas.microsoft.com/office/drawing/2014/main" id="{42A1F393-1E5C-47EB-8F93-48B484E995FB}"/>
              </a:ext>
            </a:extLst>
          </p:cNvPr>
          <p:cNvCxnSpPr>
            <a:cxnSpLocks/>
          </p:cNvCxnSpPr>
          <p:nvPr/>
        </p:nvCxnSpPr>
        <p:spPr>
          <a:xfrm flipV="1">
            <a:off x="137783" y="1063261"/>
            <a:ext cx="8676663" cy="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EB78B98-FFB2-4055-B20D-F38B57463984}"/>
              </a:ext>
            </a:extLst>
          </p:cNvPr>
          <p:cNvCxnSpPr>
            <a:cxnSpLocks/>
          </p:cNvCxnSpPr>
          <p:nvPr/>
        </p:nvCxnSpPr>
        <p:spPr>
          <a:xfrm>
            <a:off x="8959101" y="740760"/>
            <a:ext cx="0" cy="2691688"/>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21" name="直線コネクタ 20">
            <a:extLst>
              <a:ext uri="{FF2B5EF4-FFF2-40B4-BE49-F238E27FC236}">
                <a16:creationId xmlns:a16="http://schemas.microsoft.com/office/drawing/2014/main" id="{2288B0B3-03C1-4A5B-8403-D65948124B1D}"/>
              </a:ext>
            </a:extLst>
          </p:cNvPr>
          <p:cNvCxnSpPr>
            <a:cxnSpLocks/>
          </p:cNvCxnSpPr>
          <p:nvPr/>
        </p:nvCxnSpPr>
        <p:spPr>
          <a:xfrm flipH="1">
            <a:off x="85176" y="3432448"/>
            <a:ext cx="8870032" cy="0"/>
          </a:xfrm>
          <a:prstGeom prst="line">
            <a:avLst/>
          </a:prstGeom>
        </p:spPr>
        <p:style>
          <a:lnRef idx="2">
            <a:schemeClr val="accent6"/>
          </a:lnRef>
          <a:fillRef idx="0">
            <a:schemeClr val="accent6"/>
          </a:fillRef>
          <a:effectRef idx="1">
            <a:schemeClr val="accent6"/>
          </a:effectRef>
          <a:fontRef idx="minor">
            <a:schemeClr val="tx1"/>
          </a:fontRef>
        </p:style>
      </p:cxnSp>
      <p:sp>
        <p:nvSpPr>
          <p:cNvPr id="22" name="テキスト ボックス 21">
            <a:extLst>
              <a:ext uri="{FF2B5EF4-FFF2-40B4-BE49-F238E27FC236}">
                <a16:creationId xmlns:a16="http://schemas.microsoft.com/office/drawing/2014/main" id="{BC902F71-606F-411E-AF5F-F6F7243763A7}"/>
              </a:ext>
            </a:extLst>
          </p:cNvPr>
          <p:cNvSpPr txBox="1"/>
          <p:nvPr/>
        </p:nvSpPr>
        <p:spPr>
          <a:xfrm>
            <a:off x="6404670" y="266144"/>
            <a:ext cx="2006632"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pic>
        <p:nvPicPr>
          <p:cNvPr id="11" name="図 10">
            <a:extLst>
              <a:ext uri="{FF2B5EF4-FFF2-40B4-BE49-F238E27FC236}">
                <a16:creationId xmlns:a16="http://schemas.microsoft.com/office/drawing/2014/main" id="{86BB4ACD-B618-42B1-AA04-6F4BD77CEC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3" y="3519118"/>
            <a:ext cx="12540354" cy="5966841"/>
          </a:xfrm>
          <a:prstGeom prst="rect">
            <a:avLst/>
          </a:prstGeom>
        </p:spPr>
      </p:pic>
      <p:sp>
        <p:nvSpPr>
          <p:cNvPr id="44" name="山形 43">
            <a:extLst>
              <a:ext uri="{FF2B5EF4-FFF2-40B4-BE49-F238E27FC236}">
                <a16:creationId xmlns:a16="http://schemas.microsoft.com/office/drawing/2014/main" id="{5610CFED-9A04-6B48-B087-2679A7EEB532}"/>
              </a:ext>
            </a:extLst>
          </p:cNvPr>
          <p:cNvSpPr/>
          <p:nvPr/>
        </p:nvSpPr>
        <p:spPr>
          <a:xfrm rot="10800000">
            <a:off x="105453" y="3777864"/>
            <a:ext cx="1902808" cy="429945"/>
          </a:xfrm>
          <a:prstGeom prst="chevron">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graphicFrame>
        <p:nvGraphicFramePr>
          <p:cNvPr id="7" name="表 6">
            <a:extLst>
              <a:ext uri="{FF2B5EF4-FFF2-40B4-BE49-F238E27FC236}">
                <a16:creationId xmlns:a16="http://schemas.microsoft.com/office/drawing/2014/main" id="{20329B83-AB87-4441-B692-EC27D3A0A4FA}"/>
              </a:ext>
            </a:extLst>
          </p:cNvPr>
          <p:cNvGraphicFramePr>
            <a:graphicFrameLocks noGrp="1"/>
          </p:cNvGraphicFramePr>
          <p:nvPr>
            <p:extLst>
              <p:ext uri="{D42A27DB-BD31-4B8C-83A1-F6EECF244321}">
                <p14:modId xmlns:p14="http://schemas.microsoft.com/office/powerpoint/2010/main" val="427965173"/>
              </p:ext>
            </p:extLst>
          </p:nvPr>
        </p:nvGraphicFramePr>
        <p:xfrm>
          <a:off x="9120495" y="1445547"/>
          <a:ext cx="3517622" cy="4784697"/>
        </p:xfrm>
        <a:graphic>
          <a:graphicData uri="http://schemas.openxmlformats.org/drawingml/2006/table">
            <a:tbl>
              <a:tblPr firstRow="1" bandRow="1">
                <a:tableStyleId>{93296810-A885-4BE3-A3E7-6D5BEEA58F35}</a:tableStyleId>
              </a:tblPr>
              <a:tblGrid>
                <a:gridCol w="520665">
                  <a:extLst>
                    <a:ext uri="{9D8B030D-6E8A-4147-A177-3AD203B41FA5}">
                      <a16:colId xmlns:a16="http://schemas.microsoft.com/office/drawing/2014/main" val="814702488"/>
                    </a:ext>
                  </a:extLst>
                </a:gridCol>
                <a:gridCol w="1152128">
                  <a:extLst>
                    <a:ext uri="{9D8B030D-6E8A-4147-A177-3AD203B41FA5}">
                      <a16:colId xmlns:a16="http://schemas.microsoft.com/office/drawing/2014/main" val="965776415"/>
                    </a:ext>
                  </a:extLst>
                </a:gridCol>
                <a:gridCol w="1844829">
                  <a:extLst>
                    <a:ext uri="{9D8B030D-6E8A-4147-A177-3AD203B41FA5}">
                      <a16:colId xmlns:a16="http://schemas.microsoft.com/office/drawing/2014/main" val="4018518874"/>
                    </a:ext>
                  </a:extLst>
                </a:gridCol>
              </a:tblGrid>
              <a:tr h="282966">
                <a:tc>
                  <a:txBody>
                    <a:bodyPr/>
                    <a:lstStyle/>
                    <a:p>
                      <a:pPr algn="ctr"/>
                      <a:endParaRPr kumimoji="1" lang="ja-JP" altLang="en-US" sz="1050" b="1" dirty="0"/>
                    </a:p>
                  </a:txBody>
                  <a:tcPr anchor="ctr">
                    <a:solidFill>
                      <a:schemeClr val="bg1"/>
                    </a:solidFill>
                  </a:tcPr>
                </a:tc>
                <a:tc>
                  <a:txBody>
                    <a:bodyPr/>
                    <a:lstStyle/>
                    <a:p>
                      <a:pPr algn="ctr"/>
                      <a:r>
                        <a:rPr kumimoji="1" lang="ja-JP" altLang="en-US" sz="1050" b="1" dirty="0"/>
                        <a:t>名称</a:t>
                      </a:r>
                    </a:p>
                  </a:txBody>
                  <a:tcPr anchor="ctr"/>
                </a:tc>
                <a:tc>
                  <a:txBody>
                    <a:bodyPr/>
                    <a:lstStyle/>
                    <a:p>
                      <a:pPr algn="ctr"/>
                      <a:r>
                        <a:rPr kumimoji="1" lang="ja-JP" altLang="en-US" sz="1050" b="1" dirty="0"/>
                        <a:t>役割</a:t>
                      </a:r>
                    </a:p>
                  </a:txBody>
                  <a:tcPr anchor="ctr"/>
                </a:tc>
                <a:extLst>
                  <a:ext uri="{0D108BD9-81ED-4DB2-BD59-A6C34878D82A}">
                    <a16:rowId xmlns:a16="http://schemas.microsoft.com/office/drawing/2014/main" val="2908967075"/>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M</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a:latin typeface="メイリオ" panose="020B0604030504040204" pitchFamily="50" charset="-128"/>
                          <a:ea typeface="メイリオ" panose="020B0604030504040204" pitchFamily="50" charset="-128"/>
                        </a:rPr>
                        <a:t>競技管理</a:t>
                      </a:r>
                      <a:endParaRPr kumimoji="1" lang="ja-JP" altLang="en-US" sz="1050" b="0" dirty="0">
                        <a:latin typeface="メイリオ" panose="020B0604030504040204" pitchFamily="50" charset="-128"/>
                        <a:ea typeface="メイリオ" panose="020B0604030504040204" pitchFamily="50" charset="-128"/>
                      </a:endParaRPr>
                    </a:p>
                  </a:txBody>
                  <a:tcPr anchor="ctr">
                    <a:lnL w="38100" cap="flat" cmpd="sng" algn="ctr">
                      <a:solidFill>
                        <a:schemeClr val="bg1"/>
                      </a:solidFill>
                      <a:prstDash val="solid"/>
                      <a:round/>
                      <a:headEnd type="none" w="med" len="med"/>
                      <a:tailEnd type="none" w="med" len="med"/>
                    </a:lnL>
                    <a:solidFill>
                      <a:srgbClr val="FFCCCC"/>
                    </a:solidFill>
                  </a:tcPr>
                </a:tc>
                <a:tc>
                  <a:txBody>
                    <a:bodyPr/>
                    <a:lstStyle/>
                    <a:p>
                      <a:r>
                        <a:rPr kumimoji="1" lang="ja-JP" altLang="en-US" sz="1050" b="0" dirty="0">
                          <a:latin typeface="メイリオ" panose="020B0604030504040204" pitchFamily="50" charset="-128"/>
                          <a:ea typeface="メイリオ" panose="020B0604030504040204" pitchFamily="50" charset="-128"/>
                        </a:rPr>
                        <a:t>コース完走に</a:t>
                      </a:r>
                      <a:r>
                        <a:rPr kumimoji="1" lang="ja-JP" altLang="en-US" sz="1050" b="0">
                          <a:latin typeface="メイリオ" panose="020B0604030504040204" pitchFamily="50" charset="-128"/>
                          <a:ea typeface="メイリオ" panose="020B0604030504040204" pitchFamily="50" charset="-128"/>
                        </a:rPr>
                        <a:t>おける統括</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CCCC"/>
                    </a:solidFill>
                  </a:tcPr>
                </a:tc>
                <a:extLst>
                  <a:ext uri="{0D108BD9-81ED-4DB2-BD59-A6C34878D82A}">
                    <a16:rowId xmlns:a16="http://schemas.microsoft.com/office/drawing/2014/main" val="3493002574"/>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M1</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a:latin typeface="メイリオ" panose="020B0604030504040204" pitchFamily="50" charset="-128"/>
                          <a:ea typeface="メイリオ" panose="020B0604030504040204" pitchFamily="50" charset="-128"/>
                        </a:rPr>
                        <a:t>区間管理</a:t>
                      </a:r>
                      <a:endParaRPr kumimoji="1" lang="ja-JP" altLang="en-US" sz="1050" b="0" dirty="0">
                        <a:latin typeface="メイリオ" panose="020B0604030504040204" pitchFamily="50" charset="-128"/>
                        <a:ea typeface="メイリオ" panose="020B0604030504040204" pitchFamily="50" charset="-128"/>
                      </a:endParaRPr>
                    </a:p>
                  </a:txBody>
                  <a:tcPr anchor="ctr">
                    <a:lnL w="38100" cap="flat" cmpd="sng" algn="ctr">
                      <a:solidFill>
                        <a:schemeClr val="bg1"/>
                      </a:solidFill>
                      <a:prstDash val="solid"/>
                      <a:round/>
                      <a:headEnd type="none" w="med" len="med"/>
                      <a:tailEnd type="none" w="med" len="med"/>
                    </a:lnL>
                    <a:solidFill>
                      <a:srgbClr val="FFCCCC"/>
                    </a:solidFill>
                  </a:tcPr>
                </a:tc>
                <a:tc>
                  <a:txBody>
                    <a:bodyPr/>
                    <a:lstStyle/>
                    <a:p>
                      <a:r>
                        <a:rPr kumimoji="1" lang="ja-JP" altLang="en-US" sz="1050" b="0" dirty="0">
                          <a:latin typeface="メイリオ" panose="020B0604030504040204" pitchFamily="50" charset="-128"/>
                          <a:ea typeface="メイリオ" panose="020B0604030504040204" pitchFamily="50" charset="-128"/>
                        </a:rPr>
                        <a:t>区間トレースに</a:t>
                      </a:r>
                      <a:r>
                        <a:rPr kumimoji="1" lang="ja-JP" altLang="en-US" sz="1050" b="0">
                          <a:latin typeface="メイリオ" panose="020B0604030504040204" pitchFamily="50" charset="-128"/>
                          <a:ea typeface="メイリオ" panose="020B0604030504040204" pitchFamily="50" charset="-128"/>
                        </a:rPr>
                        <a:t>関する統括</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CCCC"/>
                    </a:solidFill>
                  </a:tcPr>
                </a:tc>
                <a:extLst>
                  <a:ext uri="{0D108BD9-81ED-4DB2-BD59-A6C34878D82A}">
                    <a16:rowId xmlns:a16="http://schemas.microsoft.com/office/drawing/2014/main" val="837863001"/>
                  </a:ext>
                </a:extLst>
              </a:tr>
              <a:tr h="463035">
                <a:tc>
                  <a:txBody>
                    <a:bodyPr/>
                    <a:lstStyle/>
                    <a:p>
                      <a:pPr algn="l"/>
                      <a:r>
                        <a:rPr kumimoji="1" lang="en-US" altLang="ja-JP" sz="1050" b="0" dirty="0">
                          <a:latin typeface="メイリオ" panose="020B0604030504040204" pitchFamily="50" charset="-128"/>
                          <a:ea typeface="メイリオ" panose="020B0604030504040204" pitchFamily="50" charset="-128"/>
                        </a:rPr>
                        <a:t>M1a</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a:latin typeface="メイリオ" panose="020B0604030504040204" pitchFamily="50" charset="-128"/>
                          <a:ea typeface="メイリオ" panose="020B0604030504040204" pitchFamily="50" charset="-128"/>
                        </a:rPr>
                        <a:t>区間パラメータ</a:t>
                      </a:r>
                      <a:endParaRPr kumimoji="1" lang="en-US" altLang="ja-JP" sz="1050" b="0" dirty="0">
                        <a:latin typeface="メイリオ" panose="020B0604030504040204" pitchFamily="50" charset="-128"/>
                        <a:ea typeface="メイリオ" panose="020B0604030504040204" pitchFamily="50" charset="-128"/>
                      </a:endParaRPr>
                    </a:p>
                    <a:p>
                      <a:pPr algn="ctr"/>
                      <a:r>
                        <a:rPr kumimoji="1" lang="ja-JP" altLang="en-US" sz="1050" b="0">
                          <a:latin typeface="メイリオ" panose="020B0604030504040204" pitchFamily="50" charset="-128"/>
                          <a:ea typeface="メイリオ" panose="020B0604030504040204" pitchFamily="50" charset="-128"/>
                        </a:rPr>
                        <a:t>リスト</a:t>
                      </a:r>
                      <a:endParaRPr kumimoji="1" lang="ja-JP" altLang="en-US" sz="1050" b="0" dirty="0">
                        <a:latin typeface="メイリオ" panose="020B0604030504040204" pitchFamily="50" charset="-128"/>
                        <a:ea typeface="メイリオ" panose="020B0604030504040204" pitchFamily="50" charset="-128"/>
                      </a:endParaRPr>
                    </a:p>
                  </a:txBody>
                  <a:tcPr anchor="ctr">
                    <a:lnL w="38100" cap="flat" cmpd="sng" algn="ctr">
                      <a:solidFill>
                        <a:schemeClr val="bg1"/>
                      </a:solidFill>
                      <a:prstDash val="solid"/>
                      <a:round/>
                      <a:headEnd type="none" w="med" len="med"/>
                      <a:tailEnd type="none" w="med" len="med"/>
                    </a:lnL>
                    <a:solidFill>
                      <a:srgbClr val="FFCCCC"/>
                    </a:solidFill>
                  </a:tcPr>
                </a:tc>
                <a:tc>
                  <a:txBody>
                    <a:bodyPr/>
                    <a:lstStyle/>
                    <a:p>
                      <a:r>
                        <a:rPr kumimoji="1" lang="ja-JP" altLang="en-US" sz="1050" b="0">
                          <a:latin typeface="メイリオ" panose="020B0604030504040204" pitchFamily="50" charset="-128"/>
                          <a:ea typeface="メイリオ" panose="020B0604030504040204" pitchFamily="50" charset="-128"/>
                        </a:rPr>
                        <a:t>ライントレース用のパラメータ</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CCCC"/>
                    </a:solidFill>
                  </a:tcPr>
                </a:tc>
                <a:extLst>
                  <a:ext uri="{0D108BD9-81ED-4DB2-BD59-A6C34878D82A}">
                    <a16:rowId xmlns:a16="http://schemas.microsoft.com/office/drawing/2014/main" val="745398546"/>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C</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dirty="0">
                          <a:latin typeface="メイリオ" panose="020B0604030504040204" pitchFamily="50" charset="-128"/>
                          <a:ea typeface="メイリオ" panose="020B0604030504040204" pitchFamily="50" charset="-128"/>
                        </a:rPr>
                        <a:t>ライントレーサ</a:t>
                      </a:r>
                    </a:p>
                  </a:txBody>
                  <a:tcPr anchor="ctr">
                    <a:lnL w="38100" cap="flat" cmpd="sng" algn="ctr">
                      <a:solidFill>
                        <a:schemeClr val="bg1"/>
                      </a:solidFill>
                      <a:prstDash val="solid"/>
                      <a:round/>
                      <a:headEnd type="none" w="med" len="med"/>
                      <a:tailEnd type="none" w="med" len="med"/>
                    </a:lnL>
                    <a:solidFill>
                      <a:srgbClr val="FFFFCC"/>
                    </a:solidFill>
                  </a:tcPr>
                </a:tc>
                <a:tc>
                  <a:txBody>
                    <a:bodyPr/>
                    <a:lstStyle/>
                    <a:p>
                      <a:r>
                        <a:rPr kumimoji="1" lang="ja-JP" altLang="en-US" sz="1050" b="0">
                          <a:latin typeface="メイリオ" panose="020B0604030504040204" pitchFamily="50" charset="-128"/>
                          <a:ea typeface="メイリオ" panose="020B0604030504040204" pitchFamily="50" charset="-128"/>
                        </a:rPr>
                        <a:t>ライントレースの実行</a:t>
                      </a:r>
                      <a:endParaRPr kumimoji="1" lang="en-US" altLang="ja-JP" sz="1050" b="0" dirty="0">
                        <a:latin typeface="メイリオ" panose="020B0604030504040204" pitchFamily="50" charset="-128"/>
                        <a:ea typeface="メイリオ" panose="020B0604030504040204" pitchFamily="50" charset="-128"/>
                      </a:endParaRPr>
                    </a:p>
                  </a:txBody>
                  <a:tcPr anchor="ctr">
                    <a:solidFill>
                      <a:srgbClr val="FFFFCC"/>
                    </a:solidFill>
                  </a:tcPr>
                </a:tc>
                <a:extLst>
                  <a:ext uri="{0D108BD9-81ED-4DB2-BD59-A6C34878D82A}">
                    <a16:rowId xmlns:a16="http://schemas.microsoft.com/office/drawing/2014/main" val="1493086583"/>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C1</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en-US" altLang="ja-JP" sz="1050" b="0" dirty="0">
                          <a:latin typeface="メイリオ" panose="020B0604030504040204" pitchFamily="50" charset="-128"/>
                          <a:ea typeface="メイリオ" panose="020B0604030504040204" pitchFamily="50" charset="-128"/>
                        </a:rPr>
                        <a:t>PID</a:t>
                      </a:r>
                      <a:r>
                        <a:rPr kumimoji="1" lang="ja-JP" altLang="en-US" sz="1050" b="0" dirty="0">
                          <a:latin typeface="メイリオ" panose="020B0604030504040204" pitchFamily="50" charset="-128"/>
                          <a:ea typeface="メイリオ" panose="020B0604030504040204" pitchFamily="50" charset="-128"/>
                        </a:rPr>
                        <a:t>計算</a:t>
                      </a:r>
                    </a:p>
                  </a:txBody>
                  <a:tcPr anchor="ctr">
                    <a:lnL w="38100" cap="flat" cmpd="sng" algn="ctr">
                      <a:solidFill>
                        <a:schemeClr val="bg1"/>
                      </a:solidFill>
                      <a:prstDash val="solid"/>
                      <a:round/>
                      <a:headEnd type="none" w="med" len="med"/>
                      <a:tailEnd type="none" w="med" len="med"/>
                    </a:lnL>
                    <a:solidFill>
                      <a:srgbClr val="FFFFCC"/>
                    </a:solidFill>
                  </a:tcPr>
                </a:tc>
                <a:tc>
                  <a:txBody>
                    <a:bodyPr/>
                    <a:lstStyle/>
                    <a:p>
                      <a:r>
                        <a:rPr kumimoji="1" lang="en-US" altLang="ja-JP" sz="1050" b="0" dirty="0">
                          <a:latin typeface="メイリオ" panose="020B0604030504040204" pitchFamily="50" charset="-128"/>
                          <a:ea typeface="メイリオ" panose="020B0604030504040204" pitchFamily="50" charset="-128"/>
                        </a:rPr>
                        <a:t>PID</a:t>
                      </a:r>
                      <a:r>
                        <a:rPr kumimoji="1" lang="ja-JP" altLang="en-US" sz="1050" b="0">
                          <a:latin typeface="メイリオ" panose="020B0604030504040204" pitchFamily="50" charset="-128"/>
                          <a:ea typeface="メイリオ" panose="020B0604030504040204" pitchFamily="50" charset="-128"/>
                        </a:rPr>
                        <a:t>計算の実行</a:t>
                      </a:r>
                      <a:endParaRPr kumimoji="1" lang="en-US" altLang="ja-JP" sz="1050" b="0" dirty="0">
                        <a:latin typeface="メイリオ" panose="020B0604030504040204" pitchFamily="50" charset="-128"/>
                        <a:ea typeface="メイリオ" panose="020B0604030504040204" pitchFamily="50" charset="-128"/>
                      </a:endParaRPr>
                    </a:p>
                  </a:txBody>
                  <a:tcPr anchor="ctr">
                    <a:solidFill>
                      <a:srgbClr val="FFFFCC"/>
                    </a:solidFill>
                  </a:tcPr>
                </a:tc>
                <a:extLst>
                  <a:ext uri="{0D108BD9-81ED-4DB2-BD59-A6C34878D82A}">
                    <a16:rowId xmlns:a16="http://schemas.microsoft.com/office/drawing/2014/main" val="1642344585"/>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C2</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dirty="0">
                          <a:latin typeface="メイリオ" panose="020B0604030504040204" pitchFamily="50" charset="-128"/>
                          <a:ea typeface="メイリオ" panose="020B0604030504040204" pitchFamily="50" charset="-128"/>
                        </a:rPr>
                        <a:t>倒立走行</a:t>
                      </a:r>
                    </a:p>
                  </a:txBody>
                  <a:tcPr anchor="ctr">
                    <a:lnL w="38100" cap="flat" cmpd="sng" algn="ctr">
                      <a:solidFill>
                        <a:schemeClr val="bg1"/>
                      </a:solidFill>
                      <a:prstDash val="solid"/>
                      <a:round/>
                      <a:headEnd type="none" w="med" len="med"/>
                      <a:tailEnd type="none" w="med" len="med"/>
                    </a:lnL>
                    <a:solidFill>
                      <a:srgbClr val="FFFFCC"/>
                    </a:solidFill>
                  </a:tcPr>
                </a:tc>
                <a:tc>
                  <a:txBody>
                    <a:bodyPr/>
                    <a:lstStyle/>
                    <a:p>
                      <a:r>
                        <a:rPr kumimoji="1" lang="ja-JP" altLang="en-US" sz="1050" b="0">
                          <a:latin typeface="メイリオ" panose="020B0604030504040204" pitchFamily="50" charset="-128"/>
                          <a:ea typeface="メイリオ" panose="020B0604030504040204" pitchFamily="50" charset="-128"/>
                        </a:rPr>
                        <a:t>倒立走行の実行</a:t>
                      </a:r>
                      <a:endParaRPr kumimoji="1" lang="en-US" altLang="ja-JP" sz="1050" b="0" dirty="0">
                        <a:latin typeface="メイリオ" panose="020B0604030504040204" pitchFamily="50" charset="-128"/>
                        <a:ea typeface="メイリオ" panose="020B0604030504040204" pitchFamily="50" charset="-128"/>
                      </a:endParaRPr>
                    </a:p>
                  </a:txBody>
                  <a:tcPr anchor="ctr">
                    <a:solidFill>
                      <a:srgbClr val="FFFFCC"/>
                    </a:solidFill>
                  </a:tcPr>
                </a:tc>
                <a:extLst>
                  <a:ext uri="{0D108BD9-81ED-4DB2-BD59-A6C34878D82A}">
                    <a16:rowId xmlns:a16="http://schemas.microsoft.com/office/drawing/2014/main" val="3295400842"/>
                  </a:ext>
                </a:extLst>
              </a:tr>
              <a:tr h="463035">
                <a:tc>
                  <a:txBody>
                    <a:bodyPr/>
                    <a:lstStyle/>
                    <a:p>
                      <a:pPr algn="l"/>
                      <a:r>
                        <a:rPr kumimoji="1" lang="en-US" altLang="ja-JP" sz="1050" b="0" dirty="0">
                          <a:latin typeface="メイリオ" panose="020B0604030504040204" pitchFamily="50" charset="-128"/>
                          <a:ea typeface="メイリオ" panose="020B0604030504040204" pitchFamily="50" charset="-128"/>
                        </a:rPr>
                        <a:t>C2a</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dirty="0">
                          <a:latin typeface="メイリオ" panose="020B0604030504040204" pitchFamily="50" charset="-128"/>
                          <a:ea typeface="メイリオ" panose="020B0604030504040204" pitchFamily="50" charset="-128"/>
                        </a:rPr>
                        <a:t>倒立</a:t>
                      </a:r>
                      <a:r>
                        <a:rPr kumimoji="1" lang="ja-JP" altLang="en-US" sz="1050" b="0">
                          <a:latin typeface="メイリオ" panose="020B0604030504040204" pitchFamily="50" charset="-128"/>
                          <a:ea typeface="メイリオ" panose="020B0604030504040204" pitchFamily="50" charset="-128"/>
                        </a:rPr>
                        <a:t>振子制御</a:t>
                      </a:r>
                      <a:endParaRPr kumimoji="1" lang="en-US" altLang="ja-JP" sz="1050" b="0" dirty="0">
                        <a:latin typeface="メイリオ" panose="020B0604030504040204" pitchFamily="50" charset="-128"/>
                        <a:ea typeface="メイリオ" panose="020B0604030504040204" pitchFamily="50" charset="-128"/>
                      </a:endParaRPr>
                    </a:p>
                    <a:p>
                      <a:pPr algn="ctr"/>
                      <a:r>
                        <a:rPr kumimoji="1" lang="ja-JP" altLang="en-US" sz="1050" b="0">
                          <a:latin typeface="メイリオ" panose="020B0604030504040204" pitchFamily="50" charset="-128"/>
                          <a:ea typeface="メイリオ" panose="020B0604030504040204" pitchFamily="50" charset="-128"/>
                        </a:rPr>
                        <a:t>ライブラリ</a:t>
                      </a:r>
                      <a:endParaRPr kumimoji="1" lang="ja-JP" altLang="en-US" sz="1050" b="0" dirty="0">
                        <a:latin typeface="メイリオ" panose="020B0604030504040204" pitchFamily="50" charset="-128"/>
                        <a:ea typeface="メイリオ" panose="020B0604030504040204" pitchFamily="50" charset="-128"/>
                      </a:endParaRPr>
                    </a:p>
                  </a:txBody>
                  <a:tcPr anchor="ctr">
                    <a:lnL w="38100" cap="flat" cmpd="sng" algn="ctr">
                      <a:solidFill>
                        <a:schemeClr val="bg1"/>
                      </a:solidFill>
                      <a:prstDash val="solid"/>
                      <a:round/>
                      <a:headEnd type="none" w="med" len="med"/>
                      <a:tailEnd type="none" w="med" len="med"/>
                    </a:lnL>
                    <a:solidFill>
                      <a:srgbClr val="FFFFCC"/>
                    </a:solidFill>
                  </a:tcPr>
                </a:tc>
                <a:tc>
                  <a:txBody>
                    <a:bodyPr/>
                    <a:lstStyle/>
                    <a:p>
                      <a:r>
                        <a:rPr kumimoji="1" lang="ja-JP" altLang="en-US" sz="1050" b="0">
                          <a:latin typeface="メイリオ" panose="020B0604030504040204" pitchFamily="50" charset="-128"/>
                          <a:ea typeface="メイリオ" panose="020B0604030504040204" pitchFamily="50" charset="-128"/>
                        </a:rPr>
                        <a:t>倒立走行用</a:t>
                      </a:r>
                      <a:r>
                        <a:rPr kumimoji="1" lang="en-US" altLang="ja-JP" sz="1050" b="0" dirty="0">
                          <a:latin typeface="メイリオ" panose="020B0604030504040204" pitchFamily="50" charset="-128"/>
                          <a:ea typeface="メイリオ" panose="020B0604030504040204" pitchFamily="50" charset="-128"/>
                        </a:rPr>
                        <a:t>PWM</a:t>
                      </a:r>
                      <a:r>
                        <a:rPr kumimoji="1" lang="ja-JP" altLang="en-US" sz="1050" b="0">
                          <a:latin typeface="メイリオ" panose="020B0604030504040204" pitchFamily="50" charset="-128"/>
                          <a:ea typeface="メイリオ" panose="020B0604030504040204" pitchFamily="50" charset="-128"/>
                        </a:rPr>
                        <a:t>値の算出</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FFCC"/>
                    </a:solidFill>
                  </a:tcPr>
                </a:tc>
                <a:extLst>
                  <a:ext uri="{0D108BD9-81ED-4DB2-BD59-A6C34878D82A}">
                    <a16:rowId xmlns:a16="http://schemas.microsoft.com/office/drawing/2014/main" val="2921535515"/>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I</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dirty="0">
                          <a:latin typeface="メイリオ" panose="020B0604030504040204" pitchFamily="50" charset="-128"/>
                          <a:ea typeface="メイリオ" panose="020B0604030504040204" pitchFamily="50" charset="-128"/>
                        </a:rPr>
                        <a:t>計器管理</a:t>
                      </a:r>
                    </a:p>
                  </a:txBody>
                  <a:tcPr anchor="ctr">
                    <a:lnL w="38100" cap="flat" cmpd="sng" algn="ctr">
                      <a:solidFill>
                        <a:schemeClr val="bg1"/>
                      </a:solidFill>
                      <a:prstDash val="solid"/>
                      <a:round/>
                      <a:headEnd type="none" w="med" len="med"/>
                      <a:tailEnd type="none" w="med" len="med"/>
                    </a:lnL>
                    <a:solidFill>
                      <a:srgbClr val="CCFFCC"/>
                    </a:solidFill>
                  </a:tcPr>
                </a:tc>
                <a:tc>
                  <a:txBody>
                    <a:bodyPr/>
                    <a:lstStyle/>
                    <a:p>
                      <a:r>
                        <a:rPr kumimoji="1" lang="ja-JP" altLang="en-US" sz="1050" b="0" dirty="0">
                          <a:latin typeface="メイリオ" panose="020B0604030504040204" pitchFamily="50" charset="-128"/>
                          <a:ea typeface="メイリオ" panose="020B0604030504040204" pitchFamily="50" charset="-128"/>
                        </a:rPr>
                        <a:t>各計器の統括</a:t>
                      </a:r>
                      <a:endParaRPr kumimoji="1" lang="en-US" altLang="ja-JP" sz="1050" b="0" dirty="0">
                        <a:latin typeface="メイリオ" panose="020B0604030504040204" pitchFamily="50" charset="-128"/>
                        <a:ea typeface="メイリオ" panose="020B0604030504040204" pitchFamily="50" charset="-128"/>
                      </a:endParaRPr>
                    </a:p>
                  </a:txBody>
                  <a:tcPr anchor="ctr">
                    <a:solidFill>
                      <a:srgbClr val="CCFFCC"/>
                    </a:solidFill>
                  </a:tcPr>
                </a:tc>
                <a:extLst>
                  <a:ext uri="{0D108BD9-81ED-4DB2-BD59-A6C34878D82A}">
                    <a16:rowId xmlns:a16="http://schemas.microsoft.com/office/drawing/2014/main" val="3693912237"/>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I1</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dirty="0">
                          <a:latin typeface="メイリオ" panose="020B0604030504040204" pitchFamily="50" charset="-128"/>
                          <a:ea typeface="メイリオ" panose="020B0604030504040204" pitchFamily="50" charset="-128"/>
                        </a:rPr>
                        <a:t>区間管理用計器</a:t>
                      </a:r>
                    </a:p>
                  </a:txBody>
                  <a:tcPr anchor="ctr">
                    <a:lnL w="38100" cap="flat" cmpd="sng" algn="ctr">
                      <a:solidFill>
                        <a:schemeClr val="bg1"/>
                      </a:solidFill>
                      <a:prstDash val="solid"/>
                      <a:round/>
                      <a:headEnd type="none" w="med" len="med"/>
                      <a:tailEnd type="none" w="med" len="med"/>
                    </a:lnL>
                    <a:solidFill>
                      <a:srgbClr val="CCFFCC"/>
                    </a:solidFill>
                  </a:tcPr>
                </a:tc>
                <a:tc>
                  <a:txBody>
                    <a:bodyPr/>
                    <a:lstStyle/>
                    <a:p>
                      <a:r>
                        <a:rPr kumimoji="1" lang="ja-JP" altLang="en-US" sz="1050" b="0" dirty="0">
                          <a:latin typeface="メイリオ" panose="020B0604030504040204" pitchFamily="50" charset="-128"/>
                          <a:ea typeface="メイリオ" panose="020B0604030504040204" pitchFamily="50" charset="-128"/>
                        </a:rPr>
                        <a:t>区間管理が使用する計器</a:t>
                      </a:r>
                    </a:p>
                  </a:txBody>
                  <a:tcPr anchor="ctr">
                    <a:solidFill>
                      <a:srgbClr val="CCFFCC"/>
                    </a:solidFill>
                  </a:tcPr>
                </a:tc>
                <a:extLst>
                  <a:ext uri="{0D108BD9-81ED-4DB2-BD59-A6C34878D82A}">
                    <a16:rowId xmlns:a16="http://schemas.microsoft.com/office/drawing/2014/main" val="1606777104"/>
                  </a:ext>
                </a:extLst>
              </a:tr>
              <a:tr h="463035">
                <a:tc>
                  <a:txBody>
                    <a:bodyPr/>
                    <a:lstStyle/>
                    <a:p>
                      <a:pPr algn="l"/>
                      <a:r>
                        <a:rPr kumimoji="1" lang="en-US" altLang="ja-JP" sz="1050" b="0" dirty="0">
                          <a:latin typeface="メイリオ" panose="020B0604030504040204" pitchFamily="50" charset="-128"/>
                          <a:ea typeface="メイリオ" panose="020B0604030504040204" pitchFamily="50" charset="-128"/>
                        </a:rPr>
                        <a:t>I2</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dirty="0">
                          <a:latin typeface="メイリオ" panose="020B0604030504040204" pitchFamily="50" charset="-128"/>
                          <a:ea typeface="メイリオ" panose="020B0604030504040204" pitchFamily="50" charset="-128"/>
                        </a:rPr>
                        <a:t>ライントレーサ用計器</a:t>
                      </a:r>
                    </a:p>
                  </a:txBody>
                  <a:tcPr anchor="ctr">
                    <a:lnL w="38100" cap="flat" cmpd="sng" algn="ctr">
                      <a:solidFill>
                        <a:schemeClr val="bg1"/>
                      </a:solidFill>
                      <a:prstDash val="solid"/>
                      <a:round/>
                      <a:headEnd type="none" w="med" len="med"/>
                      <a:tailEnd type="none" w="med" len="med"/>
                    </a:lnL>
                    <a:solidFill>
                      <a:srgbClr val="CCFFCC"/>
                    </a:solidFill>
                  </a:tcPr>
                </a:tc>
                <a:tc>
                  <a:txBody>
                    <a:bodyPr/>
                    <a:lstStyle/>
                    <a:p>
                      <a:r>
                        <a:rPr kumimoji="1" lang="ja-JP" altLang="en-US" sz="1050" b="0" dirty="0">
                          <a:latin typeface="メイリオ" panose="020B0604030504040204" pitchFamily="50" charset="-128"/>
                          <a:ea typeface="メイリオ" panose="020B0604030504040204" pitchFamily="50" charset="-128"/>
                        </a:rPr>
                        <a:t>ライントレーサが使用する計器</a:t>
                      </a:r>
                    </a:p>
                  </a:txBody>
                  <a:tcPr anchor="ctr">
                    <a:solidFill>
                      <a:srgbClr val="CCFFCC"/>
                    </a:solidFill>
                  </a:tcPr>
                </a:tc>
                <a:extLst>
                  <a:ext uri="{0D108BD9-81ED-4DB2-BD59-A6C34878D82A}">
                    <a16:rowId xmlns:a16="http://schemas.microsoft.com/office/drawing/2014/main" val="2678361906"/>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I-a</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dirty="0">
                          <a:latin typeface="メイリオ" panose="020B0604030504040204" pitchFamily="50" charset="-128"/>
                          <a:ea typeface="メイリオ" panose="020B0604030504040204" pitchFamily="50" charset="-128"/>
                        </a:rPr>
                        <a:t>走行距離計</a:t>
                      </a:r>
                    </a:p>
                  </a:txBody>
                  <a:tcPr anchor="ctr">
                    <a:lnL w="38100" cap="flat" cmpd="sng" algn="ctr">
                      <a:solidFill>
                        <a:schemeClr val="bg1"/>
                      </a:solidFill>
                      <a:prstDash val="solid"/>
                      <a:round/>
                      <a:headEnd type="none" w="med" len="med"/>
                      <a:tailEnd type="none" w="med" len="med"/>
                    </a:lnL>
                    <a:solidFill>
                      <a:srgbClr val="CCFFCC"/>
                    </a:solidFill>
                  </a:tcPr>
                </a:tc>
                <a:tc>
                  <a:txBody>
                    <a:bodyPr/>
                    <a:lstStyle/>
                    <a:p>
                      <a:r>
                        <a:rPr kumimoji="1" lang="ja-JP" altLang="en-US" sz="1050" b="0" dirty="0">
                          <a:latin typeface="メイリオ" panose="020B0604030504040204" pitchFamily="50" charset="-128"/>
                          <a:ea typeface="メイリオ" panose="020B0604030504040204" pitchFamily="50" charset="-128"/>
                        </a:rPr>
                        <a:t>走行距離の計算</a:t>
                      </a:r>
                    </a:p>
                  </a:txBody>
                  <a:tcPr anchor="ctr">
                    <a:solidFill>
                      <a:srgbClr val="CCFFCC"/>
                    </a:solidFill>
                  </a:tcPr>
                </a:tc>
                <a:extLst>
                  <a:ext uri="{0D108BD9-81ED-4DB2-BD59-A6C34878D82A}">
                    <a16:rowId xmlns:a16="http://schemas.microsoft.com/office/drawing/2014/main" val="3958245410"/>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I2b</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dirty="0">
                          <a:latin typeface="メイリオ" panose="020B0604030504040204" pitchFamily="50" charset="-128"/>
                          <a:ea typeface="メイリオ" panose="020B0604030504040204" pitchFamily="50" charset="-128"/>
                        </a:rPr>
                        <a:t>輝度偏差計</a:t>
                      </a:r>
                    </a:p>
                  </a:txBody>
                  <a:tcPr anchor="ctr">
                    <a:lnL w="38100" cap="flat" cmpd="sng" algn="ctr">
                      <a:solidFill>
                        <a:schemeClr val="bg1"/>
                      </a:solidFill>
                      <a:prstDash val="solid"/>
                      <a:round/>
                      <a:headEnd type="none" w="med" len="med"/>
                      <a:tailEnd type="none" w="med" len="med"/>
                    </a:lnL>
                    <a:solidFill>
                      <a:srgbClr val="CCFFCC"/>
                    </a:solidFill>
                  </a:tcPr>
                </a:tc>
                <a:tc>
                  <a:txBody>
                    <a:bodyPr/>
                    <a:lstStyle/>
                    <a:p>
                      <a:r>
                        <a:rPr kumimoji="1" lang="ja-JP" altLang="en-US" sz="1050" b="0">
                          <a:latin typeface="メイリオ" panose="020B0604030504040204" pitchFamily="50" charset="-128"/>
                          <a:ea typeface="メイリオ" panose="020B0604030504040204" pitchFamily="50" charset="-128"/>
                        </a:rPr>
                        <a:t>輝度偏差の測定</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CCFFCC"/>
                    </a:solidFill>
                  </a:tcPr>
                </a:tc>
                <a:extLst>
                  <a:ext uri="{0D108BD9-81ED-4DB2-BD59-A6C34878D82A}">
                    <a16:rowId xmlns:a16="http://schemas.microsoft.com/office/drawing/2014/main" val="2235091016"/>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I2c</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dirty="0">
                          <a:latin typeface="メイリオ" panose="020B0604030504040204" pitchFamily="50" charset="-128"/>
                          <a:ea typeface="メイリオ" panose="020B0604030504040204" pitchFamily="50" charset="-128"/>
                        </a:rPr>
                        <a:t>角速度計</a:t>
                      </a:r>
                    </a:p>
                  </a:txBody>
                  <a:tcPr anchor="ctr">
                    <a:lnL w="38100" cap="flat" cmpd="sng" algn="ctr">
                      <a:solidFill>
                        <a:schemeClr val="bg1"/>
                      </a:solidFill>
                      <a:prstDash val="solid"/>
                      <a:round/>
                      <a:headEnd type="none" w="med" len="med"/>
                      <a:tailEnd type="none" w="med" len="med"/>
                    </a:lnL>
                    <a:solidFill>
                      <a:srgbClr val="CCFFCC"/>
                    </a:solidFill>
                  </a:tcPr>
                </a:tc>
                <a:tc>
                  <a:txBody>
                    <a:bodyPr/>
                    <a:lstStyle/>
                    <a:p>
                      <a:r>
                        <a:rPr kumimoji="1" lang="ja-JP" altLang="en-US" sz="1050" b="0">
                          <a:latin typeface="メイリオ" panose="020B0604030504040204" pitchFamily="50" charset="-128"/>
                          <a:ea typeface="メイリオ" panose="020B0604030504040204" pitchFamily="50" charset="-128"/>
                        </a:rPr>
                        <a:t>角速度の測定</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CCFFCC"/>
                    </a:solidFill>
                  </a:tcPr>
                </a:tc>
                <a:extLst>
                  <a:ext uri="{0D108BD9-81ED-4DB2-BD59-A6C34878D82A}">
                    <a16:rowId xmlns:a16="http://schemas.microsoft.com/office/drawing/2014/main" val="387551601"/>
                  </a:ext>
                </a:extLst>
              </a:tr>
              <a:tr h="2829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I2d</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電圧計</a:t>
                      </a:r>
                    </a:p>
                  </a:txBody>
                  <a:tcPr anchor="ctr">
                    <a:lnL w="38100" cap="flat" cmpd="sng" algn="ctr">
                      <a:solidFill>
                        <a:schemeClr val="bg1"/>
                      </a:solidFill>
                      <a:prstDash val="solid"/>
                      <a:round/>
                      <a:headEnd type="none" w="med" len="med"/>
                      <a:tailEnd type="none" w="med" len="med"/>
                    </a:lnL>
                    <a:solidFill>
                      <a:srgbClr val="CCFF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電圧の測定</a:t>
                      </a:r>
                    </a:p>
                  </a:txBody>
                  <a:tcPr anchor="ctr">
                    <a:solidFill>
                      <a:srgbClr val="CCFFCC"/>
                    </a:solidFill>
                  </a:tcPr>
                </a:tc>
                <a:extLst>
                  <a:ext uri="{0D108BD9-81ED-4DB2-BD59-A6C34878D82A}">
                    <a16:rowId xmlns:a16="http://schemas.microsoft.com/office/drawing/2014/main" val="2981303003"/>
                  </a:ext>
                </a:extLst>
              </a:tr>
            </a:tbl>
          </a:graphicData>
        </a:graphic>
      </p:graphicFrame>
      <p:sp>
        <p:nvSpPr>
          <p:cNvPr id="42" name="テキスト ボックス 41">
            <a:extLst>
              <a:ext uri="{FF2B5EF4-FFF2-40B4-BE49-F238E27FC236}">
                <a16:creationId xmlns:a16="http://schemas.microsoft.com/office/drawing/2014/main" id="{C601BFA4-8E42-934E-AB2D-A640E905EF1E}"/>
              </a:ext>
            </a:extLst>
          </p:cNvPr>
          <p:cNvSpPr txBox="1"/>
          <p:nvPr/>
        </p:nvSpPr>
        <p:spPr>
          <a:xfrm>
            <a:off x="104670" y="3794763"/>
            <a:ext cx="1813154" cy="43088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タスクの説明は</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「１．機能モデル」</a:t>
            </a:r>
            <a:r>
              <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へ</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5" name="山形 44">
            <a:extLst>
              <a:ext uri="{FF2B5EF4-FFF2-40B4-BE49-F238E27FC236}">
                <a16:creationId xmlns:a16="http://schemas.microsoft.com/office/drawing/2014/main" id="{59BD24B5-85AA-BD4D-A1B8-F1CE96A85BDA}"/>
              </a:ext>
            </a:extLst>
          </p:cNvPr>
          <p:cNvSpPr/>
          <p:nvPr/>
        </p:nvSpPr>
        <p:spPr>
          <a:xfrm rot="10800000">
            <a:off x="119996" y="8723826"/>
            <a:ext cx="2342762" cy="429945"/>
          </a:xfrm>
          <a:prstGeom prst="chevron">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6" name="テキスト ボックス 45">
            <a:extLst>
              <a:ext uri="{FF2B5EF4-FFF2-40B4-BE49-F238E27FC236}">
                <a16:creationId xmlns:a16="http://schemas.microsoft.com/office/drawing/2014/main" id="{82EC71EF-47FD-874F-B35A-CD04F042F319}"/>
              </a:ext>
            </a:extLst>
          </p:cNvPr>
          <p:cNvSpPr txBox="1"/>
          <p:nvPr/>
        </p:nvSpPr>
        <p:spPr>
          <a:xfrm>
            <a:off x="193383" y="8741667"/>
            <a:ext cx="2146817" cy="43088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区間パラメータリストの説明は</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「１．機能モデル」</a:t>
            </a:r>
            <a:r>
              <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へ</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8" name="テキスト ボックス 47">
            <a:extLst>
              <a:ext uri="{FF2B5EF4-FFF2-40B4-BE49-F238E27FC236}">
                <a16:creationId xmlns:a16="http://schemas.microsoft.com/office/drawing/2014/main" id="{606F8DF5-340C-48E3-809F-A1138CA23CDE}"/>
              </a:ext>
            </a:extLst>
          </p:cNvPr>
          <p:cNvSpPr txBox="1"/>
          <p:nvPr/>
        </p:nvSpPr>
        <p:spPr>
          <a:xfrm>
            <a:off x="10301946" y="109416"/>
            <a:ext cx="2392114" cy="584775"/>
          </a:xfrm>
          <a:prstGeom prst="rect">
            <a:avLst/>
          </a:prstGeom>
          <a:noFill/>
        </p:spPr>
        <p:txBody>
          <a:bodyPr wrap="square" rtlCol="0">
            <a:spAutoFit/>
          </a:bodyPr>
          <a:lstStyle/>
          <a:p>
            <a:r>
              <a:rPr kumimoji="1" lang="en-US" altLang="ja-JP" sz="3200" b="1" dirty="0" err="1">
                <a:solidFill>
                  <a:srgbClr val="F600AA"/>
                </a:solidFill>
                <a:latin typeface="+mn-ea"/>
                <a:ea typeface="+mn-ea"/>
              </a:rPr>
              <a:t>teamNITIC</a:t>
            </a:r>
            <a:endParaRPr kumimoji="1" lang="ja-JP" altLang="en-US" sz="3200" b="1" dirty="0">
              <a:solidFill>
                <a:srgbClr val="F600AA"/>
              </a:solidFill>
              <a:latin typeface="+mn-ea"/>
              <a:ea typeface="+mn-ea"/>
            </a:endParaRPr>
          </a:p>
        </p:txBody>
      </p:sp>
      <p:pic>
        <p:nvPicPr>
          <p:cNvPr id="20" name="図 19">
            <a:extLst>
              <a:ext uri="{FF2B5EF4-FFF2-40B4-BE49-F238E27FC236}">
                <a16:creationId xmlns:a16="http://schemas.microsoft.com/office/drawing/2014/main" id="{96786181-6B00-47E4-8B6A-0CF79448AA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846" y="1477944"/>
            <a:ext cx="3677997" cy="1911400"/>
          </a:xfrm>
          <a:prstGeom prst="rect">
            <a:avLst/>
          </a:prstGeom>
        </p:spPr>
      </p:pic>
    </p:spTree>
    <p:extLst>
      <p:ext uri="{BB962C8B-B14F-4D97-AF65-F5344CB8AC3E}">
        <p14:creationId xmlns:p14="http://schemas.microsoft.com/office/powerpoint/2010/main" val="21665990"/>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4352</TotalTime>
  <Words>272</Words>
  <Application>Microsoft Office PowerPoint</Application>
  <PresentationFormat>A3 297x420 mm</PresentationFormat>
  <Paragraphs>74</Paragraphs>
  <Slides>1</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1</vt:i4>
      </vt:variant>
    </vt:vector>
  </HeadingPairs>
  <TitlesOfParts>
    <vt:vector size="9" baseType="lpstr">
      <vt:lpstr>HG創英角ｺﾞｼｯｸUB</vt:lpstr>
      <vt:lpstr>メイリオ</vt:lpstr>
      <vt:lpstr>游ゴシック</vt:lpstr>
      <vt:lpstr>游ゴシック Light</vt:lpstr>
      <vt:lpstr>Arial</vt:lpstr>
      <vt:lpstr>Times New Roman</vt:lpstr>
      <vt:lpstr>アブストラクトページ用（プライマリークラス）</vt:lpstr>
      <vt:lpstr>デザインの設定</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g15237@ichinoseki.kosen-ac.jp</cp:lastModifiedBy>
  <cp:revision>378</cp:revision>
  <cp:lastPrinted>2019-09-02T01:41:43Z</cp:lastPrinted>
  <dcterms:created xsi:type="dcterms:W3CDTF">2002-02-28T07:41:56Z</dcterms:created>
  <dcterms:modified xsi:type="dcterms:W3CDTF">2019-09-03T04:02:01Z</dcterms:modified>
</cp:coreProperties>
</file>