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Lst>
  <p:notesMasterIdLst>
    <p:notesMasterId r:id="rId6"/>
  </p:notesMasterIdLst>
  <p:handoutMasterIdLst>
    <p:handoutMasterId r:id="rId7"/>
  </p:handoutMasterIdLst>
  <p:sldIdLst>
    <p:sldId id="272" r:id="rId3"/>
    <p:sldId id="259" r:id="rId4"/>
    <p:sldId id="277" r:id="rId5"/>
  </p:sldIdLst>
  <p:sldSz cx="12801600" cy="9601200" type="A3"/>
  <p:notesSz cx="6888163" cy="10020300"/>
  <p:defaultTextStyle>
    <a:defPPr>
      <a:defRPr lang="ja-JP"/>
    </a:defPPr>
    <a:lvl1pPr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kumimoji="1" sz="16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2"/>
          </p14:sldIdLst>
        </p14:section>
        <p14:section name="モデル図ページ（プライマリークラス）" id="{8B2B3982-7BAC-4EE5-974E-E0EE0719EC85}">
          <p14:sldIdLst>
            <p14:sldId id="259"/>
            <p14:sldId id="277"/>
          </p14:sldIdLst>
        </p14:section>
      </p14:sectionLst>
    </p:ex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67" autoAdjust="0"/>
    <p:restoredTop sz="95889" autoAdjust="0"/>
  </p:normalViewPr>
  <p:slideViewPr>
    <p:cSldViewPr showGuides="1">
      <p:cViewPr varScale="1">
        <p:scale>
          <a:sx n="72" d="100"/>
          <a:sy n="72" d="100"/>
        </p:scale>
        <p:origin x="936" y="76"/>
      </p:cViewPr>
      <p:guideLst>
        <p:guide orient="horz" pos="3024"/>
        <p:guide pos="4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2984496" cy="501166"/>
          </a:xfrm>
          <a:prstGeom prst="rect">
            <a:avLst/>
          </a:prstGeom>
          <a:noFill/>
          <a:ln w="9525">
            <a:noFill/>
            <a:miter lim="800000"/>
            <a:headEnd/>
            <a:tailEnd/>
          </a:ln>
          <a:effectLst/>
        </p:spPr>
        <p:txBody>
          <a:bodyPr vert="horz" wrap="square" lIns="93232" tIns="46616" rIns="93232" bIns="46616" numCol="1" anchor="t" anchorCtr="0" compatLnSpc="1">
            <a:prstTxWarp prst="textNoShape">
              <a:avLst/>
            </a:prstTxWarp>
          </a:bodyPr>
          <a:lstStyle>
            <a:lvl1pPr defTabSz="932085">
              <a:defRPr sz="12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3903667" y="0"/>
            <a:ext cx="2984496" cy="501166"/>
          </a:xfrm>
          <a:prstGeom prst="rect">
            <a:avLst/>
          </a:prstGeom>
          <a:noFill/>
          <a:ln w="9525">
            <a:noFill/>
            <a:miter lim="800000"/>
            <a:headEnd/>
            <a:tailEnd/>
          </a:ln>
          <a:effectLst/>
        </p:spPr>
        <p:txBody>
          <a:bodyPr vert="horz" wrap="square" lIns="93232" tIns="46616" rIns="93232" bIns="46616" numCol="1" anchor="t" anchorCtr="0" compatLnSpc="1">
            <a:prstTxWarp prst="textNoShape">
              <a:avLst/>
            </a:prstTxWarp>
          </a:bodyPr>
          <a:lstStyle>
            <a:lvl1pPr algn="r" defTabSz="932085">
              <a:defRPr sz="12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9519135"/>
            <a:ext cx="2984496" cy="501165"/>
          </a:xfrm>
          <a:prstGeom prst="rect">
            <a:avLst/>
          </a:prstGeom>
          <a:noFill/>
          <a:ln w="9525">
            <a:noFill/>
            <a:miter lim="800000"/>
            <a:headEnd/>
            <a:tailEnd/>
          </a:ln>
          <a:effectLst/>
        </p:spPr>
        <p:txBody>
          <a:bodyPr vert="horz" wrap="square" lIns="93232" tIns="46616" rIns="93232" bIns="46616" numCol="1" anchor="b" anchorCtr="0" compatLnSpc="1">
            <a:prstTxWarp prst="textNoShape">
              <a:avLst/>
            </a:prstTxWarp>
          </a:bodyPr>
          <a:lstStyle>
            <a:lvl1pPr defTabSz="932085">
              <a:defRPr sz="12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3903667" y="9519135"/>
            <a:ext cx="2984496" cy="501165"/>
          </a:xfrm>
          <a:prstGeom prst="rect">
            <a:avLst/>
          </a:prstGeom>
          <a:noFill/>
          <a:ln w="9525">
            <a:noFill/>
            <a:miter lim="800000"/>
            <a:headEnd/>
            <a:tailEnd/>
          </a:ln>
          <a:effectLst/>
        </p:spPr>
        <p:txBody>
          <a:bodyPr vert="horz" wrap="square" lIns="93232" tIns="46616" rIns="93232" bIns="46616" numCol="1" anchor="b" anchorCtr="0" compatLnSpc="1">
            <a:prstTxWarp prst="textNoShape">
              <a:avLst/>
            </a:prstTxWarp>
          </a:bodyPr>
          <a:lstStyle>
            <a:lvl1pPr algn="r" defTabSz="932085">
              <a:defRPr sz="1200"/>
            </a:lvl1pPr>
          </a:lstStyle>
          <a:p>
            <a:fld id="{1EFC8496-1004-0F49-ADCE-70E852CADCBA}" type="slidenum">
              <a:rPr lang="en-US" altLang="ja-JP"/>
              <a:pPr/>
              <a:t>‹#›</a:t>
            </a:fld>
            <a:endParaRPr lang="en-US" altLang="ja-JP"/>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2985245" cy="501166"/>
          </a:xfrm>
          <a:prstGeom prst="rect">
            <a:avLst/>
          </a:prstGeom>
          <a:noFill/>
          <a:ln w="9525">
            <a:noFill/>
            <a:miter lim="800000"/>
            <a:headEnd/>
            <a:tailEnd/>
          </a:ln>
          <a:effectLst/>
        </p:spPr>
        <p:txBody>
          <a:bodyPr vert="horz" wrap="square" lIns="43297" tIns="21648" rIns="43297" bIns="21648" numCol="1" anchor="t" anchorCtr="0" compatLnSpc="1">
            <a:prstTxWarp prst="textNoShape">
              <a:avLst/>
            </a:prstTxWarp>
          </a:bodyPr>
          <a:lstStyle>
            <a:lvl1pPr>
              <a:defRPr sz="6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3901420" y="0"/>
            <a:ext cx="2985245" cy="501166"/>
          </a:xfrm>
          <a:prstGeom prst="rect">
            <a:avLst/>
          </a:prstGeom>
          <a:noFill/>
          <a:ln w="9525">
            <a:noFill/>
            <a:miter lim="800000"/>
            <a:headEnd/>
            <a:tailEnd/>
          </a:ln>
          <a:effectLst/>
        </p:spPr>
        <p:txBody>
          <a:bodyPr vert="horz" wrap="square" lIns="43297" tIns="21648" rIns="43297" bIns="21648" numCol="1" anchor="t" anchorCtr="0" compatLnSpc="1">
            <a:prstTxWarp prst="textNoShape">
              <a:avLst/>
            </a:prstTxWarp>
          </a:bodyPr>
          <a:lstStyle>
            <a:lvl1pPr algn="r">
              <a:defRPr sz="6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939800" y="750888"/>
            <a:ext cx="5008563" cy="37576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689191" y="4759944"/>
            <a:ext cx="5510530" cy="4508985"/>
          </a:xfrm>
          <a:prstGeom prst="rect">
            <a:avLst/>
          </a:prstGeom>
          <a:noFill/>
          <a:ln w="9525">
            <a:noFill/>
            <a:miter lim="800000"/>
            <a:headEnd/>
            <a:tailEnd/>
          </a:ln>
          <a:effectLst/>
        </p:spPr>
        <p:txBody>
          <a:bodyPr vert="horz" wrap="square" lIns="43297" tIns="21648" rIns="43297" bIns="2164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9517628"/>
            <a:ext cx="2985245" cy="501165"/>
          </a:xfrm>
          <a:prstGeom prst="rect">
            <a:avLst/>
          </a:prstGeom>
          <a:noFill/>
          <a:ln w="9525">
            <a:noFill/>
            <a:miter lim="800000"/>
            <a:headEnd/>
            <a:tailEnd/>
          </a:ln>
          <a:effectLst/>
        </p:spPr>
        <p:txBody>
          <a:bodyPr vert="horz" wrap="square" lIns="43297" tIns="21648" rIns="43297" bIns="21648" numCol="1" anchor="b" anchorCtr="0" compatLnSpc="1">
            <a:prstTxWarp prst="textNoShape">
              <a:avLst/>
            </a:prstTxWarp>
          </a:bodyPr>
          <a:lstStyle>
            <a:lvl1pPr>
              <a:defRPr sz="6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3901420" y="9517628"/>
            <a:ext cx="2985245" cy="501165"/>
          </a:xfrm>
          <a:prstGeom prst="rect">
            <a:avLst/>
          </a:prstGeom>
          <a:noFill/>
          <a:ln w="9525">
            <a:noFill/>
            <a:miter lim="800000"/>
            <a:headEnd/>
            <a:tailEnd/>
          </a:ln>
          <a:effectLst/>
        </p:spPr>
        <p:txBody>
          <a:bodyPr vert="horz" wrap="square" lIns="43297" tIns="21648" rIns="43297" bIns="21648" numCol="1" anchor="b" anchorCtr="0" compatLnSpc="1">
            <a:prstTxWarp prst="textNoShape">
              <a:avLst/>
            </a:prstTxWarp>
          </a:bodyPr>
          <a:lstStyle>
            <a:lvl1pPr algn="r">
              <a:defRPr sz="6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4EA5150-586A-DE41-805B-38D9E0F3D4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a:solidFill>
                  <a:schemeClr val="tx1"/>
                </a:solidFill>
                <a:latin typeface="Times New Roman" panose="02020603050405020304" pitchFamily="18" charset="0"/>
                <a:ea typeface="ＭＳ Ｐゴシック" panose="020B0600070205080204" pitchFamily="34" charset="-128"/>
              </a:defRPr>
            </a:lvl1pPr>
            <a:lvl2pPr marL="351787" indent="-135303" eaLnBrk="0" hangingPunct="0">
              <a:defRPr kumimoji="1" sz="800">
                <a:solidFill>
                  <a:schemeClr val="tx1"/>
                </a:solidFill>
                <a:latin typeface="Times New Roman" panose="02020603050405020304" pitchFamily="18" charset="0"/>
                <a:ea typeface="ＭＳ Ｐゴシック" panose="020B0600070205080204" pitchFamily="34" charset="-128"/>
              </a:defRPr>
            </a:lvl2pPr>
            <a:lvl3pPr marL="541211" indent="-108242" eaLnBrk="0" hangingPunct="0">
              <a:defRPr kumimoji="1" sz="800">
                <a:solidFill>
                  <a:schemeClr val="tx1"/>
                </a:solidFill>
                <a:latin typeface="Times New Roman" panose="02020603050405020304" pitchFamily="18" charset="0"/>
                <a:ea typeface="ＭＳ Ｐゴシック" panose="020B0600070205080204" pitchFamily="34" charset="-128"/>
              </a:defRPr>
            </a:lvl3pPr>
            <a:lvl4pPr marL="757695" indent="-108242" eaLnBrk="0" hangingPunct="0">
              <a:defRPr kumimoji="1" sz="800">
                <a:solidFill>
                  <a:schemeClr val="tx1"/>
                </a:solidFill>
                <a:latin typeface="Times New Roman" panose="02020603050405020304" pitchFamily="18" charset="0"/>
                <a:ea typeface="ＭＳ Ｐゴシック" panose="020B0600070205080204" pitchFamily="34" charset="-128"/>
              </a:defRPr>
            </a:lvl4pPr>
            <a:lvl5pPr marL="974179" indent="-108242" eaLnBrk="0" hangingPunct="0">
              <a:defRPr kumimoji="1" sz="800">
                <a:solidFill>
                  <a:schemeClr val="tx1"/>
                </a:solidFill>
                <a:latin typeface="Times New Roman" panose="02020603050405020304" pitchFamily="18" charset="0"/>
                <a:ea typeface="ＭＳ Ｐゴシック" panose="020B0600070205080204" pitchFamily="34" charset="-128"/>
              </a:defRPr>
            </a:lvl5pPr>
            <a:lvl6pPr marL="1190663" indent="-108242" eaLnBrk="0" fontAlgn="base" hangingPunct="0">
              <a:spcBef>
                <a:spcPct val="0"/>
              </a:spcBef>
              <a:spcAft>
                <a:spcPct val="0"/>
              </a:spcAft>
              <a:defRPr kumimoji="1" sz="800">
                <a:solidFill>
                  <a:schemeClr val="tx1"/>
                </a:solidFill>
                <a:latin typeface="Times New Roman" panose="02020603050405020304" pitchFamily="18" charset="0"/>
                <a:ea typeface="ＭＳ Ｐゴシック" panose="020B0600070205080204" pitchFamily="34" charset="-128"/>
              </a:defRPr>
            </a:lvl6pPr>
            <a:lvl7pPr marL="1407147" indent="-108242" eaLnBrk="0" fontAlgn="base" hangingPunct="0">
              <a:spcBef>
                <a:spcPct val="0"/>
              </a:spcBef>
              <a:spcAft>
                <a:spcPct val="0"/>
              </a:spcAft>
              <a:defRPr kumimoji="1" sz="800">
                <a:solidFill>
                  <a:schemeClr val="tx1"/>
                </a:solidFill>
                <a:latin typeface="Times New Roman" panose="02020603050405020304" pitchFamily="18" charset="0"/>
                <a:ea typeface="ＭＳ Ｐゴシック" panose="020B0600070205080204" pitchFamily="34" charset="-128"/>
              </a:defRPr>
            </a:lvl7pPr>
            <a:lvl8pPr marL="1623632" indent="-108242" eaLnBrk="0" fontAlgn="base" hangingPunct="0">
              <a:spcBef>
                <a:spcPct val="0"/>
              </a:spcBef>
              <a:spcAft>
                <a:spcPct val="0"/>
              </a:spcAft>
              <a:defRPr kumimoji="1" sz="800">
                <a:solidFill>
                  <a:schemeClr val="tx1"/>
                </a:solidFill>
                <a:latin typeface="Times New Roman" panose="02020603050405020304" pitchFamily="18" charset="0"/>
                <a:ea typeface="ＭＳ Ｐゴシック" panose="020B0600070205080204" pitchFamily="34" charset="-128"/>
              </a:defRPr>
            </a:lvl8pPr>
            <a:lvl9pPr marL="1840116" indent="-108242" eaLnBrk="0" fontAlgn="base" hangingPunct="0">
              <a:spcBef>
                <a:spcPct val="0"/>
              </a:spcBef>
              <a:spcAft>
                <a:spcPct val="0"/>
              </a:spcAft>
              <a:defRPr kumimoji="1" sz="800">
                <a:solidFill>
                  <a:schemeClr val="tx1"/>
                </a:solidFill>
                <a:latin typeface="Times New Roman" panose="02020603050405020304" pitchFamily="18" charset="0"/>
                <a:ea typeface="ＭＳ Ｐゴシック" panose="020B0600070205080204" pitchFamily="34" charset="-128"/>
              </a:defRPr>
            </a:lvl9pPr>
          </a:lstStyle>
          <a:p>
            <a:pPr eaLnBrk="1" hangingPunct="1"/>
            <a:fld id="{C5DB9EE4-A8CE-D847-B8E4-F9D0D400AE19}" type="slidenum">
              <a:rPr lang="en-US" altLang="ja-JP" sz="600"/>
              <a:pPr eaLnBrk="1" hangingPunct="1"/>
              <a:t>1</a:t>
            </a:fld>
            <a:endParaRPr lang="en-US" altLang="ja-JP" sz="600"/>
          </a:p>
        </p:txBody>
      </p:sp>
      <p:sp>
        <p:nvSpPr>
          <p:cNvPr id="6147" name="Rectangle 2">
            <a:extLst>
              <a:ext uri="{FF2B5EF4-FFF2-40B4-BE49-F238E27FC236}">
                <a16:creationId xmlns:a16="http://schemas.microsoft.com/office/drawing/2014/main" id="{336F07C8-6D1D-1E4C-9B1F-D478F3909BFF}"/>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582A002-5E19-4742-B355-FC9795D99C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ja-JP"/>
          </a:p>
        </p:txBody>
      </p:sp>
    </p:spTree>
    <p:extLst>
      <p:ext uri="{BB962C8B-B14F-4D97-AF65-F5344CB8AC3E}">
        <p14:creationId xmlns:p14="http://schemas.microsoft.com/office/powerpoint/2010/main" val="17525724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774222" rtl="0" eaLnBrk="1" latinLnBrk="0" hangingPunct="1">
        <a:lnSpc>
          <a:spcPct val="90000"/>
        </a:lnSpc>
        <a:spcBef>
          <a:spcPct val="0"/>
        </a:spcBef>
        <a:buNone/>
        <a:defRPr kumimoji="1" sz="3725" kern="1200">
          <a:solidFill>
            <a:schemeClr val="tx1"/>
          </a:solidFill>
          <a:latin typeface="+mj-lt"/>
          <a:ea typeface="+mj-ea"/>
          <a:cs typeface="+mj-cs"/>
        </a:defRPr>
      </a:lvl1pPr>
    </p:titleStyle>
    <p:bodyStyle>
      <a:lvl1pPr marL="193556" indent="-193556" algn="l" defTabSz="774222" rtl="0" eaLnBrk="1" latinLnBrk="0" hangingPunct="1">
        <a:lnSpc>
          <a:spcPct val="90000"/>
        </a:lnSpc>
        <a:spcBef>
          <a:spcPts val="847"/>
        </a:spcBef>
        <a:buFont typeface="Arial" panose="020B0604020202020204" pitchFamily="34" charset="0"/>
        <a:buChar char="•"/>
        <a:defRPr kumimoji="1" sz="2371" kern="1200">
          <a:solidFill>
            <a:schemeClr val="tx1"/>
          </a:solidFill>
          <a:latin typeface="+mn-lt"/>
          <a:ea typeface="+mn-ea"/>
          <a:cs typeface="+mn-cs"/>
        </a:defRPr>
      </a:lvl1pPr>
      <a:lvl2pPr marL="580667" indent="-193556" algn="l" defTabSz="774222" rtl="0" eaLnBrk="1" latinLnBrk="0" hangingPunct="1">
        <a:lnSpc>
          <a:spcPct val="90000"/>
        </a:lnSpc>
        <a:spcBef>
          <a:spcPts val="423"/>
        </a:spcBef>
        <a:buFont typeface="Arial" panose="020B0604020202020204" pitchFamily="34" charset="0"/>
        <a:buChar char="•"/>
        <a:defRPr kumimoji="1" sz="2032" kern="1200">
          <a:solidFill>
            <a:schemeClr val="tx1"/>
          </a:solidFill>
          <a:latin typeface="+mn-lt"/>
          <a:ea typeface="+mn-ea"/>
          <a:cs typeface="+mn-cs"/>
        </a:defRPr>
      </a:lvl2pPr>
      <a:lvl3pPr marL="967778" indent="-193556" algn="l" defTabSz="774222" rtl="0" eaLnBrk="1" latinLnBrk="0" hangingPunct="1">
        <a:lnSpc>
          <a:spcPct val="90000"/>
        </a:lnSpc>
        <a:spcBef>
          <a:spcPts val="423"/>
        </a:spcBef>
        <a:buFont typeface="Arial" panose="020B0604020202020204" pitchFamily="34" charset="0"/>
        <a:buChar char="•"/>
        <a:defRPr kumimoji="1" sz="1693" kern="1200">
          <a:solidFill>
            <a:schemeClr val="tx1"/>
          </a:solidFill>
          <a:latin typeface="+mn-lt"/>
          <a:ea typeface="+mn-ea"/>
          <a:cs typeface="+mn-cs"/>
        </a:defRPr>
      </a:lvl3pPr>
      <a:lvl4pPr marL="1354889"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4pPr>
      <a:lvl5pPr marL="1742001"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5pPr>
      <a:lvl6pPr marL="2129112"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6pPr>
      <a:lvl7pPr marL="2516223"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7pPr>
      <a:lvl8pPr marL="2903334"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8pPr>
      <a:lvl9pPr marL="3290446" indent="-193556" algn="l" defTabSz="774222" rtl="0" eaLnBrk="1" latinLnBrk="0" hangingPunct="1">
        <a:lnSpc>
          <a:spcPct val="90000"/>
        </a:lnSpc>
        <a:spcBef>
          <a:spcPts val="423"/>
        </a:spcBef>
        <a:buFont typeface="Arial" panose="020B0604020202020204" pitchFamily="34" charset="0"/>
        <a:buChar char="•"/>
        <a:defRPr kumimoji="1" sz="1524" kern="1200">
          <a:solidFill>
            <a:schemeClr val="tx1"/>
          </a:solidFill>
          <a:latin typeface="+mn-lt"/>
          <a:ea typeface="+mn-ea"/>
          <a:cs typeface="+mn-cs"/>
        </a:defRPr>
      </a:lvl9pPr>
    </p:bodyStyle>
    <p:otherStyle>
      <a:defPPr>
        <a:defRPr lang="ja-JP"/>
      </a:defPPr>
      <a:lvl1pPr marL="0" algn="l" defTabSz="774222" rtl="0" eaLnBrk="1" latinLnBrk="0" hangingPunct="1">
        <a:defRPr kumimoji="1" sz="1524" kern="1200">
          <a:solidFill>
            <a:schemeClr val="tx1"/>
          </a:solidFill>
          <a:latin typeface="+mn-lt"/>
          <a:ea typeface="+mn-ea"/>
          <a:cs typeface="+mn-cs"/>
        </a:defRPr>
      </a:lvl1pPr>
      <a:lvl2pPr marL="387111" algn="l" defTabSz="774222" rtl="0" eaLnBrk="1" latinLnBrk="0" hangingPunct="1">
        <a:defRPr kumimoji="1" sz="1524" kern="1200">
          <a:solidFill>
            <a:schemeClr val="tx1"/>
          </a:solidFill>
          <a:latin typeface="+mn-lt"/>
          <a:ea typeface="+mn-ea"/>
          <a:cs typeface="+mn-cs"/>
        </a:defRPr>
      </a:lvl2pPr>
      <a:lvl3pPr marL="774222" algn="l" defTabSz="774222" rtl="0" eaLnBrk="1" latinLnBrk="0" hangingPunct="1">
        <a:defRPr kumimoji="1" sz="1524" kern="1200">
          <a:solidFill>
            <a:schemeClr val="tx1"/>
          </a:solidFill>
          <a:latin typeface="+mn-lt"/>
          <a:ea typeface="+mn-ea"/>
          <a:cs typeface="+mn-cs"/>
        </a:defRPr>
      </a:lvl3pPr>
      <a:lvl4pPr marL="1161334" algn="l" defTabSz="774222" rtl="0" eaLnBrk="1" latinLnBrk="0" hangingPunct="1">
        <a:defRPr kumimoji="1" sz="1524" kern="1200">
          <a:solidFill>
            <a:schemeClr val="tx1"/>
          </a:solidFill>
          <a:latin typeface="+mn-lt"/>
          <a:ea typeface="+mn-ea"/>
          <a:cs typeface="+mn-cs"/>
        </a:defRPr>
      </a:lvl4pPr>
      <a:lvl5pPr marL="1548445" algn="l" defTabSz="774222" rtl="0" eaLnBrk="1" latinLnBrk="0" hangingPunct="1">
        <a:defRPr kumimoji="1" sz="1524" kern="1200">
          <a:solidFill>
            <a:schemeClr val="tx1"/>
          </a:solidFill>
          <a:latin typeface="+mn-lt"/>
          <a:ea typeface="+mn-ea"/>
          <a:cs typeface="+mn-cs"/>
        </a:defRPr>
      </a:lvl5pPr>
      <a:lvl6pPr marL="1935556" algn="l" defTabSz="774222" rtl="0" eaLnBrk="1" latinLnBrk="0" hangingPunct="1">
        <a:defRPr kumimoji="1" sz="1524" kern="1200">
          <a:solidFill>
            <a:schemeClr val="tx1"/>
          </a:solidFill>
          <a:latin typeface="+mn-lt"/>
          <a:ea typeface="+mn-ea"/>
          <a:cs typeface="+mn-cs"/>
        </a:defRPr>
      </a:lvl6pPr>
      <a:lvl7pPr marL="2322667" algn="l" defTabSz="774222" rtl="0" eaLnBrk="1" latinLnBrk="0" hangingPunct="1">
        <a:defRPr kumimoji="1" sz="1524" kern="1200">
          <a:solidFill>
            <a:schemeClr val="tx1"/>
          </a:solidFill>
          <a:latin typeface="+mn-lt"/>
          <a:ea typeface="+mn-ea"/>
          <a:cs typeface="+mn-cs"/>
        </a:defRPr>
      </a:lvl7pPr>
      <a:lvl8pPr marL="2709779" algn="l" defTabSz="774222" rtl="0" eaLnBrk="1" latinLnBrk="0" hangingPunct="1">
        <a:defRPr kumimoji="1" sz="1524" kern="1200">
          <a:solidFill>
            <a:schemeClr val="tx1"/>
          </a:solidFill>
          <a:latin typeface="+mn-lt"/>
          <a:ea typeface="+mn-ea"/>
          <a:cs typeface="+mn-cs"/>
        </a:defRPr>
      </a:lvl8pPr>
      <a:lvl9pPr marL="3096890" algn="l" defTabSz="774222" rtl="0" eaLnBrk="1" latinLnBrk="0" hangingPunct="1">
        <a:defRPr kumimoji="1" sz="15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879475" y="511175"/>
            <a:ext cx="11042650" cy="833041"/>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879475" y="1272208"/>
            <a:ext cx="11042650" cy="806489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5">
            <a:extLst>
              <a:ext uri="{FF2B5EF4-FFF2-40B4-BE49-F238E27FC236}">
                <a16:creationId xmlns:a16="http://schemas.microsoft.com/office/drawing/2014/main" id="{D5D88259-ED24-BD49-9587-FD79AC5A0267}"/>
              </a:ext>
            </a:extLst>
          </p:cNvPr>
          <p:cNvSpPr>
            <a:spLocks noChangeArrowheads="1"/>
          </p:cNvSpPr>
          <p:nvPr/>
        </p:nvSpPr>
        <p:spPr bwMode="auto">
          <a:xfrm>
            <a:off x="1144215" y="1128192"/>
            <a:ext cx="72109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400" dirty="0">
                <a:latin typeface="ＭＳ Ｐゴシック" panose="020B0600070205080204" pitchFamily="34" charset="-128"/>
              </a:rPr>
              <a:t>113</a:t>
            </a:r>
          </a:p>
        </p:txBody>
      </p:sp>
      <p:sp>
        <p:nvSpPr>
          <p:cNvPr id="3077" name="Rectangle 15">
            <a:extLst>
              <a:ext uri="{FF2B5EF4-FFF2-40B4-BE49-F238E27FC236}">
                <a16:creationId xmlns:a16="http://schemas.microsoft.com/office/drawing/2014/main" id="{28DDC781-0083-4B44-A3FB-9FF0E3B74E13}"/>
              </a:ext>
            </a:extLst>
          </p:cNvPr>
          <p:cNvSpPr>
            <a:spLocks noChangeArrowheads="1"/>
          </p:cNvSpPr>
          <p:nvPr/>
        </p:nvSpPr>
        <p:spPr bwMode="auto">
          <a:xfrm>
            <a:off x="6330876" y="1168957"/>
            <a:ext cx="446241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一関工業高等専門学校</a:t>
            </a:r>
          </a:p>
        </p:txBody>
      </p:sp>
      <p:sp>
        <p:nvSpPr>
          <p:cNvPr id="3079" name="Rectangle 17">
            <a:extLst>
              <a:ext uri="{FF2B5EF4-FFF2-40B4-BE49-F238E27FC236}">
                <a16:creationId xmlns:a16="http://schemas.microsoft.com/office/drawing/2014/main" id="{5382B293-F7D3-6840-BDDD-720EDDF9DFA7}"/>
              </a:ext>
            </a:extLst>
          </p:cNvPr>
          <p:cNvSpPr>
            <a:spLocks noChangeArrowheads="1"/>
          </p:cNvSpPr>
          <p:nvPr/>
        </p:nvSpPr>
        <p:spPr bwMode="auto">
          <a:xfrm>
            <a:off x="6328791" y="336104"/>
            <a:ext cx="172819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東北</a:t>
            </a:r>
            <a:endParaRPr lang="ja-JP" altLang="en-US" sz="2400" dirty="0"/>
          </a:p>
        </p:txBody>
      </p:sp>
      <p:sp>
        <p:nvSpPr>
          <p:cNvPr id="3081" name="Rectangle 19">
            <a:extLst>
              <a:ext uri="{FF2B5EF4-FFF2-40B4-BE49-F238E27FC236}">
                <a16:creationId xmlns:a16="http://schemas.microsoft.com/office/drawing/2014/main" id="{A4EA8F5C-B909-8246-862C-8481017987DD}"/>
              </a:ext>
            </a:extLst>
          </p:cNvPr>
          <p:cNvSpPr>
            <a:spLocks noChangeArrowheads="1"/>
          </p:cNvSpPr>
          <p:nvPr/>
        </p:nvSpPr>
        <p:spPr bwMode="auto">
          <a:xfrm>
            <a:off x="8489032" y="336104"/>
            <a:ext cx="2303462"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ja-JP" altLang="en-US" sz="2400" dirty="0">
                <a:latin typeface="ＭＳ Ｐゴシック" panose="020B0600070205080204" pitchFamily="34" charset="-128"/>
              </a:rPr>
              <a:t>岩手県一関市</a:t>
            </a:r>
            <a:endParaRPr lang="ja-JP" altLang="en-US" sz="2400" dirty="0"/>
          </a:p>
        </p:txBody>
      </p:sp>
      <p:sp>
        <p:nvSpPr>
          <p:cNvPr id="3082" name="Rectangle 20">
            <a:extLst>
              <a:ext uri="{FF2B5EF4-FFF2-40B4-BE49-F238E27FC236}">
                <a16:creationId xmlns:a16="http://schemas.microsoft.com/office/drawing/2014/main" id="{88BB8863-1101-664A-A3BB-4EDEC868681D}"/>
              </a:ext>
            </a:extLst>
          </p:cNvPr>
          <p:cNvSpPr>
            <a:spLocks noChangeArrowheads="1"/>
          </p:cNvSpPr>
          <p:nvPr/>
        </p:nvSpPr>
        <p:spPr bwMode="auto">
          <a:xfrm>
            <a:off x="3017144" y="1200200"/>
            <a:ext cx="2015504"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7998" tIns="63999" rIns="127998" bIns="63999" anchor="ctr"/>
          <a:lstStyle>
            <a:lvl1pPr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ja-JP" sz="2800" b="1" dirty="0" err="1">
                <a:solidFill>
                  <a:prstClr val="black"/>
                </a:solidFill>
                <a:latin typeface="HG丸ｺﾞｼｯｸM-PRO" panose="020F0600000000000000" pitchFamily="50" charset="-128"/>
                <a:ea typeface="HG丸ｺﾞｼｯｸM-PRO" panose="020F0600000000000000" pitchFamily="50" charset="-128"/>
              </a:rPr>
              <a:t>teamNITIC</a:t>
            </a:r>
            <a:endParaRPr lang="en-US" altLang="ja-JP" sz="4000" b="1" dirty="0"/>
          </a:p>
        </p:txBody>
      </p:sp>
      <p:sp>
        <p:nvSpPr>
          <p:cNvPr id="10" name="Rectangle 4">
            <a:extLst>
              <a:ext uri="{FF2B5EF4-FFF2-40B4-BE49-F238E27FC236}">
                <a16:creationId xmlns:a16="http://schemas.microsoft.com/office/drawing/2014/main" id="{3A027A30-C9DB-489E-84A9-224A19E472A9}"/>
              </a:ext>
            </a:extLst>
          </p:cNvPr>
          <p:cNvSpPr>
            <a:spLocks noChangeArrowheads="1"/>
          </p:cNvSpPr>
          <p:nvPr/>
        </p:nvSpPr>
        <p:spPr bwMode="auto">
          <a:xfrm>
            <a:off x="6400800" y="1839142"/>
            <a:ext cx="6189062" cy="749796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モデルの構成</a:t>
            </a:r>
            <a:endParaRPr lang="en-US" altLang="ja-JP" sz="2000" b="1" dirty="0"/>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各ページが何について書いているかを書く。</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１：機能モデル（ユースケース図、ユースケース記述、部品候補リスト）</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２：構造モデル（クラス図、オブジェクト図）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３、４：立ち振る舞いモデル（シーケンス図）</a:t>
            </a: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５：工夫点</a:t>
            </a:r>
          </a:p>
          <a:p>
            <a:pPr marL="0" lvl="0" indent="0" defTabSz="914400" eaLnBrk="1" hangingPunct="1">
              <a:lnSpc>
                <a:spcPct val="80000"/>
              </a:lnSpc>
              <a:spcBef>
                <a:spcPts val="600"/>
              </a:spcBef>
            </a:pPr>
            <a:endParaRPr lang="ja-JP" altLang="en-US" sz="1800" dirty="0">
              <a:solidFill>
                <a:prstClr val="black"/>
              </a:solidFill>
              <a:latin typeface="HG丸ｺﾞｼｯｸM-PRO" panose="020F0600000000000000" pitchFamily="50" charset="-128"/>
              <a:ea typeface="HG丸ｺﾞｼｯｸM-PRO" panose="020F0600000000000000" pitchFamily="50" charset="-128"/>
            </a:endParaRPr>
          </a:p>
          <a:p>
            <a:pPr marL="0" lvl="0" indent="0" defTabSz="914400" eaLnBrk="1" hangingPunct="1">
              <a:lnSpc>
                <a:spcPct val="80000"/>
              </a:lnSpc>
              <a:spcBef>
                <a:spcPts val="600"/>
              </a:spcBef>
            </a:pPr>
            <a:r>
              <a:rPr lang="ja-JP" altLang="en-US" sz="1800" dirty="0">
                <a:solidFill>
                  <a:prstClr val="black"/>
                </a:solidFill>
                <a:latin typeface="HG丸ｺﾞｼｯｸM-PRO" panose="020F0600000000000000" pitchFamily="50" charset="-128"/>
                <a:ea typeface="HG丸ｺﾞｼｯｸM-PRO" panose="020F0600000000000000" pitchFamily="50" charset="-128"/>
              </a:rPr>
              <a:t>また、それぞれのページについての簡単な解説</a:t>
            </a:r>
          </a:p>
          <a:p>
            <a:pPr marL="0" lvl="0" indent="0" defTabSz="914400" eaLnBrk="1" hangingPunct="1">
              <a:lnSpc>
                <a:spcPct val="80000"/>
              </a:lnSpc>
              <a:spcBef>
                <a:spcPts val="600"/>
              </a:spcBef>
            </a:pPr>
            <a:endParaRPr lang="en-US" altLang="ja-JP" dirty="0">
              <a:solidFill>
                <a:prstClr val="black"/>
              </a:solidFill>
              <a:latin typeface="HG丸ｺﾞｼｯｸM-PRO" panose="020F0600000000000000" pitchFamily="50" charset="-128"/>
              <a:ea typeface="HG丸ｺﾞｼｯｸM-PRO" panose="020F0600000000000000" pitchFamily="50" charset="-128"/>
            </a:endParaRPr>
          </a:p>
        </p:txBody>
      </p:sp>
      <p:sp>
        <p:nvSpPr>
          <p:cNvPr id="11" name="Rectangle 3">
            <a:extLst>
              <a:ext uri="{FF2B5EF4-FFF2-40B4-BE49-F238E27FC236}">
                <a16:creationId xmlns:a16="http://schemas.microsoft.com/office/drawing/2014/main" id="{1AB85E6D-E200-4D0E-A670-B9BEB009D762}"/>
              </a:ext>
            </a:extLst>
          </p:cNvPr>
          <p:cNvSpPr>
            <a:spLocks noChangeArrowheads="1"/>
          </p:cNvSpPr>
          <p:nvPr/>
        </p:nvSpPr>
        <p:spPr bwMode="auto">
          <a:xfrm>
            <a:off x="208112" y="1839142"/>
            <a:ext cx="5976664" cy="3420000"/>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b="1" dirty="0"/>
              <a:t>チーム紹介、目標、意気込み</a:t>
            </a:r>
            <a:endParaRPr lang="ja-JP" altLang="en-US" sz="2000" dirty="0"/>
          </a:p>
          <a:p>
            <a:pPr marL="0" indent="0"/>
            <a:r>
              <a:rPr lang="ja-JP" altLang="en-US" sz="1800" dirty="0">
                <a:latin typeface="HG丸ｺﾞｼｯｸM-PRO" panose="020F0600000000000000" pitchFamily="50" charset="-128"/>
                <a:ea typeface="HG丸ｺﾞｼｯｸM-PRO" panose="020F0600000000000000" pitchFamily="50" charset="-128"/>
              </a:rPr>
              <a:t>私達</a:t>
            </a:r>
            <a:r>
              <a:rPr lang="en-US" altLang="ja-JP" sz="1800" dirty="0" err="1">
                <a:latin typeface="HG丸ｺﾞｼｯｸM-PRO" panose="020F0600000000000000" pitchFamily="50" charset="-128"/>
                <a:ea typeface="HG丸ｺﾞｼｯｸM-PRO" panose="020F0600000000000000" pitchFamily="50" charset="-128"/>
              </a:rPr>
              <a:t>teamNITIC</a:t>
            </a:r>
            <a:r>
              <a:rPr lang="ja-JP" altLang="en-US" sz="1800" dirty="0">
                <a:latin typeface="HG丸ｺﾞｼｯｸM-PRO" panose="020F0600000000000000" pitchFamily="50" charset="-128"/>
                <a:ea typeface="HG丸ｺﾞｼｯｸM-PRO" panose="020F0600000000000000" pitchFamily="50" charset="-128"/>
              </a:rPr>
              <a:t>は一関高専の二年生一人、四年生一人、五年生六人で構成されており、一関高専としての参加は二年目ですが、メンバーは一新され、みなが初挑戦となる出場です。</a:t>
            </a:r>
          </a:p>
          <a:p>
            <a:pPr marL="0" indent="0"/>
            <a:r>
              <a:rPr lang="ja-JP" altLang="en-US" sz="1800" dirty="0">
                <a:latin typeface="HG丸ｺﾞｼｯｸM-PRO" panose="020F0600000000000000" pitchFamily="50" charset="-128"/>
                <a:ea typeface="HG丸ｺﾞｼｯｸM-PRO" panose="020F0600000000000000" pitchFamily="50" charset="-128"/>
              </a:rPr>
              <a:t>高専で学習したモデリングやプログラミングを用いコースの完走と課題のクリアを行い全国大会へ出場し、表彰台に立つことが目標です。</a:t>
            </a:r>
          </a:p>
          <a:p>
            <a:pPr marL="0" indent="0"/>
            <a:r>
              <a:rPr lang="ja-JP" altLang="en-US" sz="1800" dirty="0">
                <a:latin typeface="HG丸ｺﾞｼｯｸM-PRO" panose="020F0600000000000000" pitchFamily="50" charset="-128"/>
                <a:ea typeface="HG丸ｺﾞｼｯｸM-PRO" panose="020F0600000000000000" pitchFamily="50" charset="-128"/>
              </a:rPr>
              <a:t>年齢が離れていて、今回が初対面となるメンバーも多くいるので、技術的なスキルの向上だけでなく、協同した作業や積極的なコミュニケーションを取ることにより社会性や協調性の向上にもつながるようにしたいです。</a:t>
            </a:r>
          </a:p>
          <a:p>
            <a:pPr marL="0" indent="0"/>
            <a:endParaRPr lang="ja-JP" altLang="en-US" sz="1800" dirty="0">
              <a:latin typeface="HG丸ｺﾞｼｯｸM-PRO" panose="020F0600000000000000" pitchFamily="50" charset="-128"/>
              <a:ea typeface="HG丸ｺﾞｼｯｸM-PRO" panose="020F0600000000000000" pitchFamily="50" charset="-128"/>
            </a:endParaRPr>
          </a:p>
        </p:txBody>
      </p:sp>
      <p:sp>
        <p:nvSpPr>
          <p:cNvPr id="12" name="Rectangle 3">
            <a:extLst>
              <a:ext uri="{FF2B5EF4-FFF2-40B4-BE49-F238E27FC236}">
                <a16:creationId xmlns:a16="http://schemas.microsoft.com/office/drawing/2014/main" id="{687A221C-737B-4A73-B53A-5BB71A1A9081}"/>
              </a:ext>
            </a:extLst>
          </p:cNvPr>
          <p:cNvSpPr>
            <a:spLocks noChangeArrowheads="1"/>
          </p:cNvSpPr>
          <p:nvPr/>
        </p:nvSpPr>
        <p:spPr bwMode="auto">
          <a:xfrm>
            <a:off x="211738" y="5436692"/>
            <a:ext cx="5973038" cy="390041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08376" tIns="54188" rIns="108376" bIns="54188"/>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774222" eaLnBrk="1" hangingPunct="1">
              <a:lnSpc>
                <a:spcPct val="80000"/>
              </a:lnSpc>
              <a:spcBef>
                <a:spcPct val="20000"/>
              </a:spcBef>
            </a:pPr>
            <a:r>
              <a:rPr lang="ja-JP" altLang="en-US" sz="2000" b="1" dirty="0"/>
              <a:t>モデルの概要</a:t>
            </a:r>
            <a:endParaRPr lang="en-US" altLang="ja-JP" sz="2000" b="1" dirty="0"/>
          </a:p>
          <a:p>
            <a:pPr marL="0" indent="0" defTabSz="774222" eaLnBrk="1" hangingPunct="1">
              <a:lnSpc>
                <a:spcPct val="80000"/>
              </a:lnSpc>
              <a:spcBef>
                <a:spcPct val="20000"/>
              </a:spcBef>
            </a:pPr>
            <a:endParaRPr lang="ja-JP" altLang="en-US" sz="1947" b="1" dirty="0">
              <a:solidFill>
                <a:srgbClr val="FF0000"/>
              </a:solidFill>
            </a:endParaRPr>
          </a:p>
          <a:p>
            <a:r>
              <a:rPr lang="ja-JP" altLang="ja-JP" sz="1800" dirty="0">
                <a:latin typeface="HG丸ｺﾞｼｯｸM-PRO" panose="020F0600000000000000" pitchFamily="50" charset="-128"/>
                <a:ea typeface="HG丸ｺﾞｼｯｸM-PRO" panose="020F0600000000000000" pitchFamily="50" charset="-128"/>
              </a:rPr>
              <a:t>要求：どのような事が難しいか、どのようにコースを分</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析したか</a:t>
            </a:r>
            <a:r>
              <a:rPr lang="ja-JP" altLang="ja-JP" sz="1800" dirty="0">
                <a:latin typeface="HG丸ｺﾞｼｯｸM-PRO" panose="020F0600000000000000" pitchFamily="50" charset="-128"/>
                <a:ea typeface="HG丸ｺﾞｼｯｸM-PRO" panose="020F0600000000000000" pitchFamily="50" charset="-128"/>
              </a:rPr>
              <a:t>、それらの解決にどのような要求が得ら</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err="1">
                <a:latin typeface="HG丸ｺﾞｼｯｸM-PRO" panose="020F0600000000000000" pitchFamily="50" charset="-128"/>
                <a:ea typeface="HG丸ｺﾞｼｯｸM-PRO" panose="020F0600000000000000" pitchFamily="50" charset="-128"/>
              </a:rPr>
              <a:t>れたかを</a:t>
            </a:r>
            <a:r>
              <a:rPr lang="ja-JP" altLang="ja-JP" sz="1800" dirty="0">
                <a:latin typeface="HG丸ｺﾞｼｯｸM-PRO" panose="020F0600000000000000" pitchFamily="50" charset="-128"/>
                <a:ea typeface="HG丸ｺﾞｼｯｸM-PRO" panose="020F0600000000000000" pitchFamily="50" charset="-128"/>
              </a:rPr>
              <a:t>書</a:t>
            </a:r>
            <a:r>
              <a:rPr lang="ja-JP" altLang="en-US" sz="1800" dirty="0">
                <a:latin typeface="HG丸ｺﾞｼｯｸM-PRO" panose="020F0600000000000000" pitchFamily="50" charset="-128"/>
                <a:ea typeface="HG丸ｺﾞｼｯｸM-PRO" panose="020F0600000000000000" pitchFamily="50" charset="-128"/>
              </a:rPr>
              <a:t>く。</a:t>
            </a:r>
            <a:r>
              <a:rPr lang="ja-JP" altLang="ja-JP" sz="1800" dirty="0">
                <a:latin typeface="HG丸ｺﾞｼｯｸM-PRO" panose="020F0600000000000000" pitchFamily="50" charset="-128"/>
                <a:ea typeface="HG丸ｺﾞｼｯｸM-PRO" panose="020F0600000000000000" pitchFamily="50" charset="-128"/>
              </a:rPr>
              <a:t>コード班に書いてもらう？</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分析：要求を解決するためにどのような方式を取ったか</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をなるべく具体的に書く。従来の方法や他チーム</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との明確な差別化をここで測る。</a:t>
            </a:r>
            <a:endParaRPr lang="en-US" altLang="ja-JP" sz="1800" dirty="0">
              <a:latin typeface="HG丸ｺﾞｼｯｸM-PRO" panose="020F0600000000000000" pitchFamily="50" charset="-128"/>
              <a:ea typeface="HG丸ｺﾞｼｯｸM-PRO" panose="020F0600000000000000" pitchFamily="50" charset="-128"/>
            </a:endParaRPr>
          </a:p>
          <a:p>
            <a:endParaRPr lang="ja-JP" altLang="ja-JP" sz="1800" dirty="0">
              <a:latin typeface="HG丸ｺﾞｼｯｸM-PRO" panose="020F0600000000000000" pitchFamily="50" charset="-128"/>
              <a:ea typeface="HG丸ｺﾞｼｯｸM-PRO" panose="020F0600000000000000" pitchFamily="50" charset="-128"/>
            </a:endParaRPr>
          </a:p>
          <a:p>
            <a:r>
              <a:rPr lang="ja-JP" altLang="ja-JP" sz="1800" dirty="0">
                <a:latin typeface="HG丸ｺﾞｼｯｸM-PRO" panose="020F0600000000000000" pitchFamily="50" charset="-128"/>
                <a:ea typeface="HG丸ｺﾞｼｯｸM-PRO" panose="020F0600000000000000" pitchFamily="50" charset="-128"/>
              </a:rPr>
              <a:t>設計：構造や振る舞いを文字だけで、結果・効果・価値</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などを表す。図を見なくてもこれらを簡単に表現</a:t>
            </a:r>
            <a:r>
              <a:rPr lang="ja-JP" altLang="en-US" sz="1800" dirty="0">
                <a:latin typeface="HG丸ｺﾞｼｯｸM-PRO" panose="020F0600000000000000" pitchFamily="50" charset="-128"/>
                <a:ea typeface="HG丸ｺﾞｼｯｸM-PRO" panose="020F0600000000000000" pitchFamily="50" charset="-128"/>
              </a:rPr>
              <a:t>　　</a:t>
            </a:r>
            <a:endParaRPr lang="en-US" altLang="ja-JP" sz="1800" dirty="0">
              <a:latin typeface="HG丸ｺﾞｼｯｸM-PRO" panose="020F0600000000000000" pitchFamily="50" charset="-128"/>
              <a:ea typeface="HG丸ｺﾞｼｯｸM-PRO" panose="020F0600000000000000" pitchFamily="50" charset="-128"/>
            </a:endParaRPr>
          </a:p>
          <a:p>
            <a:r>
              <a:rPr lang="ja-JP" altLang="en-US" sz="1800" dirty="0">
                <a:latin typeface="HG丸ｺﾞｼｯｸM-PRO" panose="020F0600000000000000" pitchFamily="50" charset="-128"/>
                <a:ea typeface="HG丸ｺﾞｼｯｸM-PRO" panose="020F0600000000000000" pitchFamily="50" charset="-128"/>
              </a:rPr>
              <a:t>　　　</a:t>
            </a:r>
            <a:r>
              <a:rPr lang="ja-JP" altLang="ja-JP" sz="1800" dirty="0">
                <a:latin typeface="HG丸ｺﾞｼｯｸM-PRO" panose="020F0600000000000000" pitchFamily="50" charset="-128"/>
                <a:ea typeface="HG丸ｺﾞｼｯｸM-PRO" panose="020F0600000000000000" pitchFamily="50" charset="-128"/>
              </a:rPr>
              <a:t>する。</a:t>
            </a:r>
            <a:endParaRPr lang="ja-JP" altLang="en-US"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ts val="600"/>
              </a:spcBef>
            </a:pPr>
            <a:endParaRPr lang="ja-JP" altLang="en-US"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1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EC828B48-58A1-4C4F-B98A-A4EC1AF68793}"/>
              </a:ext>
            </a:extLst>
          </p:cNvPr>
          <p:cNvSpPr/>
          <p:nvPr/>
        </p:nvSpPr>
        <p:spPr>
          <a:xfrm>
            <a:off x="208112" y="1839142"/>
            <a:ext cx="5973038" cy="3420000"/>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6088756F-4A8A-44A9-9D87-C7BAA54221B5}"/>
              </a:ext>
            </a:extLst>
          </p:cNvPr>
          <p:cNvSpPr/>
          <p:nvPr/>
        </p:nvSpPr>
        <p:spPr>
          <a:xfrm>
            <a:off x="208112" y="5436692"/>
            <a:ext cx="5973038" cy="3900412"/>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id="{74B1B5A3-3FF1-4094-B4EF-920002D0C743}"/>
              </a:ext>
            </a:extLst>
          </p:cNvPr>
          <p:cNvSpPr/>
          <p:nvPr/>
        </p:nvSpPr>
        <p:spPr>
          <a:xfrm>
            <a:off x="6404426" y="1861206"/>
            <a:ext cx="6185436" cy="7475897"/>
          </a:xfrm>
          <a:prstGeom prst="rect">
            <a:avLst/>
          </a:prstGeom>
          <a:noFill/>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88444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695896"/>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695896"/>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84934B8C-C644-49A7-8C50-B417AAAD4BD4}"/>
              </a:ext>
            </a:extLst>
          </p:cNvPr>
          <p:cNvSpPr/>
          <p:nvPr/>
        </p:nvSpPr>
        <p:spPr>
          <a:xfrm>
            <a:off x="2626849" y="695896"/>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100800" y="480120"/>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1201128"/>
            <a:ext cx="12600000" cy="8352000"/>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 name="テキスト ボックス 2">
            <a:extLst>
              <a:ext uri="{FF2B5EF4-FFF2-40B4-BE49-F238E27FC236}">
                <a16:creationId xmlns:a16="http://schemas.microsoft.com/office/drawing/2014/main" id="{4A839BC4-54BA-4246-90D0-1001B466FC18}"/>
              </a:ext>
            </a:extLst>
          </p:cNvPr>
          <p:cNvSpPr txBox="1"/>
          <p:nvPr/>
        </p:nvSpPr>
        <p:spPr>
          <a:xfrm>
            <a:off x="284707" y="604595"/>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87906" y="734907"/>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59562" y="739023"/>
            <a:ext cx="2577483"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07348" y="729467"/>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1204744"/>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208112" y="1378547"/>
            <a:ext cx="1935588" cy="400110"/>
          </a:xfrm>
          <a:prstGeom prst="rect">
            <a:avLst/>
          </a:prstGeom>
          <a:noFill/>
        </p:spPr>
        <p:txBody>
          <a:bodyPr wrap="square" rtlCol="0">
            <a:spAutoFit/>
          </a:bodyPr>
          <a:lstStyle/>
          <a:p>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１</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機能モデル</a:t>
            </a:r>
          </a:p>
        </p:txBody>
      </p:sp>
      <p:sp>
        <p:nvSpPr>
          <p:cNvPr id="2" name="テキスト ボックス 1">
            <a:extLst>
              <a:ext uri="{FF2B5EF4-FFF2-40B4-BE49-F238E27FC236}">
                <a16:creationId xmlns:a16="http://schemas.microsoft.com/office/drawing/2014/main" id="{EC410CCE-6466-4DD2-B5D6-BA237A4B025B}"/>
              </a:ext>
            </a:extLst>
          </p:cNvPr>
          <p:cNvSpPr txBox="1"/>
          <p:nvPr/>
        </p:nvSpPr>
        <p:spPr>
          <a:xfrm>
            <a:off x="284707" y="2278376"/>
            <a:ext cx="4104456"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スターターにコースを完走する機能を提供</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ユースケース図で示す</a:t>
            </a:r>
          </a:p>
        </p:txBody>
      </p:sp>
      <p:sp>
        <p:nvSpPr>
          <p:cNvPr id="5" name="テキスト ボックス 4">
            <a:extLst>
              <a:ext uri="{FF2B5EF4-FFF2-40B4-BE49-F238E27FC236}">
                <a16:creationId xmlns:a16="http://schemas.microsoft.com/office/drawing/2014/main" id="{39B023B9-74EB-485E-B7A9-2E7916E6C963}"/>
              </a:ext>
            </a:extLst>
          </p:cNvPr>
          <p:cNvSpPr txBox="1"/>
          <p:nvPr/>
        </p:nvSpPr>
        <p:spPr>
          <a:xfrm>
            <a:off x="180711" y="5077073"/>
            <a:ext cx="4938737" cy="584775"/>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機能を実現するための方法を</a:t>
            </a:r>
            <a:r>
              <a:rPr lang="ja-JP" altLang="en-US" dirty="0">
                <a:latin typeface="HG丸ｺﾞｼｯｸM-PRO" panose="020F0600000000000000" pitchFamily="50" charset="-128"/>
                <a:ea typeface="HG丸ｺﾞｼｯｸM-PRO" panose="020F0600000000000000" pitchFamily="50" charset="-128"/>
              </a:rPr>
              <a:t>表</a:t>
            </a:r>
            <a:r>
              <a:rPr lang="en-US" altLang="ja-JP" dirty="0">
                <a:latin typeface="HG丸ｺﾞｼｯｸM-PRO" panose="020F0600000000000000" pitchFamily="50" charset="-128"/>
                <a:ea typeface="HG丸ｺﾞｼｯｸM-PRO" panose="020F0600000000000000" pitchFamily="50" charset="-128"/>
              </a:rPr>
              <a:t>1</a:t>
            </a:r>
            <a:r>
              <a:rPr kumimoji="1" lang="ja-JP" altLang="en-US" dirty="0">
                <a:latin typeface="HG丸ｺﾞｼｯｸM-PRO" panose="020F0600000000000000" pitchFamily="50" charset="-128"/>
                <a:ea typeface="HG丸ｺﾞｼｯｸM-PRO" panose="020F0600000000000000" pitchFamily="50" charset="-128"/>
              </a:rPr>
              <a:t> ユースケース記述、</a:t>
            </a:r>
            <a:br>
              <a:rPr kumimoji="1" lang="en-US" altLang="ja-JP" dirty="0">
                <a:latin typeface="HG丸ｺﾞｼｯｸM-PRO" panose="020F0600000000000000" pitchFamily="50" charset="-128"/>
                <a:ea typeface="HG丸ｺﾞｼｯｸM-PRO" panose="020F0600000000000000" pitchFamily="50" charset="-128"/>
              </a:rPr>
            </a:br>
            <a:r>
              <a:rPr kumimoji="1" lang="ja-JP" altLang="en-US" dirty="0">
                <a:latin typeface="HG丸ｺﾞｼｯｸM-PRO" panose="020F0600000000000000" pitchFamily="50" charset="-128"/>
                <a:ea typeface="HG丸ｺﾞｼｯｸM-PRO" panose="020F0600000000000000" pitchFamily="50" charset="-128"/>
              </a:rPr>
              <a:t>処理順序を図</a:t>
            </a:r>
            <a:r>
              <a:rPr kumimoji="1" lang="en-US" altLang="ja-JP" dirty="0">
                <a:latin typeface="HG丸ｺﾞｼｯｸM-PRO" panose="020F0600000000000000" pitchFamily="50" charset="-128"/>
                <a:ea typeface="HG丸ｺﾞｼｯｸM-PRO" panose="020F0600000000000000" pitchFamily="50" charset="-128"/>
              </a:rPr>
              <a:t>2</a:t>
            </a:r>
            <a:r>
              <a:rPr kumimoji="1" lang="ja-JP" altLang="en-US" dirty="0">
                <a:latin typeface="HG丸ｺﾞｼｯｸM-PRO" panose="020F0600000000000000" pitchFamily="50" charset="-128"/>
                <a:ea typeface="HG丸ｺﾞｼｯｸM-PRO" panose="020F0600000000000000" pitchFamily="50" charset="-128"/>
              </a:rPr>
              <a:t> アクティビティ図で示す</a:t>
            </a:r>
          </a:p>
        </p:txBody>
      </p:sp>
      <p:sp>
        <p:nvSpPr>
          <p:cNvPr id="20" name="テキスト ボックス 19">
            <a:extLst>
              <a:ext uri="{FF2B5EF4-FFF2-40B4-BE49-F238E27FC236}">
                <a16:creationId xmlns:a16="http://schemas.microsoft.com/office/drawing/2014/main" id="{E041338E-FEE7-4A28-B566-D22B2CCA4CC2}"/>
              </a:ext>
            </a:extLst>
          </p:cNvPr>
          <p:cNvSpPr txBox="1"/>
          <p:nvPr/>
        </p:nvSpPr>
        <p:spPr>
          <a:xfrm>
            <a:off x="284707" y="4376670"/>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図</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ユースケース図</a:t>
            </a:r>
          </a:p>
        </p:txBody>
      </p:sp>
      <p:sp>
        <p:nvSpPr>
          <p:cNvPr id="21" name="テキスト ボックス 20">
            <a:extLst>
              <a:ext uri="{FF2B5EF4-FFF2-40B4-BE49-F238E27FC236}">
                <a16:creationId xmlns:a16="http://schemas.microsoft.com/office/drawing/2014/main" id="{20C8F207-6E49-4BF0-874F-9E2251FDBE27}"/>
              </a:ext>
            </a:extLst>
          </p:cNvPr>
          <p:cNvSpPr txBox="1"/>
          <p:nvPr/>
        </p:nvSpPr>
        <p:spPr>
          <a:xfrm>
            <a:off x="219008" y="5799845"/>
            <a:ext cx="4862141" cy="338554"/>
          </a:xfrm>
          <a:prstGeom prst="rect">
            <a:avLst/>
          </a:prstGeom>
          <a:noFill/>
        </p:spPr>
        <p:txBody>
          <a:bodyPr wrap="square" rtlCol="0">
            <a:spAutoFit/>
          </a:bodyPr>
          <a:lstStyle/>
          <a:p>
            <a:pPr algn="ctr"/>
            <a:r>
              <a:rPr kumimoji="1" lang="ja-JP" altLang="en-US" dirty="0">
                <a:latin typeface="HG丸ｺﾞｼｯｸM-PRO" panose="020F0600000000000000" pitchFamily="50" charset="-128"/>
                <a:ea typeface="HG丸ｺﾞｼｯｸM-PRO" panose="020F0600000000000000" pitchFamily="50" charset="-128"/>
              </a:rPr>
              <a:t>表</a:t>
            </a:r>
            <a:r>
              <a:rPr kumimoji="1" lang="en-US" altLang="ja-JP" dirty="0">
                <a:latin typeface="HG丸ｺﾞｼｯｸM-PRO" panose="020F0600000000000000" pitchFamily="50" charset="-128"/>
                <a:ea typeface="HG丸ｺﾞｼｯｸM-PRO" panose="020F0600000000000000" pitchFamily="50" charset="-128"/>
              </a:rPr>
              <a:t>1 </a:t>
            </a:r>
            <a:r>
              <a:rPr kumimoji="1" lang="ja-JP" altLang="en-US" dirty="0">
                <a:latin typeface="HG丸ｺﾞｼｯｸM-PRO" panose="020F0600000000000000" pitchFamily="50" charset="-128"/>
                <a:ea typeface="HG丸ｺﾞｼｯｸM-PRO" panose="020F0600000000000000" pitchFamily="50" charset="-128"/>
              </a:rPr>
              <a:t>ユースケース記述</a:t>
            </a:r>
          </a:p>
        </p:txBody>
      </p:sp>
      <p:cxnSp>
        <p:nvCxnSpPr>
          <p:cNvPr id="25" name="直線コネクタ 24">
            <a:extLst>
              <a:ext uri="{FF2B5EF4-FFF2-40B4-BE49-F238E27FC236}">
                <a16:creationId xmlns:a16="http://schemas.microsoft.com/office/drawing/2014/main" id="{AF2DCC8C-2365-43AB-9E17-176AA07FFDED}"/>
              </a:ext>
            </a:extLst>
          </p:cNvPr>
          <p:cNvCxnSpPr/>
          <p:nvPr/>
        </p:nvCxnSpPr>
        <p:spPr>
          <a:xfrm>
            <a:off x="283248" y="2278376"/>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85955608-DD65-46B1-83AA-2FE595727633}"/>
              </a:ext>
            </a:extLst>
          </p:cNvPr>
          <p:cNvSpPr txBox="1"/>
          <p:nvPr/>
        </p:nvSpPr>
        <p:spPr>
          <a:xfrm>
            <a:off x="174883" y="1942592"/>
            <a:ext cx="2002046"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１．提供する機能</a:t>
            </a:r>
            <a:endParaRPr kumimoji="1" lang="ja-JP" altLang="en-US" dirty="0"/>
          </a:p>
        </p:txBody>
      </p:sp>
      <p:sp>
        <p:nvSpPr>
          <p:cNvPr id="28" name="テキスト ボックス 27">
            <a:extLst>
              <a:ext uri="{FF2B5EF4-FFF2-40B4-BE49-F238E27FC236}">
                <a16:creationId xmlns:a16="http://schemas.microsoft.com/office/drawing/2014/main" id="{BC656E32-26A4-4666-809A-9F95C9E4C140}"/>
              </a:ext>
            </a:extLst>
          </p:cNvPr>
          <p:cNvSpPr txBox="1"/>
          <p:nvPr/>
        </p:nvSpPr>
        <p:spPr>
          <a:xfrm>
            <a:off x="195927" y="4670447"/>
            <a:ext cx="2033121"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２．機能要件</a:t>
            </a:r>
            <a:endParaRPr kumimoji="1" lang="ja-JP" altLang="en-US" dirty="0"/>
          </a:p>
        </p:txBody>
      </p:sp>
      <p:cxnSp>
        <p:nvCxnSpPr>
          <p:cNvPr id="29" name="直線コネクタ 28">
            <a:extLst>
              <a:ext uri="{FF2B5EF4-FFF2-40B4-BE49-F238E27FC236}">
                <a16:creationId xmlns:a16="http://schemas.microsoft.com/office/drawing/2014/main" id="{5912503A-9432-4EF7-8DAE-A3C6B8B3A324}"/>
              </a:ext>
            </a:extLst>
          </p:cNvPr>
          <p:cNvCxnSpPr/>
          <p:nvPr/>
        </p:nvCxnSpPr>
        <p:spPr>
          <a:xfrm>
            <a:off x="283248" y="5001377"/>
            <a:ext cx="48636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2360BFF-2588-4E81-B66C-FF63D724B698}"/>
              </a:ext>
            </a:extLst>
          </p:cNvPr>
          <p:cNvCxnSpPr>
            <a:cxnSpLocks/>
          </p:cNvCxnSpPr>
          <p:nvPr/>
        </p:nvCxnSpPr>
        <p:spPr>
          <a:xfrm>
            <a:off x="5392688" y="1924744"/>
            <a:ext cx="0" cy="73618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24" name="図 23">
            <a:extLst>
              <a:ext uri="{FF2B5EF4-FFF2-40B4-BE49-F238E27FC236}">
                <a16:creationId xmlns:a16="http://schemas.microsoft.com/office/drawing/2014/main" id="{C1A9FACB-7A24-494F-A4DA-383CC5F6041B}"/>
              </a:ext>
            </a:extLst>
          </p:cNvPr>
          <p:cNvPicPr>
            <a:picLocks noChangeAspect="1"/>
          </p:cNvPicPr>
          <p:nvPr/>
        </p:nvPicPr>
        <p:blipFill>
          <a:blip r:embed="rId2"/>
          <a:stretch>
            <a:fillRect/>
          </a:stretch>
        </p:blipFill>
        <p:spPr>
          <a:xfrm>
            <a:off x="634297" y="2907409"/>
            <a:ext cx="3973005" cy="1507577"/>
          </a:xfrm>
          <a:prstGeom prst="rect">
            <a:avLst/>
          </a:prstGeom>
        </p:spPr>
      </p:pic>
      <p:pic>
        <p:nvPicPr>
          <p:cNvPr id="32" name="図 31">
            <a:extLst>
              <a:ext uri="{FF2B5EF4-FFF2-40B4-BE49-F238E27FC236}">
                <a16:creationId xmlns:a16="http://schemas.microsoft.com/office/drawing/2014/main" id="{F63ADD04-970A-409E-A2E4-637EED385938}"/>
              </a:ext>
            </a:extLst>
          </p:cNvPr>
          <p:cNvPicPr>
            <a:picLocks noChangeAspect="1"/>
          </p:cNvPicPr>
          <p:nvPr/>
        </p:nvPicPr>
        <p:blipFill>
          <a:blip r:embed="rId3"/>
          <a:stretch>
            <a:fillRect/>
          </a:stretch>
        </p:blipFill>
        <p:spPr>
          <a:xfrm>
            <a:off x="240865" y="6127511"/>
            <a:ext cx="4948365" cy="2715707"/>
          </a:xfrm>
          <a:prstGeom prst="rect">
            <a:avLst/>
          </a:prstGeom>
        </p:spPr>
      </p:pic>
      <p:sp>
        <p:nvSpPr>
          <p:cNvPr id="26" name="正方形/長方形 25">
            <a:extLst>
              <a:ext uri="{FF2B5EF4-FFF2-40B4-BE49-F238E27FC236}">
                <a16:creationId xmlns:a16="http://schemas.microsoft.com/office/drawing/2014/main" id="{6CDEC34F-F9C8-4157-BB03-DEA8317C6FCC}"/>
              </a:ext>
            </a:extLst>
          </p:cNvPr>
          <p:cNvSpPr/>
          <p:nvPr/>
        </p:nvSpPr>
        <p:spPr>
          <a:xfrm>
            <a:off x="5536704" y="1942592"/>
            <a:ext cx="7024030" cy="6900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アクティビティ図</a:t>
            </a:r>
          </a:p>
        </p:txBody>
      </p:sp>
      <p:sp>
        <p:nvSpPr>
          <p:cNvPr id="34" name="テキスト ボックス 33">
            <a:extLst>
              <a:ext uri="{FF2B5EF4-FFF2-40B4-BE49-F238E27FC236}">
                <a16:creationId xmlns:a16="http://schemas.microsoft.com/office/drawing/2014/main" id="{FFC225C8-9D29-4C84-9EB7-F9E4E88B728A}"/>
              </a:ext>
            </a:extLst>
          </p:cNvPr>
          <p:cNvSpPr txBox="1"/>
          <p:nvPr/>
        </p:nvSpPr>
        <p:spPr>
          <a:xfrm>
            <a:off x="6499110" y="8944669"/>
            <a:ext cx="4862141" cy="338554"/>
          </a:xfrm>
          <a:prstGeom prst="rect">
            <a:avLst/>
          </a:prstGeom>
          <a:noFill/>
        </p:spPr>
        <p:txBody>
          <a:bodyPr wrap="square" rtlCol="0">
            <a:spAutoFit/>
          </a:bodyPr>
          <a:lstStyle/>
          <a:p>
            <a:pPr algn="ctr"/>
            <a:r>
              <a:rPr lang="ja-JP" altLang="en-US" dirty="0">
                <a:latin typeface="HG丸ｺﾞｼｯｸM-PRO" panose="020F0600000000000000" pitchFamily="50" charset="-128"/>
                <a:ea typeface="HG丸ｺﾞｼｯｸM-PRO" panose="020F0600000000000000" pitchFamily="50" charset="-128"/>
              </a:rPr>
              <a:t>図</a:t>
            </a:r>
            <a:r>
              <a:rPr lang="en-US" altLang="ja-JP" dirty="0">
                <a:latin typeface="HG丸ｺﾞｼｯｸM-PRO" panose="020F0600000000000000" pitchFamily="50" charset="-128"/>
                <a:ea typeface="HG丸ｺﾞｼｯｸM-PRO" panose="020F0600000000000000" pitchFamily="50" charset="-128"/>
              </a:rPr>
              <a:t>2 </a:t>
            </a:r>
            <a:r>
              <a:rPr lang="ja-JP" altLang="en-US" dirty="0">
                <a:latin typeface="HG丸ｺﾞｼｯｸM-PRO" panose="020F0600000000000000" pitchFamily="50" charset="-128"/>
                <a:ea typeface="HG丸ｺﾞｼｯｸM-PRO" panose="020F0600000000000000" pitchFamily="50" charset="-128"/>
              </a:rPr>
              <a:t>アクティビティ図</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84934B8C-C644-49A7-8C50-B417AAAD4BD4}"/>
              </a:ext>
            </a:extLst>
          </p:cNvPr>
          <p:cNvSpPr/>
          <p:nvPr/>
        </p:nvSpPr>
        <p:spPr>
          <a:xfrm>
            <a:off x="95655" y="408112"/>
            <a:ext cx="2520000" cy="1368400"/>
          </a:xfrm>
          <a:prstGeom prst="roundRect">
            <a:avLst>
              <a:gd name="adj" fmla="val 13495"/>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5DFFF80D-32F6-4641-A456-86DEF48B839E}"/>
              </a:ext>
            </a:extLst>
          </p:cNvPr>
          <p:cNvSpPr/>
          <p:nvPr/>
        </p:nvSpPr>
        <p:spPr>
          <a:xfrm>
            <a:off x="5150181" y="408112"/>
            <a:ext cx="2520000" cy="1080368"/>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FC4548-7F1A-4F38-96A5-7A693D93CF9B}"/>
              </a:ext>
            </a:extLst>
          </p:cNvPr>
          <p:cNvSpPr/>
          <p:nvPr/>
        </p:nvSpPr>
        <p:spPr>
          <a:xfrm>
            <a:off x="2622918" y="192088"/>
            <a:ext cx="2520000" cy="1224384"/>
          </a:xfrm>
          <a:prstGeom prst="roundRect">
            <a:avLst>
              <a:gd name="adj" fmla="val 13842"/>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5" name="四角形: 角を丸くする 14">
            <a:extLst>
              <a:ext uri="{FF2B5EF4-FFF2-40B4-BE49-F238E27FC236}">
                <a16:creationId xmlns:a16="http://schemas.microsoft.com/office/drawing/2014/main" id="{A9B96D26-795E-44A3-9A17-D2913FF49DAB}"/>
              </a:ext>
            </a:extLst>
          </p:cNvPr>
          <p:cNvSpPr/>
          <p:nvPr/>
        </p:nvSpPr>
        <p:spPr>
          <a:xfrm>
            <a:off x="7670181" y="408112"/>
            <a:ext cx="2520000" cy="1152297"/>
          </a:xfrm>
          <a:prstGeom prst="roundRect">
            <a:avLst/>
          </a:prstGeom>
          <a:ln w="28575">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CF528F6-0D59-4A16-899E-E9075561CAD3}"/>
              </a:ext>
            </a:extLst>
          </p:cNvPr>
          <p:cNvSpPr/>
          <p:nvPr/>
        </p:nvSpPr>
        <p:spPr>
          <a:xfrm>
            <a:off x="100800" y="926396"/>
            <a:ext cx="12600000" cy="8626732"/>
          </a:xfrm>
          <a:prstGeom prst="rect">
            <a:avLst/>
          </a:prstGeom>
          <a:ln w="38100">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39" name="図 38">
            <a:extLst>
              <a:ext uri="{FF2B5EF4-FFF2-40B4-BE49-F238E27FC236}">
                <a16:creationId xmlns:a16="http://schemas.microsoft.com/office/drawing/2014/main" id="{044F06F4-FBAB-46FE-AF37-D9C61F06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12" y="2038982"/>
            <a:ext cx="12301664" cy="7496944"/>
          </a:xfrm>
          <a:prstGeom prst="rect">
            <a:avLst/>
          </a:prstGeom>
        </p:spPr>
      </p:pic>
      <p:sp>
        <p:nvSpPr>
          <p:cNvPr id="3" name="テキスト ボックス 2">
            <a:extLst>
              <a:ext uri="{FF2B5EF4-FFF2-40B4-BE49-F238E27FC236}">
                <a16:creationId xmlns:a16="http://schemas.microsoft.com/office/drawing/2014/main" id="{4A839BC4-54BA-4246-90D0-1001B466FC18}"/>
              </a:ext>
            </a:extLst>
          </p:cNvPr>
          <p:cNvSpPr txBox="1"/>
          <p:nvPr/>
        </p:nvSpPr>
        <p:spPr>
          <a:xfrm>
            <a:off x="320252" y="480120"/>
            <a:ext cx="2122161"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１</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機能モデル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9" name="テキスト ボックス 8">
            <a:extLst>
              <a:ext uri="{FF2B5EF4-FFF2-40B4-BE49-F238E27FC236}">
                <a16:creationId xmlns:a16="http://schemas.microsoft.com/office/drawing/2014/main" id="{27FC2256-755B-4562-8E23-88557EE81276}"/>
              </a:ext>
            </a:extLst>
          </p:cNvPr>
          <p:cNvSpPr txBox="1"/>
          <p:nvPr/>
        </p:nvSpPr>
        <p:spPr>
          <a:xfrm>
            <a:off x="2840252" y="336104"/>
            <a:ext cx="200204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２</a:t>
            </a:r>
            <a:r>
              <a:rPr lang="en-US" altLang="ja-JP" sz="2200" b="1" dirty="0">
                <a:solidFill>
                  <a:schemeClr val="accent6">
                    <a:lumMod val="75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75000"/>
                  </a:schemeClr>
                </a:solidFill>
                <a:latin typeface="HG創英角ｺﾞｼｯｸUB" panose="020B0909000000000000" pitchFamily="49" charset="-128"/>
                <a:ea typeface="HG創英角ｺﾞｼｯｸUB" panose="020B0909000000000000" pitchFamily="49" charset="-128"/>
              </a:rPr>
              <a:t>構造モデル</a:t>
            </a:r>
            <a:endParaRPr lang="en-US" altLang="ja-JP" sz="2200" dirty="0">
              <a:solidFill>
                <a:schemeClr val="accent6">
                  <a:lumMod val="75000"/>
                </a:schemeClr>
              </a:solidFill>
              <a:latin typeface="HG創英角ｺﾞｼｯｸUB" panose="020B0909000000000000" pitchFamily="49" charset="-128"/>
              <a:ea typeface="HG創英角ｺﾞｼｯｸUB" panose="020B0909000000000000" pitchFamily="49" charset="-128"/>
            </a:endParaRPr>
          </a:p>
        </p:txBody>
      </p:sp>
      <p:sp>
        <p:nvSpPr>
          <p:cNvPr id="10" name="テキスト ボックス 9">
            <a:extLst>
              <a:ext uri="{FF2B5EF4-FFF2-40B4-BE49-F238E27FC236}">
                <a16:creationId xmlns:a16="http://schemas.microsoft.com/office/drawing/2014/main" id="{6B6DE600-02D5-4297-AB70-824D28CEE6FA}"/>
              </a:ext>
            </a:extLst>
          </p:cNvPr>
          <p:cNvSpPr txBox="1"/>
          <p:nvPr/>
        </p:nvSpPr>
        <p:spPr>
          <a:xfrm>
            <a:off x="5142918" y="480120"/>
            <a:ext cx="2801424" cy="446276"/>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３</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振る舞いモデル</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16" name="テキスト ボックス 15">
            <a:extLst>
              <a:ext uri="{FF2B5EF4-FFF2-40B4-BE49-F238E27FC236}">
                <a16:creationId xmlns:a16="http://schemas.microsoft.com/office/drawing/2014/main" id="{B2857B95-E44E-4693-9BF6-518968E8AB21}"/>
              </a:ext>
            </a:extLst>
          </p:cNvPr>
          <p:cNvSpPr txBox="1"/>
          <p:nvPr/>
        </p:nvSpPr>
        <p:spPr>
          <a:xfrm>
            <a:off x="8244962" y="480120"/>
            <a:ext cx="1445666" cy="43088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４</a:t>
            </a:r>
            <a:r>
              <a:rPr lang="en-US" altLang="ja-JP" sz="2200" b="1"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a:t>
            </a:r>
            <a:r>
              <a:rPr lang="ja-JP" altLang="en-US"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rPr>
              <a:t>工夫点</a:t>
            </a:r>
            <a:endParaRPr lang="en-US" altLang="ja-JP" sz="2200" dirty="0">
              <a:solidFill>
                <a:schemeClr val="accent6">
                  <a:lumMod val="60000"/>
                  <a:lumOff val="40000"/>
                </a:schemeClr>
              </a:solidFill>
              <a:latin typeface="HG創英角ｺﾞｼｯｸUB" panose="020B0909000000000000" pitchFamily="49" charset="-128"/>
              <a:ea typeface="HG創英角ｺﾞｼｯｸUB" panose="020B0909000000000000" pitchFamily="49" charset="-128"/>
            </a:endParaRPr>
          </a:p>
        </p:txBody>
      </p:sp>
      <p:sp>
        <p:nvSpPr>
          <p:cNvPr id="4" name="正方形/長方形 3">
            <a:extLst>
              <a:ext uri="{FF2B5EF4-FFF2-40B4-BE49-F238E27FC236}">
                <a16:creationId xmlns:a16="http://schemas.microsoft.com/office/drawing/2014/main" id="{3680C864-60B8-4F14-9653-302A07051B92}"/>
              </a:ext>
            </a:extLst>
          </p:cNvPr>
          <p:cNvSpPr/>
          <p:nvPr/>
        </p:nvSpPr>
        <p:spPr>
          <a:xfrm>
            <a:off x="116230" y="912168"/>
            <a:ext cx="2340000" cy="720000"/>
          </a:xfrm>
          <a:prstGeom prst="rect">
            <a:avLst/>
          </a:prstGeom>
          <a:ln>
            <a:noFill/>
          </a:ln>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6E542D6-2597-4479-8069-7E76879CA3E5}"/>
              </a:ext>
            </a:extLst>
          </p:cNvPr>
          <p:cNvSpPr txBox="1"/>
          <p:nvPr/>
        </p:nvSpPr>
        <p:spPr>
          <a:xfrm>
            <a:off x="320252" y="1056184"/>
            <a:ext cx="1935588" cy="400110"/>
          </a:xfrm>
          <a:prstGeom prst="rect">
            <a:avLst/>
          </a:prstGeom>
          <a:noFill/>
        </p:spPr>
        <p:txBody>
          <a:bodyPr wrap="square" rtlCol="0">
            <a:spAutoFit/>
          </a:bodyPr>
          <a:lstStyle/>
          <a:p>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２</a:t>
            </a:r>
            <a:r>
              <a:rPr kumimoji="1" lang="en-US" altLang="ja-JP" sz="2000" dirty="0">
                <a:solidFill>
                  <a:schemeClr val="bg1"/>
                </a:solidFill>
                <a:latin typeface="HG創英角ｺﾞｼｯｸUB" panose="020B0909000000000000" pitchFamily="49" charset="-128"/>
                <a:ea typeface="HG創英角ｺﾞｼｯｸUB" panose="020B0909000000000000" pitchFamily="49" charset="-128"/>
              </a:rPr>
              <a:t>.</a:t>
            </a:r>
            <a:r>
              <a:rPr lang="ja-JP" altLang="en-US" sz="2000" dirty="0">
                <a:solidFill>
                  <a:schemeClr val="bg1"/>
                </a:solidFill>
                <a:latin typeface="HG創英角ｺﾞｼｯｸUB" panose="020B0909000000000000" pitchFamily="49" charset="-128"/>
                <a:ea typeface="HG創英角ｺﾞｼｯｸUB" panose="020B0909000000000000" pitchFamily="49" charset="-128"/>
              </a:rPr>
              <a:t>構造</a:t>
            </a:r>
            <a:r>
              <a:rPr kumimoji="1" lang="ja-JP" altLang="en-US" sz="2000" dirty="0">
                <a:solidFill>
                  <a:schemeClr val="bg1"/>
                </a:solidFill>
                <a:latin typeface="HG創英角ｺﾞｼｯｸUB" panose="020B0909000000000000" pitchFamily="49" charset="-128"/>
                <a:ea typeface="HG創英角ｺﾞｼｯｸUB" panose="020B0909000000000000" pitchFamily="49" charset="-128"/>
              </a:rPr>
              <a:t>モデル</a:t>
            </a:r>
          </a:p>
        </p:txBody>
      </p:sp>
      <p:sp>
        <p:nvSpPr>
          <p:cNvPr id="17" name="テキスト ボックス 16">
            <a:extLst>
              <a:ext uri="{FF2B5EF4-FFF2-40B4-BE49-F238E27FC236}">
                <a16:creationId xmlns:a16="http://schemas.microsoft.com/office/drawing/2014/main" id="{C1B82EFB-D319-47AB-8DCF-A0E113236827}"/>
              </a:ext>
            </a:extLst>
          </p:cNvPr>
          <p:cNvSpPr txBox="1"/>
          <p:nvPr/>
        </p:nvSpPr>
        <p:spPr>
          <a:xfrm>
            <a:off x="2527592" y="1010485"/>
            <a:ext cx="1473389"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１．機能構造</a:t>
            </a:r>
            <a:endParaRPr kumimoji="1" lang="ja-JP" altLang="en-US" dirty="0"/>
          </a:p>
        </p:txBody>
      </p:sp>
      <p:sp>
        <p:nvSpPr>
          <p:cNvPr id="19" name="テキスト ボックス 18">
            <a:extLst>
              <a:ext uri="{FF2B5EF4-FFF2-40B4-BE49-F238E27FC236}">
                <a16:creationId xmlns:a16="http://schemas.microsoft.com/office/drawing/2014/main" id="{DE6FC135-3FE7-4E74-98AE-6D85C2E3B6D2}"/>
              </a:ext>
            </a:extLst>
          </p:cNvPr>
          <p:cNvSpPr txBox="1"/>
          <p:nvPr/>
        </p:nvSpPr>
        <p:spPr>
          <a:xfrm>
            <a:off x="2431303" y="1411536"/>
            <a:ext cx="5204415" cy="523220"/>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機能を構造によって階層化したものパッケージ構造に、各パッケージの役割を説明したものを表に示す</a:t>
            </a:r>
            <a:r>
              <a:rPr lang="ja-JP" altLang="en-US" sz="1400" dirty="0">
                <a:latin typeface="HG丸ｺﾞｼｯｸM-PRO" panose="020F0600000000000000" pitchFamily="50" charset="-128"/>
                <a:ea typeface="HG丸ｺﾞｼｯｸM-PRO" panose="020F0600000000000000" pitchFamily="50" charset="-128"/>
              </a:rPr>
              <a:t>。</a:t>
            </a:r>
            <a:endParaRPr kumimoji="1" lang="en-US" altLang="ja-JP" sz="1400" dirty="0">
              <a:latin typeface="HG丸ｺﾞｼｯｸM-PRO" panose="020F0600000000000000" pitchFamily="50" charset="-128"/>
              <a:ea typeface="HG丸ｺﾞｼｯｸM-PRO" panose="020F0600000000000000" pitchFamily="50" charset="-128"/>
            </a:endParaRPr>
          </a:p>
        </p:txBody>
      </p:sp>
      <p:graphicFrame>
        <p:nvGraphicFramePr>
          <p:cNvPr id="5" name="表 4">
            <a:extLst>
              <a:ext uri="{FF2B5EF4-FFF2-40B4-BE49-F238E27FC236}">
                <a16:creationId xmlns:a16="http://schemas.microsoft.com/office/drawing/2014/main" id="{08CF845F-A4EA-45A6-AABA-27A61ABF671B}"/>
              </a:ext>
            </a:extLst>
          </p:cNvPr>
          <p:cNvGraphicFramePr>
            <a:graphicFrameLocks noGrp="1"/>
          </p:cNvGraphicFramePr>
          <p:nvPr>
            <p:extLst>
              <p:ext uri="{D42A27DB-BD31-4B8C-83A1-F6EECF244321}">
                <p14:modId xmlns:p14="http://schemas.microsoft.com/office/powerpoint/2010/main" val="169189632"/>
              </p:ext>
            </p:extLst>
          </p:nvPr>
        </p:nvGraphicFramePr>
        <p:xfrm>
          <a:off x="3140305" y="1995364"/>
          <a:ext cx="4319277" cy="1739176"/>
        </p:xfrm>
        <a:graphic>
          <a:graphicData uri="http://schemas.openxmlformats.org/drawingml/2006/table">
            <a:tbl>
              <a:tblPr firstRow="1" bandRow="1">
                <a:tableStyleId>{93296810-A885-4BE3-A3E7-6D5BEEA58F35}</a:tableStyleId>
              </a:tblPr>
              <a:tblGrid>
                <a:gridCol w="1486533">
                  <a:extLst>
                    <a:ext uri="{9D8B030D-6E8A-4147-A177-3AD203B41FA5}">
                      <a16:colId xmlns:a16="http://schemas.microsoft.com/office/drawing/2014/main" val="188478114"/>
                    </a:ext>
                  </a:extLst>
                </a:gridCol>
                <a:gridCol w="2832744">
                  <a:extLst>
                    <a:ext uri="{9D8B030D-6E8A-4147-A177-3AD203B41FA5}">
                      <a16:colId xmlns:a16="http://schemas.microsoft.com/office/drawing/2014/main" val="543803565"/>
                    </a:ext>
                  </a:extLst>
                </a:gridCol>
              </a:tblGrid>
              <a:tr h="266572">
                <a:tc>
                  <a:txBody>
                    <a:bodyPr/>
                    <a:lstStyle/>
                    <a:p>
                      <a:pPr algn="ctr"/>
                      <a:r>
                        <a:rPr kumimoji="1" lang="ja-JP" altLang="en-US" sz="1100" dirty="0"/>
                        <a:t>パッケージ名</a:t>
                      </a:r>
                    </a:p>
                  </a:txBody>
                  <a:tcPr anchor="ctr"/>
                </a:tc>
                <a:tc>
                  <a:txBody>
                    <a:bodyPr/>
                    <a:lstStyle/>
                    <a:p>
                      <a:pPr algn="ctr"/>
                      <a:r>
                        <a:rPr kumimoji="1" lang="ja-JP" altLang="en-US" sz="1100" dirty="0"/>
                        <a:t>パッケージごとの役割</a:t>
                      </a:r>
                    </a:p>
                  </a:txBody>
                  <a:tcPr anchor="ctr"/>
                </a:tc>
                <a:extLst>
                  <a:ext uri="{0D108BD9-81ED-4DB2-BD59-A6C34878D82A}">
                    <a16:rowId xmlns:a16="http://schemas.microsoft.com/office/drawing/2014/main" val="1408500701"/>
                  </a:ext>
                </a:extLst>
              </a:tr>
              <a:tr h="385049">
                <a:tc>
                  <a:txBody>
                    <a:bodyPr/>
                    <a:lstStyle/>
                    <a:p>
                      <a:pPr algn="ctr"/>
                      <a:r>
                        <a:rPr kumimoji="1" lang="ja-JP" altLang="en-US" sz="900" dirty="0"/>
                        <a:t>走行管理</a:t>
                      </a:r>
                    </a:p>
                  </a:txBody>
                  <a:tcPr anchor="ctr"/>
                </a:tc>
                <a:tc>
                  <a:txBody>
                    <a:bodyPr/>
                    <a:lstStyle/>
                    <a:p>
                      <a:pPr algn="l"/>
                      <a:r>
                        <a:rPr kumimoji="1" lang="ja-JP" altLang="en-US" sz="900" dirty="0"/>
                        <a:t>スタート、キャリブレーションの実行、走行に関する指示をする。</a:t>
                      </a:r>
                      <a:endParaRPr kumimoji="1" lang="en-US" altLang="ja-JP" sz="900" dirty="0"/>
                    </a:p>
                  </a:txBody>
                  <a:tcPr anchor="ctr"/>
                </a:tc>
                <a:extLst>
                  <a:ext uri="{0D108BD9-81ED-4DB2-BD59-A6C34878D82A}">
                    <a16:rowId xmlns:a16="http://schemas.microsoft.com/office/drawing/2014/main" val="816765208"/>
                  </a:ext>
                </a:extLst>
              </a:tr>
              <a:tr h="236953">
                <a:tc>
                  <a:txBody>
                    <a:bodyPr/>
                    <a:lstStyle/>
                    <a:p>
                      <a:pPr algn="ctr"/>
                      <a:r>
                        <a:rPr kumimoji="1" lang="ja-JP" altLang="en-US" sz="900" dirty="0"/>
                        <a:t>制御</a:t>
                      </a:r>
                      <a:endParaRPr kumimoji="1" lang="en-US" altLang="ja-JP" sz="900" dirty="0"/>
                    </a:p>
                  </a:txBody>
                  <a:tcPr anchor="ctr"/>
                </a:tc>
                <a:tc>
                  <a:txBody>
                    <a:bodyPr/>
                    <a:lstStyle/>
                    <a:p>
                      <a:pPr algn="l"/>
                      <a:r>
                        <a:rPr kumimoji="1" lang="ja-JP" altLang="en-US" sz="900" dirty="0"/>
                        <a:t>走行区間に応じて、走行制御、処理を行う。</a:t>
                      </a:r>
                    </a:p>
                  </a:txBody>
                  <a:tcPr anchor="ctr"/>
                </a:tc>
                <a:extLst>
                  <a:ext uri="{0D108BD9-81ED-4DB2-BD59-A6C34878D82A}">
                    <a16:rowId xmlns:a16="http://schemas.microsoft.com/office/drawing/2014/main" val="4258313854"/>
                  </a:ext>
                </a:extLst>
              </a:tr>
              <a:tr h="385049">
                <a:tc>
                  <a:txBody>
                    <a:bodyPr/>
                    <a:lstStyle/>
                    <a:p>
                      <a:pPr algn="ctr"/>
                      <a:r>
                        <a:rPr kumimoji="1" lang="ja-JP" altLang="en-US" sz="900" dirty="0"/>
                        <a:t>走行体情報</a:t>
                      </a:r>
                    </a:p>
                  </a:txBody>
                  <a:tcPr anchor="ctr"/>
                </a:tc>
                <a:tc>
                  <a:txBody>
                    <a:bodyPr/>
                    <a:lstStyle/>
                    <a:p>
                      <a:pPr algn="l"/>
                      <a:r>
                        <a:rPr kumimoji="1" lang="ja-JP" altLang="en-US" sz="900" dirty="0"/>
                        <a:t>デバイスを参照してデータを管理、ほかのパッケージに受け渡す。</a:t>
                      </a:r>
                    </a:p>
                  </a:txBody>
                  <a:tcPr anchor="ctr"/>
                </a:tc>
                <a:extLst>
                  <a:ext uri="{0D108BD9-81ED-4DB2-BD59-A6C34878D82A}">
                    <a16:rowId xmlns:a16="http://schemas.microsoft.com/office/drawing/2014/main" val="3358557439"/>
                  </a:ext>
                </a:extLst>
              </a:tr>
              <a:tr h="221570">
                <a:tc>
                  <a:txBody>
                    <a:bodyPr/>
                    <a:lstStyle/>
                    <a:p>
                      <a:pPr algn="ctr"/>
                      <a:r>
                        <a:rPr kumimoji="1" lang="ja-JP" altLang="en-US" sz="900" dirty="0"/>
                        <a:t>スタータ</a:t>
                      </a:r>
                    </a:p>
                  </a:txBody>
                  <a:tcPr anchor="ctr"/>
                </a:tc>
                <a:tc>
                  <a:txBody>
                    <a:bodyPr/>
                    <a:lstStyle/>
                    <a:p>
                      <a:pPr algn="l"/>
                      <a:r>
                        <a:rPr kumimoji="1" lang="ja-JP" altLang="en-US" sz="900" dirty="0"/>
                        <a:t>スタートの管理、スタート指示の取得と管理をする。</a:t>
                      </a:r>
                    </a:p>
                  </a:txBody>
                  <a:tcPr anchor="ctr"/>
                </a:tc>
                <a:extLst>
                  <a:ext uri="{0D108BD9-81ED-4DB2-BD59-A6C34878D82A}">
                    <a16:rowId xmlns:a16="http://schemas.microsoft.com/office/drawing/2014/main" val="276119806"/>
                  </a:ext>
                </a:extLst>
              </a:tr>
              <a:tr h="236953">
                <a:tc>
                  <a:txBody>
                    <a:bodyPr/>
                    <a:lstStyle/>
                    <a:p>
                      <a:pPr algn="ctr"/>
                      <a:r>
                        <a:rPr kumimoji="1" lang="ja-JP" altLang="en-US" sz="900" dirty="0"/>
                        <a:t>走行デバイス</a:t>
                      </a:r>
                    </a:p>
                  </a:txBody>
                  <a:tcPr anchor="ctr"/>
                </a:tc>
                <a:tc>
                  <a:txBody>
                    <a:bodyPr/>
                    <a:lstStyle/>
                    <a:p>
                      <a:pPr algn="l"/>
                      <a:r>
                        <a:rPr kumimoji="1" lang="ja-JP" altLang="en-US" sz="900" dirty="0"/>
                        <a:t>センサの値の取得、モータ制御を行う。</a:t>
                      </a:r>
                    </a:p>
                  </a:txBody>
                  <a:tcPr anchor="ctr"/>
                </a:tc>
                <a:extLst>
                  <a:ext uri="{0D108BD9-81ED-4DB2-BD59-A6C34878D82A}">
                    <a16:rowId xmlns:a16="http://schemas.microsoft.com/office/drawing/2014/main" val="1596238091"/>
                  </a:ext>
                </a:extLst>
              </a:tr>
            </a:tbl>
          </a:graphicData>
        </a:graphic>
      </p:graphicFrame>
      <p:sp>
        <p:nvSpPr>
          <p:cNvPr id="23" name="テキスト ボックス 22">
            <a:extLst>
              <a:ext uri="{FF2B5EF4-FFF2-40B4-BE49-F238E27FC236}">
                <a16:creationId xmlns:a16="http://schemas.microsoft.com/office/drawing/2014/main" id="{AD9D6A3C-6D5E-4181-BE32-C48E0D4ACDC8}"/>
              </a:ext>
            </a:extLst>
          </p:cNvPr>
          <p:cNvSpPr txBox="1"/>
          <p:nvPr/>
        </p:nvSpPr>
        <p:spPr>
          <a:xfrm>
            <a:off x="7715144" y="1010485"/>
            <a:ext cx="2234302" cy="338554"/>
          </a:xfrm>
          <a:prstGeom prst="rect">
            <a:avLst/>
          </a:prstGeom>
          <a:noFill/>
        </p:spPr>
        <p:txBody>
          <a:bodyPr wrap="square" rtlCol="0">
            <a:spAutoFit/>
          </a:bodyPr>
          <a:lstStyle/>
          <a:p>
            <a:r>
              <a:rPr lang="ja-JP" altLang="en-US" b="1" dirty="0">
                <a:latin typeface="HG丸ｺﾞｼｯｸM-PRO" panose="020F0600000000000000" pitchFamily="50" charset="-128"/>
                <a:ea typeface="HG丸ｺﾞｼｯｸM-PRO" panose="020F0600000000000000" pitchFamily="50" charset="-128"/>
              </a:rPr>
              <a:t>２．部品の仕様定義</a:t>
            </a:r>
            <a:endParaRPr kumimoji="1" lang="ja-JP" altLang="en-US" dirty="0"/>
          </a:p>
        </p:txBody>
      </p:sp>
      <p:cxnSp>
        <p:nvCxnSpPr>
          <p:cNvPr id="24" name="直線コネクタ 23">
            <a:extLst>
              <a:ext uri="{FF2B5EF4-FFF2-40B4-BE49-F238E27FC236}">
                <a16:creationId xmlns:a16="http://schemas.microsoft.com/office/drawing/2014/main" id="{DA076511-29B4-4289-A5B1-40C3F5C3B6F5}"/>
              </a:ext>
            </a:extLst>
          </p:cNvPr>
          <p:cNvCxnSpPr>
            <a:cxnSpLocks/>
          </p:cNvCxnSpPr>
          <p:nvPr/>
        </p:nvCxnSpPr>
        <p:spPr>
          <a:xfrm>
            <a:off x="7722754" y="1372337"/>
            <a:ext cx="4884700" cy="7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6AF3BF9-354D-4C84-B586-BEA4FCD83CDF}"/>
              </a:ext>
            </a:extLst>
          </p:cNvPr>
          <p:cNvSpPr txBox="1"/>
          <p:nvPr/>
        </p:nvSpPr>
        <p:spPr>
          <a:xfrm>
            <a:off x="7710493" y="1394846"/>
            <a:ext cx="5033233" cy="738664"/>
          </a:xfrm>
          <a:prstGeom prst="rect">
            <a:avLst/>
          </a:prstGeom>
          <a:noFill/>
        </p:spPr>
        <p:txBody>
          <a:bodyPr wrap="square" rtlCol="0">
            <a:spAutoFit/>
          </a:bodyPr>
          <a:lstStyle/>
          <a:p>
            <a:r>
              <a:rPr kumimoji="1" lang="ja-JP" altLang="en-US" sz="1400" dirty="0">
                <a:latin typeface="HG丸ｺﾞｼｯｸM-PRO" panose="020F0600000000000000" pitchFamily="50" charset="-128"/>
                <a:ea typeface="HG丸ｺﾞｼｯｸM-PRO" panose="020F0600000000000000" pitchFamily="50" charset="-128"/>
              </a:rPr>
              <a:t>安定した倒立走行を行いコースを完走するためのクラスの構造をクラス図に示す。（ただし、多重度はすべて１、ロール名はクラス名と対応しているものとする。）</a:t>
            </a:r>
          </a:p>
        </p:txBody>
      </p:sp>
      <p:cxnSp>
        <p:nvCxnSpPr>
          <p:cNvPr id="30" name="直線コネクタ 29">
            <a:extLst>
              <a:ext uri="{FF2B5EF4-FFF2-40B4-BE49-F238E27FC236}">
                <a16:creationId xmlns:a16="http://schemas.microsoft.com/office/drawing/2014/main" id="{42A1F393-1E5C-47EB-8F93-48B484E995FB}"/>
              </a:ext>
            </a:extLst>
          </p:cNvPr>
          <p:cNvCxnSpPr>
            <a:cxnSpLocks/>
          </p:cNvCxnSpPr>
          <p:nvPr/>
        </p:nvCxnSpPr>
        <p:spPr>
          <a:xfrm flipV="1">
            <a:off x="2527592" y="1361257"/>
            <a:ext cx="4931990" cy="1466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DEB78B98-FFB2-4055-B20D-F38B57463984}"/>
              </a:ext>
            </a:extLst>
          </p:cNvPr>
          <p:cNvCxnSpPr>
            <a:cxnSpLocks/>
          </p:cNvCxnSpPr>
          <p:nvPr/>
        </p:nvCxnSpPr>
        <p:spPr>
          <a:xfrm>
            <a:off x="7552928" y="1010485"/>
            <a:ext cx="0" cy="2854011"/>
          </a:xfrm>
          <a:prstGeom prst="line">
            <a:avLst/>
          </a:prstGeom>
          <a:ln/>
        </p:spPr>
        <p:style>
          <a:lnRef idx="2">
            <a:schemeClr val="accent6"/>
          </a:lnRef>
          <a:fillRef idx="0">
            <a:schemeClr val="accent6"/>
          </a:fillRef>
          <a:effectRef idx="1">
            <a:schemeClr val="accent6"/>
          </a:effectRef>
          <a:fontRef idx="minor">
            <a:schemeClr val="tx1"/>
          </a:fontRef>
        </p:style>
      </p:cxnSp>
      <p:pic>
        <p:nvPicPr>
          <p:cNvPr id="92" name="図 91">
            <a:extLst>
              <a:ext uri="{FF2B5EF4-FFF2-40B4-BE49-F238E27FC236}">
                <a16:creationId xmlns:a16="http://schemas.microsoft.com/office/drawing/2014/main" id="{293056CF-B10F-467F-8647-74B8C8443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64" y="1940935"/>
            <a:ext cx="2772140" cy="1746291"/>
          </a:xfrm>
          <a:prstGeom prst="rect">
            <a:avLst/>
          </a:prstGeom>
        </p:spPr>
      </p:pic>
      <p:cxnSp>
        <p:nvCxnSpPr>
          <p:cNvPr id="33" name="直線コネクタ 32">
            <a:extLst>
              <a:ext uri="{FF2B5EF4-FFF2-40B4-BE49-F238E27FC236}">
                <a16:creationId xmlns:a16="http://schemas.microsoft.com/office/drawing/2014/main" id="{2B9B4F1E-2D9C-4C33-AB0B-D1C22FBB9B5C}"/>
              </a:ext>
            </a:extLst>
          </p:cNvPr>
          <p:cNvCxnSpPr>
            <a:cxnSpLocks/>
          </p:cNvCxnSpPr>
          <p:nvPr/>
        </p:nvCxnSpPr>
        <p:spPr>
          <a:xfrm flipH="1">
            <a:off x="208113" y="3864496"/>
            <a:ext cx="7344815"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77835343"/>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2227</TotalTime>
  <Words>450</Words>
  <Application>Microsoft Office PowerPoint</Application>
  <PresentationFormat>A3 297x420 mm</PresentationFormat>
  <Paragraphs>66</Paragraphs>
  <Slides>3</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vt:i4>
      </vt:variant>
    </vt:vector>
  </HeadingPairs>
  <TitlesOfParts>
    <vt:vector size="12" baseType="lpstr">
      <vt:lpstr>HG丸ｺﾞｼｯｸM-PRO</vt:lpstr>
      <vt:lpstr>HG創英角ｺﾞｼｯｸUB</vt:lpstr>
      <vt:lpstr>ＭＳ Ｐゴシック</vt:lpstr>
      <vt:lpstr>游ゴシック</vt:lpstr>
      <vt:lpstr>游ゴシック Light</vt:lpstr>
      <vt:lpstr>Arial</vt:lpstr>
      <vt:lpstr>Times New Roman</vt:lpstr>
      <vt:lpstr>アブストラクトページ用（プライマリークラス）</vt:lpstr>
      <vt:lpstr>デザインの設定</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ETロボコン・コンセプトシート</dc:title>
  <dc:creator>ETロボコン実行委員会</dc:creator>
  <cp:lastModifiedBy>g15237@ichinoseki.kosen-ac.jp</cp:lastModifiedBy>
  <cp:revision>250</cp:revision>
  <cp:lastPrinted>2019-08-20T04:35:25Z</cp:lastPrinted>
  <dcterms:created xsi:type="dcterms:W3CDTF">2002-02-28T07:41:56Z</dcterms:created>
  <dcterms:modified xsi:type="dcterms:W3CDTF">2019-08-20T05:15:35Z</dcterms:modified>
</cp:coreProperties>
</file>