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1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B"/>
    <a:srgbClr val="D3FCFF"/>
    <a:srgbClr val="EFD4FE"/>
    <a:srgbClr val="E7BFFD"/>
    <a:srgbClr val="E0ABFD"/>
    <a:srgbClr val="D999FD"/>
    <a:srgbClr val="FFDFDF"/>
    <a:srgbClr val="FFBFBF"/>
    <a:srgbClr val="E10000"/>
    <a:srgbClr val="FF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5" autoAdjust="0"/>
    <p:restoredTop sz="95889" autoAdjust="0"/>
  </p:normalViewPr>
  <p:slideViewPr>
    <p:cSldViewPr showGuides="1">
      <p:cViewPr>
        <p:scale>
          <a:sx n="178" d="100"/>
          <a:sy n="178" d="100"/>
        </p:scale>
        <p:origin x="84" y="8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2798FF8C-0FCA-4075-AE5D-BA71AC9C3B39}"/>
              </a:ext>
            </a:extLst>
          </p:cNvPr>
          <p:cNvSpPr/>
          <p:nvPr/>
        </p:nvSpPr>
        <p:spPr>
          <a:xfrm>
            <a:off x="6147012" y="267972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FFF80D-32F6-4641-A456-86DEF48B839E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4934B8C-C644-49A7-8C50-B417AAAD4BD4}"/>
              </a:ext>
            </a:extLst>
          </p:cNvPr>
          <p:cNvSpPr/>
          <p:nvPr/>
        </p:nvSpPr>
        <p:spPr>
          <a:xfrm>
            <a:off x="2118951" y="26720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FFC4548-7F1A-4F38-96A5-7A693D93CF9B}"/>
              </a:ext>
            </a:extLst>
          </p:cNvPr>
          <p:cNvSpPr/>
          <p:nvPr/>
        </p:nvSpPr>
        <p:spPr>
          <a:xfrm>
            <a:off x="99487" y="4661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B96D26-795E-44A3-9A17-D2913FF49DAB}"/>
              </a:ext>
            </a:extLst>
          </p:cNvPr>
          <p:cNvSpPr/>
          <p:nvPr/>
        </p:nvSpPr>
        <p:spPr>
          <a:xfrm>
            <a:off x="8159073" y="268334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F528F6-0D59-4A16-899E-E9075561CAD3}"/>
              </a:ext>
            </a:extLst>
          </p:cNvPr>
          <p:cNvSpPr/>
          <p:nvPr/>
        </p:nvSpPr>
        <p:spPr>
          <a:xfrm>
            <a:off x="104464" y="686572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513459" y="248190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20438" y="147312"/>
            <a:ext cx="12195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3686" y="274701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41559" y="27099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6DA5DDC-1FCA-4B84-8E66-5E6C712B95C5}"/>
              </a:ext>
            </a:extLst>
          </p:cNvPr>
          <p:cNvGrpSpPr/>
          <p:nvPr/>
        </p:nvGrpSpPr>
        <p:grpSpPr>
          <a:xfrm>
            <a:off x="136104" y="2733854"/>
            <a:ext cx="3778379" cy="754052"/>
            <a:chOff x="100800" y="3389202"/>
            <a:chExt cx="3778379" cy="754052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B023B9-74EB-485E-B7A9-2E7916E6C963}"/>
                </a:ext>
              </a:extLst>
            </p:cNvPr>
            <p:cNvSpPr txBox="1"/>
            <p:nvPr/>
          </p:nvSpPr>
          <p:spPr>
            <a:xfrm>
              <a:off x="100800" y="3727756"/>
              <a:ext cx="36575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機能を実現するための方法をユースケース記述，処理順序をアクティビティ図に示す．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656E32-26A4-4666-809A-9F95C9E4C140}"/>
                </a:ext>
              </a:extLst>
            </p:cNvPr>
            <p:cNvSpPr txBox="1"/>
            <p:nvPr/>
          </p:nvSpPr>
          <p:spPr>
            <a:xfrm>
              <a:off x="100800" y="3389202"/>
              <a:ext cx="203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２．機能要件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912503A-9432-4EF7-8DAE-A3C6B8B3A324}"/>
                </a:ext>
              </a:extLst>
            </p:cNvPr>
            <p:cNvCxnSpPr>
              <a:cxnSpLocks/>
            </p:cNvCxnSpPr>
            <p:nvPr/>
          </p:nvCxnSpPr>
          <p:spPr>
            <a:xfrm>
              <a:off x="125644" y="3727756"/>
              <a:ext cx="375353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A79F65-2C6D-4369-97B6-E1511ADE470A}"/>
              </a:ext>
            </a:extLst>
          </p:cNvPr>
          <p:cNvCxnSpPr>
            <a:cxnSpLocks/>
          </p:cNvCxnSpPr>
          <p:nvPr/>
        </p:nvCxnSpPr>
        <p:spPr>
          <a:xfrm>
            <a:off x="6711332" y="720977"/>
            <a:ext cx="0" cy="57357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40DD60-3B56-42E8-A561-2ABDE7CB3975}"/>
              </a:ext>
            </a:extLst>
          </p:cNvPr>
          <p:cNvSpPr txBox="1"/>
          <p:nvPr/>
        </p:nvSpPr>
        <p:spPr>
          <a:xfrm>
            <a:off x="6749329" y="4512568"/>
            <a:ext cx="203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補足１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タスク一覧</a:t>
            </a:r>
            <a:endParaRPr lang="en-US" altLang="ja-JP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BAA60-22E0-4DE9-95B6-563F487F0A6F}"/>
              </a:ext>
            </a:extLst>
          </p:cNvPr>
          <p:cNvCxnSpPr>
            <a:cxnSpLocks/>
          </p:cNvCxnSpPr>
          <p:nvPr/>
        </p:nvCxnSpPr>
        <p:spPr>
          <a:xfrm>
            <a:off x="6760840" y="984176"/>
            <a:ext cx="583586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66A07-6580-4303-AB88-DEF042E624A0}"/>
              </a:ext>
            </a:extLst>
          </p:cNvPr>
          <p:cNvSpPr txBox="1"/>
          <p:nvPr/>
        </p:nvSpPr>
        <p:spPr>
          <a:xfrm>
            <a:off x="6747542" y="4817150"/>
            <a:ext cx="595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走行体が提供する機能を実現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するため，以下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の周期タスクを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定義する．なお，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管理タスクと尻尾管理タスクは走行準備に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含む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ため，本モデル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51F7059-442B-4DE1-989C-F44DBD2224C3}"/>
              </a:ext>
            </a:extLst>
          </p:cNvPr>
          <p:cNvGrpSpPr/>
          <p:nvPr/>
        </p:nvGrpSpPr>
        <p:grpSpPr>
          <a:xfrm>
            <a:off x="64096" y="696144"/>
            <a:ext cx="3917924" cy="1224136"/>
            <a:chOff x="-3653" y="660286"/>
            <a:chExt cx="3917924" cy="1224136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F2DCC8C-2365-43AB-9E17-176AA07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93199" y="984176"/>
              <a:ext cx="375353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955608-DD65-46B1-83AA-2FE595727633}"/>
                </a:ext>
              </a:extLst>
            </p:cNvPr>
            <p:cNvSpPr txBox="1"/>
            <p:nvPr/>
          </p:nvSpPr>
          <p:spPr>
            <a:xfrm>
              <a:off x="73832" y="660286"/>
              <a:ext cx="200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１．提供する機能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C58BE73-6899-4CE2-8F40-BFDDFD555F64}"/>
                </a:ext>
              </a:extLst>
            </p:cNvPr>
            <p:cNvSpPr txBox="1"/>
            <p:nvPr/>
          </p:nvSpPr>
          <p:spPr>
            <a:xfrm>
              <a:off x="-3653" y="984176"/>
              <a:ext cx="3917924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走行体は競技者に「コースを完走する」という機能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を提供する</a:t>
              </a:r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．このモデルでは、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「コースを完走する」という課題を、スタート動作を終えてからゴールゲートを通過するまでの動作と定義する．なお，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それ以外の動作は走行準備とし，その定義は以下に示す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</a:t>
              </a:r>
              <a:endPara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8B73A-328F-4A9E-AE6C-EA2D211F573C}"/>
              </a:ext>
            </a:extLst>
          </p:cNvPr>
          <p:cNvSpPr txBox="1"/>
          <p:nvPr/>
        </p:nvSpPr>
        <p:spPr>
          <a:xfrm>
            <a:off x="100800" y="6467720"/>
            <a:ext cx="278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lt"/>
                <a:ea typeface="+mn-ea"/>
              </a:rPr>
              <a:t>補足２</a:t>
            </a:r>
            <a:r>
              <a:rPr lang="en-US" altLang="ja-JP" b="1" dirty="0">
                <a:latin typeface="+mn-lt"/>
                <a:ea typeface="+mn-ea"/>
              </a:rPr>
              <a:t> .</a:t>
            </a:r>
            <a:r>
              <a:rPr lang="ja-JP" altLang="en-US" b="1" dirty="0">
                <a:latin typeface="+mn-lt"/>
                <a:ea typeface="+mn-ea"/>
              </a:rPr>
              <a:t> </a:t>
            </a:r>
            <a:r>
              <a:rPr kumimoji="1" lang="ja-JP" altLang="en-US" b="1" dirty="0">
                <a:latin typeface="+mn-lt"/>
                <a:ea typeface="+mn-ea"/>
              </a:rPr>
              <a:t>区間分けについて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B7E49AE-87B6-4A4A-9EEE-5603F5C42F0C}"/>
              </a:ext>
            </a:extLst>
          </p:cNvPr>
          <p:cNvCxnSpPr>
            <a:cxnSpLocks/>
          </p:cNvCxnSpPr>
          <p:nvPr/>
        </p:nvCxnSpPr>
        <p:spPr>
          <a:xfrm>
            <a:off x="189098" y="6744816"/>
            <a:ext cx="3348265" cy="85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90CCDD-53C3-474C-B0DD-D925E5C4B440}"/>
              </a:ext>
            </a:extLst>
          </p:cNvPr>
          <p:cNvSpPr txBox="1"/>
          <p:nvPr/>
        </p:nvSpPr>
        <p:spPr>
          <a:xfrm>
            <a:off x="116613" y="6753379"/>
            <a:ext cx="34728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コースを以下のように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分割し，区間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ごとに走行設定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を変える．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のコースは線対称で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あるため，</a:t>
            </a:r>
            <a:r>
              <a:rPr lang="en-US" altLang="ja-JP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コースの区間分けについては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E09D1F-E5F0-483A-8945-8DE5F7ABF40E}"/>
              </a:ext>
            </a:extLst>
          </p:cNvPr>
          <p:cNvCxnSpPr>
            <a:cxnSpLocks/>
          </p:cNvCxnSpPr>
          <p:nvPr/>
        </p:nvCxnSpPr>
        <p:spPr>
          <a:xfrm>
            <a:off x="145846" y="6507921"/>
            <a:ext cx="12375634" cy="318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150A4B-10E9-4BB5-B403-616F7408FD46}"/>
              </a:ext>
            </a:extLst>
          </p:cNvPr>
          <p:cNvSpPr txBox="1"/>
          <p:nvPr/>
        </p:nvSpPr>
        <p:spPr>
          <a:xfrm>
            <a:off x="12262313" y="5685224"/>
            <a:ext cx="3884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優先度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77F529-FCA5-4895-83EB-48FA3E8A9943}"/>
              </a:ext>
            </a:extLst>
          </p:cNvPr>
          <p:cNvCxnSpPr>
            <a:cxnSpLocks/>
          </p:cNvCxnSpPr>
          <p:nvPr/>
        </p:nvCxnSpPr>
        <p:spPr>
          <a:xfrm>
            <a:off x="12089432" y="5499766"/>
            <a:ext cx="0" cy="93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C12542-0869-4D76-8D7B-52826EE139AF}"/>
              </a:ext>
            </a:extLst>
          </p:cNvPr>
          <p:cNvSpPr txBox="1"/>
          <p:nvPr/>
        </p:nvSpPr>
        <p:spPr>
          <a:xfrm>
            <a:off x="12117755" y="5434066"/>
            <a:ext cx="143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D9CFFE-DE57-48C6-AAE1-6511EADD9E72}"/>
              </a:ext>
            </a:extLst>
          </p:cNvPr>
          <p:cNvSpPr txBox="1"/>
          <p:nvPr/>
        </p:nvSpPr>
        <p:spPr>
          <a:xfrm>
            <a:off x="12090678" y="6257071"/>
            <a:ext cx="29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低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7CFF42B-D74E-4DFF-AB89-02B7F1AFC41E}"/>
              </a:ext>
            </a:extLst>
          </p:cNvPr>
          <p:cNvSpPr txBox="1"/>
          <p:nvPr/>
        </p:nvSpPr>
        <p:spPr>
          <a:xfrm>
            <a:off x="6681316" y="696144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部品の定義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5E1CCFD-5AEB-4C66-B546-2AAF74EE85E6}"/>
              </a:ext>
            </a:extLst>
          </p:cNvPr>
          <p:cNvCxnSpPr>
            <a:cxnSpLocks/>
          </p:cNvCxnSpPr>
          <p:nvPr/>
        </p:nvCxnSpPr>
        <p:spPr>
          <a:xfrm>
            <a:off x="6823501" y="4800600"/>
            <a:ext cx="58050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10EFDE6-791C-4BE0-871C-5814C9379A41}"/>
              </a:ext>
            </a:extLst>
          </p:cNvPr>
          <p:cNvSpPr txBox="1"/>
          <p:nvPr/>
        </p:nvSpPr>
        <p:spPr>
          <a:xfrm>
            <a:off x="6724671" y="984176"/>
            <a:ext cx="5941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機能を実現するために必要な部品を以下の表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に示す．なお，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左側</a:t>
            </a:r>
            <a:r>
              <a:rPr kumimoji="1"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のアルファベットはクラス図のラベルと対応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している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D256DCA-63BA-4C0C-AA1F-527D41D15395}"/>
              </a:ext>
            </a:extLst>
          </p:cNvPr>
          <p:cNvCxnSpPr/>
          <p:nvPr/>
        </p:nvCxnSpPr>
        <p:spPr>
          <a:xfrm>
            <a:off x="3589433" y="6576677"/>
            <a:ext cx="0" cy="28708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AACA7E-6500-4249-9BB6-325CE74060EE}"/>
              </a:ext>
            </a:extLst>
          </p:cNvPr>
          <p:cNvCxnSpPr>
            <a:cxnSpLocks/>
          </p:cNvCxnSpPr>
          <p:nvPr/>
        </p:nvCxnSpPr>
        <p:spPr>
          <a:xfrm>
            <a:off x="8094373" y="6598436"/>
            <a:ext cx="0" cy="25657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279E56-7D62-4819-95B0-1A07BCCE1D6B}"/>
              </a:ext>
            </a:extLst>
          </p:cNvPr>
          <p:cNvSpPr txBox="1"/>
          <p:nvPr/>
        </p:nvSpPr>
        <p:spPr>
          <a:xfrm>
            <a:off x="8094373" y="6528792"/>
            <a:ext cx="4602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各区間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におけるスタートラインから区間終了までの距離，その区間の曲率分類を以下の表に示す．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C6A58FB-4B09-41C6-8E7B-D8941E8F8C42}"/>
              </a:ext>
            </a:extLst>
          </p:cNvPr>
          <p:cNvGrpSpPr/>
          <p:nvPr/>
        </p:nvGrpSpPr>
        <p:grpSpPr>
          <a:xfrm>
            <a:off x="3575755" y="6513709"/>
            <a:ext cx="4413803" cy="651231"/>
            <a:chOff x="3568768" y="6596868"/>
            <a:chExt cx="3457363" cy="651231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EBD3ECD-D939-4A9E-8A7A-191B21E513BE}"/>
                </a:ext>
              </a:extLst>
            </p:cNvPr>
            <p:cNvSpPr txBox="1"/>
            <p:nvPr/>
          </p:nvSpPr>
          <p:spPr>
            <a:xfrm>
              <a:off x="3649985" y="6832601"/>
              <a:ext cx="3376146" cy="415498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曲率制御で用いる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旋回量と，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PID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係数を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15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区間すべてで調整するのは困難で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あるため，曲率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の近い区間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種類に</a:t>
              </a:r>
              <a:r>
                <a:rPr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分類した．</a:t>
              </a:r>
              <a:endParaRPr lang="en-US" altLang="ja-JP" sz="10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0D1358-06EA-4BC9-9E14-972D49A596DC}"/>
                </a:ext>
              </a:extLst>
            </p:cNvPr>
            <p:cNvSpPr txBox="1"/>
            <p:nvPr/>
          </p:nvSpPr>
          <p:spPr>
            <a:xfrm>
              <a:off x="3568768" y="6596868"/>
              <a:ext cx="10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POINT!!</a:t>
              </a:r>
              <a:endParaRPr kumimoji="1" lang="ja-JP" alt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554351C-B708-4A82-B49C-4A294331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99361"/>
              </p:ext>
            </p:extLst>
          </p:nvPr>
        </p:nvGraphicFramePr>
        <p:xfrm>
          <a:off x="186655" y="3432448"/>
          <a:ext cx="3693865" cy="3063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1326">
                  <a:extLst>
                    <a:ext uri="{9D8B030D-6E8A-4147-A177-3AD203B41FA5}">
                      <a16:colId xmlns:a16="http://schemas.microsoft.com/office/drawing/2014/main" val="2917276287"/>
                    </a:ext>
                  </a:extLst>
                </a:gridCol>
                <a:gridCol w="2632539">
                  <a:extLst>
                    <a:ext uri="{9D8B030D-6E8A-4147-A177-3AD203B41FA5}">
                      <a16:colId xmlns:a16="http://schemas.microsoft.com/office/drawing/2014/main" val="87785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38331"/>
                  </a:ext>
                </a:extLst>
              </a:tr>
              <a:tr h="206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ユースケース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倒立状態でコースをライントレースし，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4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事前条件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走行準備が完了している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79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事後条件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走行体がゴールゲートを通過する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トリガー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スタート指示を受けた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2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区間終了判定をする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1~3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を繰り返す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774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例外系列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105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2EC2ED-37F5-4310-85A3-C1EBB7C3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90047"/>
              </p:ext>
            </p:extLst>
          </p:nvPr>
        </p:nvGraphicFramePr>
        <p:xfrm>
          <a:off x="7058240" y="5199484"/>
          <a:ext cx="4942697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41">
                  <a:extLst>
                    <a:ext uri="{9D8B030D-6E8A-4147-A177-3AD203B41FA5}">
                      <a16:colId xmlns:a16="http://schemas.microsoft.com/office/drawing/2014/main" val="906267148"/>
                    </a:ext>
                  </a:extLst>
                </a:gridCol>
                <a:gridCol w="3266215">
                  <a:extLst>
                    <a:ext uri="{9D8B030D-6E8A-4147-A177-3AD203B41FA5}">
                      <a16:colId xmlns:a16="http://schemas.microsoft.com/office/drawing/2014/main" val="1140764998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305380888"/>
                    </a:ext>
                  </a:extLst>
                </a:gridCol>
              </a:tblGrid>
              <a:tr h="2143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タスク名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動作内容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実行周期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516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エントリーポイント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となり，他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のタスクを起動する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473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デバイスの情報を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取得し，管理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4793"/>
                  </a:ext>
                </a:extLst>
              </a:tr>
              <a:tr h="201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尻尾の角度を指定した角度に保つ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83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通信管理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スタート信号の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受信や，ログデータ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の送信を行う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07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C21C00B-F032-4CDF-8A03-A2CDC24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25773"/>
              </p:ext>
            </p:extLst>
          </p:nvPr>
        </p:nvGraphicFramePr>
        <p:xfrm>
          <a:off x="7178497" y="1344615"/>
          <a:ext cx="5361760" cy="318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3448">
                  <a:extLst>
                    <a:ext uri="{9D8B030D-6E8A-4147-A177-3AD203B41FA5}">
                      <a16:colId xmlns:a16="http://schemas.microsoft.com/office/drawing/2014/main" val="382157581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809144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役割や情報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部品の候補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1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走行体，中枢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7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計器管理，走行距離計，輝度偏差計測計，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電圧計，角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速度計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1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現在の区間が終了しているか確認する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90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次の区間が存在するか確認する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7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次の区間に切り替える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旋回量を計算する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933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左右モータの出力値を計算する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5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41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48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755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4536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CC3F294-F2BA-4970-B887-7A1FD622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1654"/>
              </p:ext>
            </p:extLst>
          </p:nvPr>
        </p:nvGraphicFramePr>
        <p:xfrm>
          <a:off x="6917750" y="1598235"/>
          <a:ext cx="218875" cy="292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182288352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548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67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88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1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64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6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7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306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4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11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025C8-7E34-4D24-AC73-AC4A9168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40682"/>
              </p:ext>
            </p:extLst>
          </p:nvPr>
        </p:nvGraphicFramePr>
        <p:xfrm>
          <a:off x="8276511" y="6901036"/>
          <a:ext cx="2080800" cy="226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1491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3.25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04028"/>
                  </a:ext>
                </a:extLst>
              </a:tr>
            </a:tbl>
          </a:graphicData>
        </a:graphic>
      </p:graphicFrame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E635EE9-463F-4195-B8E3-1DA8CD5B7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2407"/>
              </p:ext>
            </p:extLst>
          </p:nvPr>
        </p:nvGraphicFramePr>
        <p:xfrm>
          <a:off x="10454489" y="6901036"/>
          <a:ext cx="208080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266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6.40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7.45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B37A961-2EE8-42B9-964E-2C7406A8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6211"/>
              </p:ext>
            </p:extLst>
          </p:nvPr>
        </p:nvGraphicFramePr>
        <p:xfrm>
          <a:off x="4055887" y="7683888"/>
          <a:ext cx="3604737" cy="15087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97537">
                  <a:extLst>
                    <a:ext uri="{9D8B030D-6E8A-4147-A177-3AD203B41FA5}">
                      <a16:colId xmlns:a16="http://schemas.microsoft.com/office/drawing/2014/main" val="2494303227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403888561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885886303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245119094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98212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ADBB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rgbClr val="00ADB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EBF12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rgbClr val="FEBF12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E10000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rgbClr val="E1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94349B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rgbClr val="94349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前進量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3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曲率旋回量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4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P</a:t>
                      </a:r>
                      <a:endParaRPr kumimoji="1" lang="ja-JP" altLang="en-US" sz="1050" b="1" baseline="-25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0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I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0.054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731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9593F-AF7A-4E76-9434-CD6DF4697538}"/>
              </a:ext>
            </a:extLst>
          </p:cNvPr>
          <p:cNvSpPr txBox="1"/>
          <p:nvPr/>
        </p:nvSpPr>
        <p:spPr>
          <a:xfrm>
            <a:off x="2211174" y="1704256"/>
            <a:ext cx="1525330" cy="124649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+mn-lt"/>
              </a:rPr>
              <a:t>走行準備の定義</a:t>
            </a:r>
            <a:endParaRPr lang="en-US" altLang="ja-JP" sz="1200" b="1" dirty="0">
              <a:latin typeface="+mn-lt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・タスクの起動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・デバイスの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キャリブレーション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・クラスの初期化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・尻尾の角度を一定値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に設定する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3C8C714-EE3A-474D-9A74-3FFEB884F8DB}"/>
              </a:ext>
            </a:extLst>
          </p:cNvPr>
          <p:cNvGrpSpPr/>
          <p:nvPr/>
        </p:nvGrpSpPr>
        <p:grpSpPr>
          <a:xfrm>
            <a:off x="1036918" y="1704256"/>
            <a:ext cx="1043402" cy="1007558"/>
            <a:chOff x="676878" y="1857146"/>
            <a:chExt cx="1043402" cy="1007558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89BFC95-EAD4-4B8C-919A-96E2BBFFC1E8}"/>
                </a:ext>
              </a:extLst>
            </p:cNvPr>
            <p:cNvSpPr/>
            <p:nvPr/>
          </p:nvSpPr>
          <p:spPr>
            <a:xfrm>
              <a:off x="721359" y="2085468"/>
              <a:ext cx="928271" cy="3151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走行準備</a:t>
              </a:r>
              <a:endParaRPr kumimoji="1" lang="en-US" altLang="ja-JP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をする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DC1A450-2911-4E73-A79B-11915430D426}"/>
                </a:ext>
              </a:extLst>
            </p:cNvPr>
            <p:cNvSpPr/>
            <p:nvPr/>
          </p:nvSpPr>
          <p:spPr>
            <a:xfrm>
              <a:off x="726404" y="2500924"/>
              <a:ext cx="928271" cy="3151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コースを完走</a:t>
              </a:r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する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1BF641-8BB7-4037-A2D8-DA5328B2C5A2}"/>
                </a:ext>
              </a:extLst>
            </p:cNvPr>
            <p:cNvSpPr/>
            <p:nvPr/>
          </p:nvSpPr>
          <p:spPr>
            <a:xfrm>
              <a:off x="676878" y="1888626"/>
              <a:ext cx="1043402" cy="9760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87591D1-77D5-42C4-9860-68AA55834D9D}"/>
                </a:ext>
              </a:extLst>
            </p:cNvPr>
            <p:cNvSpPr txBox="1"/>
            <p:nvPr/>
          </p:nvSpPr>
          <p:spPr>
            <a:xfrm>
              <a:off x="927909" y="1857146"/>
              <a:ext cx="5800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走行体</a:t>
              </a: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1CBA54F-9354-470A-BEEC-B87F0D117D99}"/>
              </a:ext>
            </a:extLst>
          </p:cNvPr>
          <p:cNvGrpSpPr/>
          <p:nvPr/>
        </p:nvGrpSpPr>
        <p:grpSpPr>
          <a:xfrm>
            <a:off x="136104" y="2001012"/>
            <a:ext cx="578591" cy="783364"/>
            <a:chOff x="211698" y="2010032"/>
            <a:chExt cx="597996" cy="796465"/>
          </a:xfrm>
        </p:grpSpPr>
        <p:sp>
          <p:nvSpPr>
            <p:cNvPr id="69" name="フローチャート: 結合子 68">
              <a:extLst>
                <a:ext uri="{FF2B5EF4-FFF2-40B4-BE49-F238E27FC236}">
                  <a16:creationId xmlns:a16="http://schemas.microsoft.com/office/drawing/2014/main" id="{FB4E80B8-9B6D-44C0-8009-87A18881A8D9}"/>
                </a:ext>
              </a:extLst>
            </p:cNvPr>
            <p:cNvSpPr/>
            <p:nvPr/>
          </p:nvSpPr>
          <p:spPr>
            <a:xfrm>
              <a:off x="393885" y="2010032"/>
              <a:ext cx="205929" cy="196118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AC6526F-35B4-47F3-A819-319E72C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2" y="2208312"/>
              <a:ext cx="0" cy="21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5418612-6EC9-471B-BDD9-030CD179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25" y="2302501"/>
              <a:ext cx="363451" cy="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44117C9-D10E-44E6-800B-5E7E173B1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41" y="2415403"/>
              <a:ext cx="125536" cy="187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E3AB05F-704D-46AE-944B-AB9FF96164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9" y="2416253"/>
              <a:ext cx="123325" cy="1831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FE50A5A-325A-437B-AB26-DFD1CB5E4F75}"/>
                </a:ext>
              </a:extLst>
            </p:cNvPr>
            <p:cNvSpPr txBox="1"/>
            <p:nvPr/>
          </p:nvSpPr>
          <p:spPr>
            <a:xfrm>
              <a:off x="211698" y="2556158"/>
              <a:ext cx="597996" cy="2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競技者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4AC3EFC-4FE7-42C3-8CC6-A716C5C275B9}"/>
              </a:ext>
            </a:extLst>
          </p:cNvPr>
          <p:cNvCxnSpPr>
            <a:cxnSpLocks/>
          </p:cNvCxnSpPr>
          <p:nvPr/>
        </p:nvCxnSpPr>
        <p:spPr>
          <a:xfrm flipV="1">
            <a:off x="621438" y="2205852"/>
            <a:ext cx="485522" cy="74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B3EF515-341E-4FFE-81D4-6F6345010D18}"/>
              </a:ext>
            </a:extLst>
          </p:cNvPr>
          <p:cNvCxnSpPr>
            <a:cxnSpLocks/>
          </p:cNvCxnSpPr>
          <p:nvPr/>
        </p:nvCxnSpPr>
        <p:spPr>
          <a:xfrm>
            <a:off x="624018" y="2347500"/>
            <a:ext cx="478530" cy="7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82D6E39-9B81-42B1-BF55-90096880B166}"/>
              </a:ext>
            </a:extLst>
          </p:cNvPr>
          <p:cNvSpPr txBox="1"/>
          <p:nvPr/>
        </p:nvSpPr>
        <p:spPr>
          <a:xfrm>
            <a:off x="3578090" y="7169826"/>
            <a:ext cx="45603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これから示す値は区間パラメータリストという構造体に格納する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。各曲率分類における前進量と制御で用いる旋回量，ライントレースの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PID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係数を以下の表に示す．曲率分類の文字色は区間分けの色と対応する．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矢印: 山形 109">
            <a:extLst>
              <a:ext uri="{FF2B5EF4-FFF2-40B4-BE49-F238E27FC236}">
                <a16:creationId xmlns:a16="http://schemas.microsoft.com/office/drawing/2014/main" id="{869F2EAD-F265-48BE-8ED6-57D20D13A8CF}"/>
              </a:ext>
            </a:extLst>
          </p:cNvPr>
          <p:cNvSpPr/>
          <p:nvPr/>
        </p:nvSpPr>
        <p:spPr>
          <a:xfrm>
            <a:off x="3914483" y="9221120"/>
            <a:ext cx="8667117" cy="260000"/>
          </a:xfrm>
          <a:prstGeom prst="chevr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これらの値を設定した</a:t>
            </a:r>
            <a:r>
              <a:rPr kumimoji="1" lang="ja-JP" altLang="en-US" sz="1400" b="1">
                <a:solidFill>
                  <a:schemeClr val="tx1"/>
                </a:solidFill>
              </a:rPr>
              <a:t>根拠を「４．工夫点」で解説する．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9ED78E-271A-48CD-8696-D402EDAEEC9F}"/>
              </a:ext>
            </a:extLst>
          </p:cNvPr>
          <p:cNvSpPr txBox="1"/>
          <p:nvPr/>
        </p:nvSpPr>
        <p:spPr>
          <a:xfrm>
            <a:off x="6151764" y="265968"/>
            <a:ext cx="216024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A11C227B-D1C5-46D6-AB65-F9D95A79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" y="7281394"/>
            <a:ext cx="3299056" cy="22137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8A4A51-6224-4479-81C1-D5436D9F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9" y="727749"/>
            <a:ext cx="2679017" cy="573578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36BD71-9415-4E84-A1F4-7A3920C1A4F1}"/>
              </a:ext>
            </a:extLst>
          </p:cNvPr>
          <p:cNvCxnSpPr/>
          <p:nvPr/>
        </p:nvCxnSpPr>
        <p:spPr>
          <a:xfrm>
            <a:off x="6889587" y="1603158"/>
            <a:ext cx="441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E6358B48-3216-49A4-A3FD-342E3FC66910}"/>
              </a:ext>
            </a:extLst>
          </p:cNvPr>
          <p:cNvCxnSpPr>
            <a:cxnSpLocks/>
          </p:cNvCxnSpPr>
          <p:nvPr/>
        </p:nvCxnSpPr>
        <p:spPr>
          <a:xfrm>
            <a:off x="3951122" y="766991"/>
            <a:ext cx="1406" cy="568977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204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734</Words>
  <Application>Microsoft Office PowerPoint</Application>
  <PresentationFormat>A3 297x420 mm</PresentationFormat>
  <Paragraphs>190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HG丸ｺﾞｼｯｸM-PRO</vt:lpstr>
      <vt:lpstr>HG創英角ｺﾞｼｯｸUB</vt:lpstr>
      <vt:lpstr>ＭＳ ゴシック</vt:lpstr>
      <vt:lpstr>Meiryo</vt:lpstr>
      <vt:lpstr>Meiryo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316</cp:revision>
  <cp:lastPrinted>2019-08-23T02:06:01Z</cp:lastPrinted>
  <dcterms:created xsi:type="dcterms:W3CDTF">2002-02-28T07:41:56Z</dcterms:created>
  <dcterms:modified xsi:type="dcterms:W3CDTF">2019-08-31T03:51:26Z</dcterms:modified>
</cp:coreProperties>
</file>