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4"/>
  </p:notesMasterIdLst>
  <p:handoutMasterIdLst>
    <p:handoutMasterId r:id="rId5"/>
  </p:handoutMasterIdLst>
  <p:sldIdLst>
    <p:sldId id="279" r:id="rId3"/>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ection>
        <p14:section name="モデル図ページ（プライマリークラス）" id="{8B2B3982-7BAC-4EE5-974E-E0EE0719EC85}">
          <p14:sldIdLst>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2" autoAdjust="0"/>
    <p:restoredTop sz="95889" autoAdjust="0"/>
  </p:normalViewPr>
  <p:slideViewPr>
    <p:cSldViewPr showGuides="1">
      <p:cViewPr>
        <p:scale>
          <a:sx n="54" d="100"/>
          <a:sy n="54" d="100"/>
        </p:scale>
        <p:origin x="1896" y="728"/>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58753" y="106359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73617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728475"/>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720781"/>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62701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solidFill>
            <a:schemeClr val="accent6"/>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highlight>
                <a:srgbClr val="FFFF00"/>
              </a:highlight>
            </a:endParaRPr>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585529" y="1362855"/>
            <a:ext cx="1395612"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４</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a:solidFill>
                  <a:schemeClr val="bg1"/>
                </a:solidFill>
                <a:latin typeface="HG創英角ｺﾞｼｯｸUB" panose="020B0909000000000000" pitchFamily="49" charset="-128"/>
                <a:ea typeface="HG創英角ｺﾞｼｯｸUB" panose="020B0909000000000000" pitchFamily="49" charset="-128"/>
              </a:rPr>
              <a:t>工夫点</a:t>
            </a:r>
            <a:endPar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2" name="テキスト ボックス 1">
            <a:extLst>
              <a:ext uri="{FF2B5EF4-FFF2-40B4-BE49-F238E27FC236}">
                <a16:creationId xmlns:a16="http://schemas.microsoft.com/office/drawing/2014/main" id="{2CAE7286-AEFC-D645-BD36-CF0F272ACF24}"/>
              </a:ext>
            </a:extLst>
          </p:cNvPr>
          <p:cNvSpPr txBox="1"/>
          <p:nvPr/>
        </p:nvSpPr>
        <p:spPr>
          <a:xfrm>
            <a:off x="2513702" y="1388529"/>
            <a:ext cx="7200780" cy="400110"/>
          </a:xfrm>
          <a:prstGeom prst="rect">
            <a:avLst/>
          </a:prstGeom>
          <a:noFill/>
        </p:spPr>
        <p:txBody>
          <a:bodyPr wrap="square" rtlCol="0">
            <a:spAutoFit/>
          </a:bodyPr>
          <a:lstStyle/>
          <a:p>
            <a:r>
              <a:rPr kumimoji="1" lang="ja-JP" altLang="en-US" sz="2000" b="1"/>
              <a:t>カーブを安定して曲がり切るための旋回量を取得したい</a:t>
            </a:r>
            <a:endParaRPr kumimoji="1" lang="en-US" altLang="ja-JP" sz="2000" b="1" dirty="0"/>
          </a:p>
        </p:txBody>
      </p:sp>
      <p:sp>
        <p:nvSpPr>
          <p:cNvPr id="17" name="テキスト ボックス 16">
            <a:extLst>
              <a:ext uri="{FF2B5EF4-FFF2-40B4-BE49-F238E27FC236}">
                <a16:creationId xmlns:a16="http://schemas.microsoft.com/office/drawing/2014/main" id="{FD4AED43-F6D2-FB4F-8A2A-934E938AA74F}"/>
              </a:ext>
            </a:extLst>
          </p:cNvPr>
          <p:cNvSpPr txBox="1"/>
          <p:nvPr/>
        </p:nvSpPr>
        <p:spPr>
          <a:xfrm>
            <a:off x="269370" y="2348426"/>
            <a:ext cx="6118347" cy="900246"/>
          </a:xfrm>
          <a:prstGeom prst="rect">
            <a:avLst/>
          </a:prstGeom>
          <a:noFill/>
        </p:spPr>
        <p:txBody>
          <a:bodyPr wrap="square" rtlCol="0">
            <a:spAutoFit/>
          </a:bodyPr>
          <a:lstStyle/>
          <a:p>
            <a:r>
              <a:rPr lang="ja-JP" altLang="en-US" sz="1050"/>
              <a:t>カーブの曲率に応じて旋回量をあらかじめ曲率項として計算式に組み込んでおくことにした．これにより，</a:t>
            </a:r>
            <a:r>
              <a:rPr lang="en-US" altLang="ja-JP" sz="1050" dirty="0"/>
              <a:t>PID</a:t>
            </a:r>
            <a:r>
              <a:rPr lang="ja-JP" altLang="en-US" sz="1050"/>
              <a:t>制御のみ用いたライントレースと比較して旋回動作の遅れを改善できると考えた．そのために，コースを</a:t>
            </a:r>
            <a:r>
              <a:rPr lang="en-US" altLang="ja-JP" sz="1050" dirty="0"/>
              <a:t>15</a:t>
            </a:r>
            <a:r>
              <a:rPr lang="ja-JP" altLang="en-US" sz="1050"/>
              <a:t>の区間に分割し、区間ごとに走行パラメータを変更することにした．全ての区間に異なるパラメータを用意すると，調整に時間がかかるため，曲率の近いものをまとめて扱うことにし，</a:t>
            </a:r>
            <a:r>
              <a:rPr lang="en-US" altLang="ja-JP" sz="1050" dirty="0"/>
              <a:t>4</a:t>
            </a:r>
            <a:r>
              <a:rPr lang="ja-JP" altLang="en-US" sz="1050"/>
              <a:t>種類のパラメータを用意した．下に分割したコースを示す．また，各区間の曲率を表に示す．</a:t>
            </a:r>
            <a:endParaRPr lang="en-US" altLang="ja-JP" sz="1050" dirty="0"/>
          </a:p>
        </p:txBody>
      </p:sp>
      <p:pic>
        <p:nvPicPr>
          <p:cNvPr id="7" name="図 6">
            <a:extLst>
              <a:ext uri="{FF2B5EF4-FFF2-40B4-BE49-F238E27FC236}">
                <a16:creationId xmlns:a16="http://schemas.microsoft.com/office/drawing/2014/main" id="{F3CDCD27-8635-7B4E-B900-A14B00073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14" y="3246491"/>
            <a:ext cx="2889055" cy="2178814"/>
          </a:xfrm>
          <a:prstGeom prst="rect">
            <a:avLst/>
          </a:prstGeom>
        </p:spPr>
      </p:pic>
      <p:cxnSp>
        <p:nvCxnSpPr>
          <p:cNvPr id="22" name="直線コネクタ 21">
            <a:extLst>
              <a:ext uri="{FF2B5EF4-FFF2-40B4-BE49-F238E27FC236}">
                <a16:creationId xmlns:a16="http://schemas.microsoft.com/office/drawing/2014/main" id="{6503373C-B6AD-6745-92EB-5CF57A2C7722}"/>
              </a:ext>
            </a:extLst>
          </p:cNvPr>
          <p:cNvCxnSpPr>
            <a:cxnSpLocks/>
          </p:cNvCxnSpPr>
          <p:nvPr/>
        </p:nvCxnSpPr>
        <p:spPr>
          <a:xfrm>
            <a:off x="6400800" y="2064296"/>
            <a:ext cx="0" cy="582985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60DBB93E-042D-A049-B8AA-9BE116084836}"/>
              </a:ext>
            </a:extLst>
          </p:cNvPr>
          <p:cNvCxnSpPr/>
          <p:nvPr/>
        </p:nvCxnSpPr>
        <p:spPr>
          <a:xfrm>
            <a:off x="283248" y="2278376"/>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EA890F8-AA93-C543-BC75-245B352725B1}"/>
              </a:ext>
            </a:extLst>
          </p:cNvPr>
          <p:cNvSpPr txBox="1"/>
          <p:nvPr/>
        </p:nvSpPr>
        <p:spPr>
          <a:xfrm>
            <a:off x="174883" y="1942592"/>
            <a:ext cx="4575426" cy="338554"/>
          </a:xfrm>
          <a:prstGeom prst="rect">
            <a:avLst/>
          </a:prstGeom>
          <a:noFill/>
        </p:spPr>
        <p:txBody>
          <a:bodyPr wrap="square" rtlCol="0">
            <a:spAutoFit/>
          </a:bodyPr>
          <a:lstStyle/>
          <a:p>
            <a:r>
              <a:rPr lang="ja-JP" altLang="en-US" b="1">
                <a:latin typeface="HG丸ｺﾞｼｯｸM-PRO" panose="020F0600000000000000" pitchFamily="50" charset="-128"/>
                <a:ea typeface="HG丸ｺﾞｼｯｸM-PRO" panose="020F0600000000000000" pitchFamily="50" charset="-128"/>
              </a:rPr>
              <a:t>１．曲率制御の導入</a:t>
            </a:r>
            <a:endParaRPr lang="en-US" altLang="ja-JP" b="1" dirty="0">
              <a:latin typeface="HG丸ｺﾞｼｯｸM-PRO" panose="020F0600000000000000" pitchFamily="50" charset="-128"/>
              <a:ea typeface="HG丸ｺﾞｼｯｸM-PRO" panose="020F0600000000000000" pitchFamily="50" charset="-128"/>
            </a:endParaRPr>
          </a:p>
        </p:txBody>
      </p:sp>
      <p:sp>
        <p:nvSpPr>
          <p:cNvPr id="31" name="テキスト ボックス 30">
            <a:extLst>
              <a:ext uri="{FF2B5EF4-FFF2-40B4-BE49-F238E27FC236}">
                <a16:creationId xmlns:a16="http://schemas.microsoft.com/office/drawing/2014/main" id="{0CEB7760-605A-864E-B315-243369CB15E8}"/>
              </a:ext>
            </a:extLst>
          </p:cNvPr>
          <p:cNvSpPr txBox="1"/>
          <p:nvPr/>
        </p:nvSpPr>
        <p:spPr>
          <a:xfrm>
            <a:off x="183525" y="5745255"/>
            <a:ext cx="3285656" cy="415498"/>
          </a:xfrm>
          <a:prstGeom prst="rect">
            <a:avLst/>
          </a:prstGeom>
          <a:noFill/>
        </p:spPr>
        <p:txBody>
          <a:bodyPr wrap="square" rtlCol="0">
            <a:spAutoFit/>
          </a:bodyPr>
          <a:lstStyle/>
          <a:p>
            <a:r>
              <a:rPr lang="ja-JP" altLang="en-US" sz="1050"/>
              <a:t>曲率に応じて区間を</a:t>
            </a:r>
            <a:r>
              <a:rPr lang="en-US" altLang="ja-JP" sz="1050" dirty="0"/>
              <a:t>4</a:t>
            </a:r>
            <a:r>
              <a:rPr lang="ja-JP" altLang="en-US" sz="1050"/>
              <a:t>種類に分類した．</a:t>
            </a:r>
            <a:endParaRPr lang="en-US" altLang="ja-JP" sz="1050" dirty="0"/>
          </a:p>
          <a:p>
            <a:r>
              <a:rPr lang="ja-JP" altLang="en-US" sz="1050"/>
              <a:t>下表に分類ごとの曲率項の値を示す</a:t>
            </a:r>
            <a:r>
              <a:rPr lang="en-US" altLang="ja-JP" sz="1050" dirty="0"/>
              <a:t>.</a:t>
            </a:r>
          </a:p>
        </p:txBody>
      </p:sp>
      <p:sp>
        <p:nvSpPr>
          <p:cNvPr id="34" name="テキスト ボックス 33">
            <a:extLst>
              <a:ext uri="{FF2B5EF4-FFF2-40B4-BE49-F238E27FC236}">
                <a16:creationId xmlns:a16="http://schemas.microsoft.com/office/drawing/2014/main" id="{AEE4FC33-7FE0-E249-91BD-4B6C4736511A}"/>
              </a:ext>
            </a:extLst>
          </p:cNvPr>
          <p:cNvSpPr txBox="1"/>
          <p:nvPr/>
        </p:nvSpPr>
        <p:spPr>
          <a:xfrm>
            <a:off x="183525" y="6879373"/>
            <a:ext cx="6118347" cy="253916"/>
          </a:xfrm>
          <a:prstGeom prst="rect">
            <a:avLst/>
          </a:prstGeom>
          <a:noFill/>
        </p:spPr>
        <p:txBody>
          <a:bodyPr wrap="square" rtlCol="0">
            <a:spAutoFit/>
          </a:bodyPr>
          <a:lstStyle/>
          <a:p>
            <a:r>
              <a:rPr lang="ja-JP" altLang="en-US" sz="1050"/>
              <a:t>曲率項を</a:t>
            </a:r>
            <a:r>
              <a:rPr lang="en-US" altLang="ja-JP" sz="1050" dirty="0"/>
              <a:t>PID</a:t>
            </a:r>
            <a:r>
              <a:rPr lang="ja-JP" altLang="en-US" sz="1050"/>
              <a:t>計算の出力値に足し合わせることで曲率制御の旋回量を算出する．</a:t>
            </a:r>
            <a:endParaRPr lang="en-US" altLang="ja-JP" sz="1050" dirty="0"/>
          </a:p>
        </p:txBody>
      </p:sp>
      <p:grpSp>
        <p:nvGrpSpPr>
          <p:cNvPr id="53" name="グループ化 52">
            <a:extLst>
              <a:ext uri="{FF2B5EF4-FFF2-40B4-BE49-F238E27FC236}">
                <a16:creationId xmlns:a16="http://schemas.microsoft.com/office/drawing/2014/main" id="{119A97DB-3EB5-E94F-B62C-EB2A79A35790}"/>
              </a:ext>
            </a:extLst>
          </p:cNvPr>
          <p:cNvGrpSpPr/>
          <p:nvPr/>
        </p:nvGrpSpPr>
        <p:grpSpPr>
          <a:xfrm>
            <a:off x="331990" y="7098062"/>
            <a:ext cx="5969882" cy="796091"/>
            <a:chOff x="350566" y="6938226"/>
            <a:chExt cx="5969882" cy="796091"/>
          </a:xfrm>
        </p:grpSpPr>
        <p:grpSp>
          <p:nvGrpSpPr>
            <p:cNvPr id="52" name="グループ化 51">
              <a:extLst>
                <a:ext uri="{FF2B5EF4-FFF2-40B4-BE49-F238E27FC236}">
                  <a16:creationId xmlns:a16="http://schemas.microsoft.com/office/drawing/2014/main" id="{2F98521E-A00F-104A-9B31-10981AA8033F}"/>
                </a:ext>
              </a:extLst>
            </p:cNvPr>
            <p:cNvGrpSpPr/>
            <p:nvPr/>
          </p:nvGrpSpPr>
          <p:grpSpPr>
            <a:xfrm>
              <a:off x="350566" y="7154568"/>
              <a:ext cx="3944043" cy="410753"/>
              <a:chOff x="253894" y="6990366"/>
              <a:chExt cx="3944043" cy="410753"/>
            </a:xfrm>
          </p:grpSpPr>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B02A714-F19F-1947-BE59-A80EECB5504B}"/>
                      </a:ext>
                    </a:extLst>
                  </p:cNvPr>
                  <p:cNvSpPr txBox="1"/>
                  <p:nvPr/>
                </p:nvSpPr>
                <p:spPr>
                  <a:xfrm>
                    <a:off x="488857" y="6990366"/>
                    <a:ext cx="3709080" cy="410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P</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I</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nary>
                            <m:naryPr>
                              <m:chr m:val="∑"/>
                              <m:supHide m:val="on"/>
                              <m:ctrlPr>
                                <a:rPr lang="en-US" altLang="ja-JP" sz="1100" i="1" smtClean="0">
                                  <a:latin typeface="Cambria Math" panose="02040503050406030204" pitchFamily="18" charset="0"/>
                                  <a:ea typeface="メイリオ" panose="020B0604030504040204" pitchFamily="50" charset="-128"/>
                                </a:rPr>
                              </m:ctrlPr>
                            </m:naryPr>
                            <m:sub>
                              <m:r>
                                <m:rPr>
                                  <m:brk m:alnAt="7"/>
                                </m:rPr>
                                <a:rPr lang="en-US" altLang="ja-JP" sz="1100" b="0" i="1" smtClean="0">
                                  <a:latin typeface="Cambria Math" panose="02040503050406030204" pitchFamily="18" charset="0"/>
                                  <a:ea typeface="メイリオ" panose="020B0604030504040204" pitchFamily="50" charset="-128"/>
                                </a:rPr>
                                <m:t>𝑛</m:t>
                              </m:r>
                            </m:sub>
                            <m:sup/>
                            <m:e>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e>
                          </m:nary>
                          <m:r>
                            <a:rPr lang="en-US" altLang="ja-JP" sz="1100" i="1">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𝑡</m:t>
                          </m:r>
                          <m:r>
                            <a:rPr lang="en-US" altLang="ja-JP" sz="1100" b="0" i="1" smtClean="0">
                              <a:latin typeface="Cambria Math" panose="02040503050406030204" pitchFamily="18" charset="0"/>
                              <a:ea typeface="メイリオ" panose="020B0604030504040204" pitchFamily="50" charset="-128"/>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D</m:t>
                              </m:r>
                            </m:sub>
                          </m:sSub>
                          <m:r>
                            <a:rPr kumimoji="1" lang="en-US" altLang="ja-JP" sz="1100" b="0" i="1" smtClean="0">
                              <a:latin typeface="Cambria Math" panose="02040503050406030204" pitchFamily="18" charset="0"/>
                            </a:rPr>
                            <m:t> </m:t>
                          </m:r>
                          <m:f>
                            <m:fPr>
                              <m:ctrlPr>
                                <a:rPr kumimoji="1" lang="en-US" altLang="ja-JP" sz="1100" b="0" i="1" smtClean="0">
                                  <a:latin typeface="Cambria Math" panose="02040503050406030204" pitchFamily="18" charset="0"/>
                                </a:rPr>
                              </m:ctrlPr>
                            </m:fPr>
                            <m:num>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lang="en-US" altLang="ja-JP" sz="1100" b="0" i="1" smtClean="0">
                                  <a:latin typeface="Cambria Math" panose="02040503050406030204" pitchFamily="18" charset="0"/>
                                  <a:ea typeface="メイリオ" panose="020B0604030504040204" pitchFamily="50" charset="-128"/>
                                </a:rPr>
                                <m:t>−</m:t>
                              </m:r>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r>
                                    <a:rPr lang="en-US" altLang="ja-JP" sz="1100" b="0" i="1" smtClean="0">
                                      <a:latin typeface="Cambria Math" panose="02040503050406030204" pitchFamily="18" charset="0"/>
                                      <a:ea typeface="メイリオ" panose="020B0604030504040204" pitchFamily="50" charset="-128"/>
                                    </a:rPr>
                                    <m:t>−1</m:t>
                                  </m:r>
                                </m:sub>
                              </m:sSub>
                            </m:num>
                            <m:den>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𝑡</m:t>
                              </m:r>
                            </m:den>
                          </m:f>
                          <m:r>
                            <a:rPr kumimoji="1" lang="en-US" altLang="ja-JP" sz="1100" b="0" i="0" smtClean="0">
                              <a:latin typeface="Cambria Math" panose="02040503050406030204" pitchFamily="18" charset="0"/>
                            </a:rPr>
                            <m:t>+(</m:t>
                          </m:r>
                          <m:r>
                            <a:rPr lang="ja-JP" altLang="en-US" sz="1100" i="1">
                              <a:latin typeface="Cambria Math" panose="02040503050406030204" pitchFamily="18" charset="0"/>
                            </a:rPr>
                            <m:t>曲率</m:t>
                          </m:r>
                          <m:r>
                            <a:rPr lang="ja-JP" altLang="en-US" sz="1100" i="1" smtClean="0">
                              <a:latin typeface="Cambria Math" panose="02040503050406030204" pitchFamily="18" charset="0"/>
                            </a:rPr>
                            <m:t>項</m:t>
                          </m:r>
                          <m:r>
                            <a:rPr kumimoji="1" lang="en-US" altLang="ja-JP" sz="1100" b="0" i="0" smtClean="0">
                              <a:latin typeface="Cambria Math" panose="02040503050406030204" pitchFamily="18" charset="0"/>
                            </a:rPr>
                            <m:t>)</m:t>
                          </m:r>
                        </m:oMath>
                      </m:oMathPara>
                    </a14:m>
                    <a:endParaRPr kumimoji="1" lang="ja-JP" altLang="en-US" sz="1100" dirty="0">
                      <a:latin typeface="Meiryo UI" panose="020B0604030504040204" pitchFamily="50" charset="-128"/>
                      <a:ea typeface="Meiryo UI"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3B02A714-F19F-1947-BE59-A80EECB5504B}"/>
                      </a:ext>
                    </a:extLst>
                  </p:cNvPr>
                  <p:cNvSpPr txBox="1">
                    <a:spLocks noRot="1" noChangeAspect="1" noMove="1" noResize="1" noEditPoints="1" noAdjustHandles="1" noChangeArrowheads="1" noChangeShapeType="1" noTextEdit="1"/>
                  </p:cNvSpPr>
                  <p:nvPr/>
                </p:nvSpPr>
                <p:spPr>
                  <a:xfrm>
                    <a:off x="488857" y="6990366"/>
                    <a:ext cx="3709080" cy="410753"/>
                  </a:xfrm>
                  <a:prstGeom prst="rect">
                    <a:avLst/>
                  </a:prstGeom>
                  <a:blipFill>
                    <a:blip r:embed="rId3"/>
                    <a:stretch>
                      <a:fillRect t="-153125" b="-209375"/>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3D4C0372-EA2A-AB4D-A7C1-0F1D56B39EC9}"/>
                  </a:ext>
                </a:extLst>
              </p:cNvPr>
              <p:cNvSpPr txBox="1"/>
              <p:nvPr/>
            </p:nvSpPr>
            <p:spPr>
              <a:xfrm>
                <a:off x="253894" y="7061895"/>
                <a:ext cx="606282" cy="261610"/>
              </a:xfrm>
              <a:prstGeom prst="rect">
                <a:avLst/>
              </a:prstGeom>
              <a:noFill/>
            </p:spPr>
            <p:txBody>
              <a:bodyPr wrap="square" rtlCol="0">
                <a:spAutoFit/>
              </a:bodyPr>
              <a:lstStyle/>
              <a:p>
                <a:pPr algn="ctr"/>
                <a:r>
                  <a:rPr kumimoji="1" lang="ja-JP" altLang="en-US" sz="1100">
                    <a:latin typeface="メイリオ" panose="020B0604030504040204" pitchFamily="50" charset="-128"/>
                    <a:ea typeface="メイリオ" panose="020B0604030504040204" pitchFamily="50" charset="-128"/>
                  </a:rPr>
                  <a:t>旋回量</a:t>
                </a:r>
                <a:endParaRPr kumimoji="1" lang="ja-JP" altLang="en-US" sz="1100" dirty="0">
                  <a:latin typeface="メイリオ" panose="020B0604030504040204" pitchFamily="50" charset="-128"/>
                  <a:ea typeface="メイリオ" panose="020B0604030504040204" pitchFamily="50" charset="-128"/>
                </a:endParaRPr>
              </a:p>
            </p:txBody>
          </p:sp>
        </p:grpSp>
        <p:grpSp>
          <p:nvGrpSpPr>
            <p:cNvPr id="51" name="グループ化 50">
              <a:extLst>
                <a:ext uri="{FF2B5EF4-FFF2-40B4-BE49-F238E27FC236}">
                  <a16:creationId xmlns:a16="http://schemas.microsoft.com/office/drawing/2014/main" id="{EAF2FE2A-AED8-D846-8A4B-C284E6B64117}"/>
                </a:ext>
              </a:extLst>
            </p:cNvPr>
            <p:cNvGrpSpPr/>
            <p:nvPr/>
          </p:nvGrpSpPr>
          <p:grpSpPr>
            <a:xfrm>
              <a:off x="4208419" y="6938226"/>
              <a:ext cx="2112029" cy="796091"/>
              <a:chOff x="4140800" y="6958935"/>
              <a:chExt cx="2112029" cy="796091"/>
            </a:xfrm>
          </p:grpSpPr>
          <p:grpSp>
            <p:nvGrpSpPr>
              <p:cNvPr id="37" name="グループ化 36">
                <a:extLst>
                  <a:ext uri="{FF2B5EF4-FFF2-40B4-BE49-F238E27FC236}">
                    <a16:creationId xmlns:a16="http://schemas.microsoft.com/office/drawing/2014/main" id="{E43F26DE-91F3-074E-BEEA-F64FD5FBB681}"/>
                  </a:ext>
                </a:extLst>
              </p:cNvPr>
              <p:cNvGrpSpPr/>
              <p:nvPr/>
            </p:nvGrpSpPr>
            <p:grpSpPr>
              <a:xfrm>
                <a:off x="4620622" y="6958935"/>
                <a:ext cx="1632207" cy="796091"/>
                <a:chOff x="4676721" y="4893824"/>
                <a:chExt cx="1959922" cy="616618"/>
              </a:xfrm>
            </p:grpSpPr>
            <p:grpSp>
              <p:nvGrpSpPr>
                <p:cNvPr id="38" name="グループ化 37">
                  <a:extLst>
                    <a:ext uri="{FF2B5EF4-FFF2-40B4-BE49-F238E27FC236}">
                      <a16:creationId xmlns:a16="http://schemas.microsoft.com/office/drawing/2014/main" id="{2B3953EB-AC8D-5941-984B-4D0600592C70}"/>
                    </a:ext>
                  </a:extLst>
                </p:cNvPr>
                <p:cNvGrpSpPr/>
                <p:nvPr/>
              </p:nvGrpSpPr>
              <p:grpSpPr>
                <a:xfrm>
                  <a:off x="4676721" y="4902546"/>
                  <a:ext cx="1944217" cy="607896"/>
                  <a:chOff x="3082952" y="5074220"/>
                  <a:chExt cx="1918364" cy="640583"/>
                </a:xfrm>
              </p:grpSpPr>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ED9114C2-F5EE-6747-8A44-E3378E43F1D7}"/>
                          </a:ext>
                        </a:extLst>
                      </p:cNvPr>
                      <p:cNvSpPr txBox="1"/>
                      <p:nvPr/>
                    </p:nvSpPr>
                    <p:spPr>
                      <a:xfrm>
                        <a:off x="3100782" y="5074220"/>
                        <a:ext cx="280687" cy="6405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P</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I</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D</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ea typeface="メイリオ" panose="020B0604030504040204" pitchFamily="50" charset="-128"/>
                                    </a:rPr>
                                  </m:ctrlPr>
                                </m:sSubPr>
                                <m:e>
                                  <m:r>
                                    <a:rPr lang="en-US" altLang="ja-JP" sz="900" i="1" smtClean="0">
                                      <a:latin typeface="Cambria Math" panose="02040503050406030204" pitchFamily="18" charset="0"/>
                                      <a:ea typeface="Cambria Math" panose="02040503050406030204" pitchFamily="18" charset="0"/>
                                    </a:rPr>
                                    <m:t>𝜖</m:t>
                                  </m:r>
                                </m:e>
                                <m:sub>
                                  <m:r>
                                    <a:rPr lang="en-US" altLang="ja-JP" sz="900" b="0" i="1" smtClean="0">
                                      <a:latin typeface="Cambria Math" panose="02040503050406030204" pitchFamily="18" charset="0"/>
                                      <a:ea typeface="メイリオ" panose="020B0604030504040204" pitchFamily="50" charset="-128"/>
                                    </a:rPr>
                                    <m:t>𝑛</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oMath>
                          </m:oMathPara>
                        </a14:m>
                        <a:endParaRPr lang="ja-JP" altLang="en-US" sz="9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ED9114C2-F5EE-6747-8A44-E3378E43F1D7}"/>
                          </a:ext>
                        </a:extLst>
                      </p:cNvPr>
                      <p:cNvSpPr txBox="1">
                        <a:spLocks noRot="1" noChangeAspect="1" noMove="1" noResize="1" noEditPoints="1" noAdjustHandles="1" noChangeArrowheads="1" noChangeShapeType="1" noTextEdit="1"/>
                      </p:cNvSpPr>
                      <p:nvPr/>
                    </p:nvSpPr>
                    <p:spPr>
                      <a:xfrm>
                        <a:off x="3100782" y="5074220"/>
                        <a:ext cx="280687" cy="640583"/>
                      </a:xfrm>
                      <a:prstGeom prst="rect">
                        <a:avLst/>
                      </a:prstGeom>
                      <a:blipFill>
                        <a:blip r:embed="rId4"/>
                        <a:stretch>
                          <a:fillRect r="-5000"/>
                        </a:stretch>
                      </a:blipFill>
                    </p:spPr>
                    <p:txBody>
                      <a:bodyPr/>
                      <a:lstStyle/>
                      <a:p>
                        <a:r>
                          <a:rPr lang="ja-JP" altLang="en-US">
                            <a:noFill/>
                          </a:rPr>
                          <a:t> </a:t>
                        </a:r>
                      </a:p>
                    </p:txBody>
                  </p:sp>
                </mc:Fallback>
              </mc:AlternateContent>
              <p:sp>
                <p:nvSpPr>
                  <p:cNvPr id="41" name="左大かっこ 40">
                    <a:extLst>
                      <a:ext uri="{FF2B5EF4-FFF2-40B4-BE49-F238E27FC236}">
                        <a16:creationId xmlns:a16="http://schemas.microsoft.com/office/drawing/2014/main" id="{344D8535-FD7D-E94C-A1DB-4AE60E58DE21}"/>
                      </a:ext>
                    </a:extLst>
                  </p:cNvPr>
                  <p:cNvSpPr/>
                  <p:nvPr/>
                </p:nvSpPr>
                <p:spPr>
                  <a:xfrm flipH="1">
                    <a:off x="4954284" y="5080225"/>
                    <a:ext cx="47032" cy="6223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sp>
                <p:nvSpPr>
                  <p:cNvPr id="42" name="左大かっこ 41">
                    <a:extLst>
                      <a:ext uri="{FF2B5EF4-FFF2-40B4-BE49-F238E27FC236}">
                        <a16:creationId xmlns:a16="http://schemas.microsoft.com/office/drawing/2014/main" id="{2DB79A40-BE5F-3F49-A6B2-4FC577939214}"/>
                      </a:ext>
                    </a:extLst>
                  </p:cNvPr>
                  <p:cNvSpPr/>
                  <p:nvPr/>
                </p:nvSpPr>
                <p:spPr>
                  <a:xfrm>
                    <a:off x="3082952" y="5076976"/>
                    <a:ext cx="45719" cy="6223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grpSp>
            <p:sp>
              <p:nvSpPr>
                <p:cNvPr id="39" name="テキスト ボックス 38">
                  <a:extLst>
                    <a:ext uri="{FF2B5EF4-FFF2-40B4-BE49-F238E27FC236}">
                      <a16:creationId xmlns:a16="http://schemas.microsoft.com/office/drawing/2014/main" id="{34866839-5FE9-1C45-A067-85202FC66E88}"/>
                    </a:ext>
                  </a:extLst>
                </p:cNvPr>
                <p:cNvSpPr txBox="1"/>
                <p:nvPr/>
              </p:nvSpPr>
              <p:spPr>
                <a:xfrm>
                  <a:off x="4874778" y="4893824"/>
                  <a:ext cx="1761865" cy="607896"/>
                </a:xfrm>
                <a:prstGeom prst="rect">
                  <a:avLst/>
                </a:prstGeom>
                <a:noFill/>
              </p:spPr>
              <p:txBody>
                <a:bodyPr wrap="square" rtlCol="0">
                  <a:spAutoFit/>
                </a:bodyPr>
                <a:lstStyle/>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比例制御ゲイン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積分制御ゲイン　　</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微分制御ゲイン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輝度の目標値との偏差</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時間ステップ</a:t>
                  </a:r>
                  <a:r>
                    <a:rPr lang="en-US" altLang="ja-JP" sz="900" dirty="0">
                      <a:latin typeface="メイリオ" panose="020B0604030504040204" pitchFamily="50" charset="-128"/>
                      <a:ea typeface="メイリオ" panose="020B0604030504040204" pitchFamily="50" charset="-128"/>
                    </a:rPr>
                    <a:t>(4[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endParaRPr lang="ja-JP" altLang="en-US" sz="900" dirty="0">
                    <a:latin typeface="メイリオ" panose="020B0604030504040204" pitchFamily="50" charset="-128"/>
                    <a:ea typeface="メイリオ" panose="020B0604030504040204" pitchFamily="50" charset="-128"/>
                  </a:endParaRPr>
                </a:p>
              </p:txBody>
            </p:sp>
          </p:grpSp>
          <p:sp>
            <p:nvSpPr>
              <p:cNvPr id="43" name="テキスト ボックス 42">
                <a:extLst>
                  <a:ext uri="{FF2B5EF4-FFF2-40B4-BE49-F238E27FC236}">
                    <a16:creationId xmlns:a16="http://schemas.microsoft.com/office/drawing/2014/main" id="{B8CBD385-ADA6-6840-AFB1-5B01EA5CFFDE}"/>
                  </a:ext>
                </a:extLst>
              </p:cNvPr>
              <p:cNvSpPr txBox="1"/>
              <p:nvPr/>
            </p:nvSpPr>
            <p:spPr>
              <a:xfrm>
                <a:off x="4140800" y="7225056"/>
                <a:ext cx="555806" cy="252587"/>
              </a:xfrm>
              <a:prstGeom prst="rect">
                <a:avLst/>
              </a:prstGeom>
              <a:noFill/>
            </p:spPr>
            <p:txBody>
              <a:bodyPr wrap="square" rtlCol="0">
                <a:spAutoFit/>
              </a:bodyPr>
              <a:lstStyle/>
              <a:p>
                <a:pPr algn="ctr"/>
                <a:r>
                  <a:rPr lang="ja-JP" altLang="en-US" sz="1050"/>
                  <a:t>ただし，</a:t>
                </a:r>
                <a:endParaRPr lang="en-US" altLang="ja-JP" sz="1050" dirty="0"/>
              </a:p>
            </p:txBody>
          </p:sp>
        </p:grpSp>
      </p:grpSp>
      <p:cxnSp>
        <p:nvCxnSpPr>
          <p:cNvPr id="44" name="直線コネクタ 43">
            <a:extLst>
              <a:ext uri="{FF2B5EF4-FFF2-40B4-BE49-F238E27FC236}">
                <a16:creationId xmlns:a16="http://schemas.microsoft.com/office/drawing/2014/main" id="{8C58E179-A6E7-DF4D-B534-7B945BCC03A0}"/>
              </a:ext>
            </a:extLst>
          </p:cNvPr>
          <p:cNvCxnSpPr/>
          <p:nvPr/>
        </p:nvCxnSpPr>
        <p:spPr>
          <a:xfrm>
            <a:off x="6744129" y="2278376"/>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90D3A41-B9F1-EE45-829D-611393669FF5}"/>
              </a:ext>
            </a:extLst>
          </p:cNvPr>
          <p:cNvSpPr txBox="1"/>
          <p:nvPr/>
        </p:nvSpPr>
        <p:spPr>
          <a:xfrm>
            <a:off x="6635764" y="1942592"/>
            <a:ext cx="4575426" cy="338554"/>
          </a:xfrm>
          <a:prstGeom prst="rect">
            <a:avLst/>
          </a:prstGeom>
          <a:noFill/>
        </p:spPr>
        <p:txBody>
          <a:bodyPr wrap="square" rtlCol="0">
            <a:spAutoFit/>
          </a:bodyPr>
          <a:lstStyle/>
          <a:p>
            <a:r>
              <a:rPr lang="en-US" altLang="ja-JP" b="1" dirty="0">
                <a:latin typeface="HG丸ｺﾞｼｯｸM-PRO" panose="020F0600000000000000" pitchFamily="50" charset="-128"/>
                <a:ea typeface="HG丸ｺﾞｼｯｸM-PRO" panose="020F0600000000000000" pitchFamily="50" charset="-128"/>
              </a:rPr>
              <a:t>2</a:t>
            </a:r>
            <a:r>
              <a:rPr lang="ja-JP" altLang="en-US" b="1">
                <a:latin typeface="HG丸ｺﾞｼｯｸM-PRO" panose="020F0600000000000000" pitchFamily="50" charset="-128"/>
                <a:ea typeface="HG丸ｺﾞｼｯｸM-PRO" panose="020F0600000000000000" pitchFamily="50" charset="-128"/>
              </a:rPr>
              <a:t>．バッテリ電圧補償係数の導入</a:t>
            </a:r>
            <a:endParaRPr lang="en-US" altLang="ja-JP" b="1" dirty="0">
              <a:latin typeface="HG丸ｺﾞｼｯｸM-PRO" panose="020F0600000000000000" pitchFamily="50" charset="-128"/>
              <a:ea typeface="HG丸ｺﾞｼｯｸM-PRO" panose="020F0600000000000000" pitchFamily="50" charset="-128"/>
            </a:endParaRPr>
          </a:p>
        </p:txBody>
      </p:sp>
      <p:graphicFrame>
        <p:nvGraphicFramePr>
          <p:cNvPr id="49" name="表 48">
            <a:extLst>
              <a:ext uri="{FF2B5EF4-FFF2-40B4-BE49-F238E27FC236}">
                <a16:creationId xmlns:a16="http://schemas.microsoft.com/office/drawing/2014/main" id="{47414B2C-CF63-D647-906E-BC1C96A5AF45}"/>
              </a:ext>
            </a:extLst>
          </p:cNvPr>
          <p:cNvGraphicFramePr>
            <a:graphicFrameLocks noGrp="1"/>
          </p:cNvGraphicFramePr>
          <p:nvPr>
            <p:extLst>
              <p:ext uri="{D42A27DB-BD31-4B8C-83A1-F6EECF244321}">
                <p14:modId xmlns:p14="http://schemas.microsoft.com/office/powerpoint/2010/main" val="4249270323"/>
              </p:ext>
            </p:extLst>
          </p:nvPr>
        </p:nvGraphicFramePr>
        <p:xfrm>
          <a:off x="3516997" y="3280008"/>
          <a:ext cx="2648840" cy="3460140"/>
        </p:xfrm>
        <a:graphic>
          <a:graphicData uri="http://schemas.openxmlformats.org/drawingml/2006/table">
            <a:tbl>
              <a:tblPr/>
              <a:tblGrid>
                <a:gridCol w="410610">
                  <a:extLst>
                    <a:ext uri="{9D8B030D-6E8A-4147-A177-3AD203B41FA5}">
                      <a16:colId xmlns:a16="http://schemas.microsoft.com/office/drawing/2014/main" val="1688435780"/>
                    </a:ext>
                  </a:extLst>
                </a:gridCol>
                <a:gridCol w="861477">
                  <a:extLst>
                    <a:ext uri="{9D8B030D-6E8A-4147-A177-3AD203B41FA5}">
                      <a16:colId xmlns:a16="http://schemas.microsoft.com/office/drawing/2014/main" val="970702092"/>
                    </a:ext>
                  </a:extLst>
                </a:gridCol>
                <a:gridCol w="732658">
                  <a:extLst>
                    <a:ext uri="{9D8B030D-6E8A-4147-A177-3AD203B41FA5}">
                      <a16:colId xmlns:a16="http://schemas.microsoft.com/office/drawing/2014/main" val="1852276210"/>
                    </a:ext>
                  </a:extLst>
                </a:gridCol>
                <a:gridCol w="644095">
                  <a:extLst>
                    <a:ext uri="{9D8B030D-6E8A-4147-A177-3AD203B41FA5}">
                      <a16:colId xmlns:a16="http://schemas.microsoft.com/office/drawing/2014/main" val="1567890439"/>
                    </a:ext>
                  </a:extLst>
                </a:gridCol>
              </a:tblGrid>
              <a:tr h="226365">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区間</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旋回半径</a:t>
                      </a: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a:t>
                      </a:r>
                      <a:r>
                        <a:rPr lang="en" sz="1050" b="0" i="0" u="none" strike="noStrike" dirty="0">
                          <a:solidFill>
                            <a:srgbClr val="000000"/>
                          </a:solidFill>
                          <a:effectLst/>
                          <a:latin typeface="游ゴシック" panose="020B0400000000000000" pitchFamily="34" charset="-128"/>
                          <a:ea typeface="游ゴシック" panose="020B0400000000000000" pitchFamily="34" charset="-128"/>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曲率</a:t>
                      </a: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a:t>
                      </a:r>
                      <a:r>
                        <a:rPr lang="en" sz="1050" b="0" i="0" u="none" strike="noStrike">
                          <a:solidFill>
                            <a:srgbClr val="000000"/>
                          </a:solidFill>
                          <a:effectLst/>
                          <a:latin typeface="游ゴシック" panose="020B0400000000000000" pitchFamily="34" charset="-128"/>
                          <a:ea typeface="游ゴシック" panose="020B0400000000000000" pitchFamily="34" charset="-128"/>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ja-JP" altLang="en-US" sz="1050" b="0" i="0" u="none" strike="noStrike">
                          <a:solidFill>
                            <a:srgbClr val="000000"/>
                          </a:solidFill>
                          <a:effectLst/>
                          <a:latin typeface="游ゴシック" panose="020B0400000000000000" pitchFamily="34" charset="-128"/>
                          <a:ea typeface="游ゴシック" panose="020B0400000000000000" pitchFamily="34" charset="-128"/>
                        </a:rPr>
                        <a:t>分類番号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1530935593"/>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53453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2.63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CF3721"/>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8346487"/>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2348581"/>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0.47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2.13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F5BE41"/>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2911641"/>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0.28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3.57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884898"/>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7690598"/>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-3.03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884898"/>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8490565"/>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-2.63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CF3721"/>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092048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60058"/>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-1.85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F5BE41"/>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40199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57839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-0.44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-2.27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F5BE41"/>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2988272"/>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867780"/>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-2.70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dirty="0">
                          <a:solidFill>
                            <a:srgbClr val="CF3721"/>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557573"/>
                  </a:ext>
                </a:extLst>
              </a:tr>
              <a:tr h="215585">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0.33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3.03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a:solidFill>
                            <a:srgbClr val="884898"/>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9839214"/>
                  </a:ext>
                </a:extLst>
              </a:tr>
              <a:tr h="215585">
                <a:tc>
                  <a:txBody>
                    <a:bodyPr/>
                    <a:lstStyle/>
                    <a:p>
                      <a:pPr algn="ct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游ゴシック" panose="020B0400000000000000" pitchFamily="34" charset="-128"/>
                          <a:ea typeface="游ゴシック" panose="020B0400000000000000" pitchFamily="34" charset="-128"/>
                        </a:rPr>
                        <a:t>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050" b="1" i="0" u="none" strike="noStrike" dirty="0">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7740560"/>
                  </a:ext>
                </a:extLst>
              </a:tr>
            </a:tbl>
          </a:graphicData>
        </a:graphic>
      </p:graphicFrame>
      <p:graphicFrame>
        <p:nvGraphicFramePr>
          <p:cNvPr id="50" name="表 49">
            <a:extLst>
              <a:ext uri="{FF2B5EF4-FFF2-40B4-BE49-F238E27FC236}">
                <a16:creationId xmlns:a16="http://schemas.microsoft.com/office/drawing/2014/main" id="{BDF285BE-5D2A-CD46-A187-C6B336664F55}"/>
              </a:ext>
            </a:extLst>
          </p:cNvPr>
          <p:cNvGraphicFramePr>
            <a:graphicFrameLocks noGrp="1"/>
          </p:cNvGraphicFramePr>
          <p:nvPr>
            <p:extLst>
              <p:ext uri="{D42A27DB-BD31-4B8C-83A1-F6EECF244321}">
                <p14:modId xmlns:p14="http://schemas.microsoft.com/office/powerpoint/2010/main" val="173455413"/>
              </p:ext>
            </p:extLst>
          </p:nvPr>
        </p:nvGraphicFramePr>
        <p:xfrm>
          <a:off x="231326" y="6223387"/>
          <a:ext cx="3237855" cy="520700"/>
        </p:xfrm>
        <a:graphic>
          <a:graphicData uri="http://schemas.openxmlformats.org/drawingml/2006/table">
            <a:tbl>
              <a:tblPr/>
              <a:tblGrid>
                <a:gridCol w="647571">
                  <a:extLst>
                    <a:ext uri="{9D8B030D-6E8A-4147-A177-3AD203B41FA5}">
                      <a16:colId xmlns:a16="http://schemas.microsoft.com/office/drawing/2014/main" val="3272117311"/>
                    </a:ext>
                  </a:extLst>
                </a:gridCol>
                <a:gridCol w="647571">
                  <a:extLst>
                    <a:ext uri="{9D8B030D-6E8A-4147-A177-3AD203B41FA5}">
                      <a16:colId xmlns:a16="http://schemas.microsoft.com/office/drawing/2014/main" val="1322312894"/>
                    </a:ext>
                  </a:extLst>
                </a:gridCol>
                <a:gridCol w="647571">
                  <a:extLst>
                    <a:ext uri="{9D8B030D-6E8A-4147-A177-3AD203B41FA5}">
                      <a16:colId xmlns:a16="http://schemas.microsoft.com/office/drawing/2014/main" val="1846770211"/>
                    </a:ext>
                  </a:extLst>
                </a:gridCol>
                <a:gridCol w="647571">
                  <a:extLst>
                    <a:ext uri="{9D8B030D-6E8A-4147-A177-3AD203B41FA5}">
                      <a16:colId xmlns:a16="http://schemas.microsoft.com/office/drawing/2014/main" val="2062290451"/>
                    </a:ext>
                  </a:extLst>
                </a:gridCol>
                <a:gridCol w="647571">
                  <a:extLst>
                    <a:ext uri="{9D8B030D-6E8A-4147-A177-3AD203B41FA5}">
                      <a16:colId xmlns:a16="http://schemas.microsoft.com/office/drawing/2014/main" val="3220682042"/>
                    </a:ext>
                  </a:extLst>
                </a:gridCol>
              </a:tblGrid>
              <a:tr h="266700">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分類番号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200" b="1" i="0" u="none" strike="noStrike">
                          <a:solidFill>
                            <a:srgbClr val="31A9B8"/>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200" b="1" i="0" u="none" strike="noStrike">
                          <a:solidFill>
                            <a:srgbClr val="F5BE41"/>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200" b="1" i="0" u="none" strike="noStrike">
                          <a:solidFill>
                            <a:srgbClr val="CF3721"/>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ja-JP" sz="1200" b="1" i="0" u="none" strike="noStrike" dirty="0">
                          <a:solidFill>
                            <a:srgbClr val="884898"/>
                          </a:solidFill>
                          <a:effectLst/>
                          <a:latin typeface="游ゴシック" panose="020B0400000000000000" pitchFamily="34" charset="-128"/>
                          <a:ea typeface="游ゴシック" panose="020B04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882844800"/>
                  </a:ext>
                </a:extLst>
              </a:tr>
              <a:tr h="254000">
                <a:tc>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曲率項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40827"/>
                  </a:ext>
                </a:extLst>
              </a:tr>
            </a:tbl>
          </a:graphicData>
        </a:graphic>
      </p:graphicFrame>
      <p:sp>
        <p:nvSpPr>
          <p:cNvPr id="48" name="テキスト ボックス 47">
            <a:extLst>
              <a:ext uri="{FF2B5EF4-FFF2-40B4-BE49-F238E27FC236}">
                <a16:creationId xmlns:a16="http://schemas.microsoft.com/office/drawing/2014/main" id="{32AE2F22-BB70-5242-B849-D3D2612F6011}"/>
              </a:ext>
            </a:extLst>
          </p:cNvPr>
          <p:cNvSpPr txBox="1"/>
          <p:nvPr/>
        </p:nvSpPr>
        <p:spPr>
          <a:xfrm>
            <a:off x="6639339" y="2335142"/>
            <a:ext cx="6019414" cy="577081"/>
          </a:xfrm>
          <a:prstGeom prst="rect">
            <a:avLst/>
          </a:prstGeom>
          <a:noFill/>
        </p:spPr>
        <p:txBody>
          <a:bodyPr wrap="square" rtlCol="0">
            <a:spAutoFit/>
          </a:bodyPr>
          <a:lstStyle/>
          <a:p>
            <a:r>
              <a:rPr lang="ja-JP" altLang="en-US" sz="1050"/>
              <a:t>曲率制御導入後，同じ旋回指令値を入力しても日によって旋回曲率が異なることに気づいた．この時，原因はバッテリ電圧にあると考え，新品のオフィシャルバッテリの放電特性と電圧の低下による旋回曲率への影響を調査した．</a:t>
            </a:r>
            <a:endParaRPr lang="en-US" altLang="ja-JP" sz="1050" dirty="0"/>
          </a:p>
        </p:txBody>
      </p:sp>
      <p:pic>
        <p:nvPicPr>
          <p:cNvPr id="8" name="図 7">
            <a:extLst>
              <a:ext uri="{FF2B5EF4-FFF2-40B4-BE49-F238E27FC236}">
                <a16:creationId xmlns:a16="http://schemas.microsoft.com/office/drawing/2014/main" id="{41595596-0091-2A46-AAC6-999F2F2092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9046" y="2863301"/>
            <a:ext cx="2806350" cy="2174289"/>
          </a:xfrm>
          <a:prstGeom prst="rect">
            <a:avLst/>
          </a:prstGeom>
        </p:spPr>
      </p:pic>
      <p:pic>
        <p:nvPicPr>
          <p:cNvPr id="19" name="図 18">
            <a:extLst>
              <a:ext uri="{FF2B5EF4-FFF2-40B4-BE49-F238E27FC236}">
                <a16:creationId xmlns:a16="http://schemas.microsoft.com/office/drawing/2014/main" id="{85E5B29D-C00B-7649-95C0-BA7A98025D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8118" y="2866749"/>
            <a:ext cx="2806351" cy="2174290"/>
          </a:xfrm>
          <a:prstGeom prst="rect">
            <a:avLst/>
          </a:prstGeom>
        </p:spPr>
      </p:pic>
      <p:sp>
        <p:nvSpPr>
          <p:cNvPr id="54" name="テキスト ボックス 53">
            <a:extLst>
              <a:ext uri="{FF2B5EF4-FFF2-40B4-BE49-F238E27FC236}">
                <a16:creationId xmlns:a16="http://schemas.microsoft.com/office/drawing/2014/main" id="{123D4000-2C1A-7C46-A577-52E76E9387C4}"/>
              </a:ext>
            </a:extLst>
          </p:cNvPr>
          <p:cNvSpPr txBox="1"/>
          <p:nvPr/>
        </p:nvSpPr>
        <p:spPr>
          <a:xfrm>
            <a:off x="6631908" y="5104088"/>
            <a:ext cx="2865366" cy="738664"/>
          </a:xfrm>
          <a:prstGeom prst="rect">
            <a:avLst/>
          </a:prstGeom>
          <a:noFill/>
        </p:spPr>
        <p:txBody>
          <a:bodyPr wrap="square" rtlCol="0">
            <a:spAutoFit/>
          </a:bodyPr>
          <a:lstStyle/>
          <a:p>
            <a:r>
              <a:rPr lang="ja-JP" altLang="en-US" sz="1050"/>
              <a:t>初めの</a:t>
            </a:r>
            <a:r>
              <a:rPr lang="en-US" altLang="ja-JP" sz="1050" dirty="0"/>
              <a:t>3</a:t>
            </a:r>
            <a:r>
              <a:rPr lang="ja-JP" altLang="en-US" sz="1050"/>
              <a:t>分間で</a:t>
            </a:r>
            <a:r>
              <a:rPr lang="en-US" altLang="ja-JP" sz="1050" dirty="0"/>
              <a:t>7.4</a:t>
            </a:r>
            <a:r>
              <a:rPr lang="ja-JP" altLang="en-US" sz="1050"/>
              <a:t>程度まで低下し，その後</a:t>
            </a:r>
            <a:r>
              <a:rPr lang="en-US" altLang="ja-JP" sz="1050" dirty="0"/>
              <a:t>130</a:t>
            </a:r>
            <a:r>
              <a:rPr lang="ja-JP" altLang="en-US" sz="1050"/>
              <a:t>分かけて緩やかに</a:t>
            </a:r>
            <a:r>
              <a:rPr lang="en-US" altLang="ja-JP" sz="1050" dirty="0"/>
              <a:t>5.5V</a:t>
            </a:r>
            <a:r>
              <a:rPr lang="ja-JP" altLang="en-US" sz="1050"/>
              <a:t>ほどまで低下した．</a:t>
            </a:r>
            <a:endParaRPr lang="en-US" altLang="ja-JP" sz="1050" dirty="0"/>
          </a:p>
          <a:p>
            <a:r>
              <a:rPr lang="en-US" altLang="ja-JP" sz="1050" dirty="0"/>
              <a:t>→</a:t>
            </a:r>
            <a:r>
              <a:rPr lang="ja-JP" altLang="en-US" sz="1050"/>
              <a:t>競技中の電圧の急変を防ぐには新品のバッテリではなく，放電させたものを使用すべき</a:t>
            </a:r>
            <a:endParaRPr lang="en-US" altLang="ja-JP" sz="1050" dirty="0"/>
          </a:p>
        </p:txBody>
      </p:sp>
      <p:sp>
        <p:nvSpPr>
          <p:cNvPr id="55" name="テキスト ボックス 54">
            <a:extLst>
              <a:ext uri="{FF2B5EF4-FFF2-40B4-BE49-F238E27FC236}">
                <a16:creationId xmlns:a16="http://schemas.microsoft.com/office/drawing/2014/main" id="{C0D396BF-EDF4-E34F-B86E-0E8AF5098339}"/>
              </a:ext>
            </a:extLst>
          </p:cNvPr>
          <p:cNvSpPr txBox="1"/>
          <p:nvPr/>
        </p:nvSpPr>
        <p:spPr>
          <a:xfrm>
            <a:off x="9651620" y="5104088"/>
            <a:ext cx="2865366" cy="738664"/>
          </a:xfrm>
          <a:prstGeom prst="rect">
            <a:avLst/>
          </a:prstGeom>
          <a:noFill/>
        </p:spPr>
        <p:txBody>
          <a:bodyPr wrap="square" rtlCol="0">
            <a:spAutoFit/>
          </a:bodyPr>
          <a:lstStyle/>
          <a:p>
            <a:r>
              <a:rPr lang="ja-JP" altLang="en-US" sz="1050"/>
              <a:t>電圧が低下するとほぼ線形に旋回曲率が低下していく．</a:t>
            </a:r>
            <a:endParaRPr lang="en-US" altLang="ja-JP" sz="1050" dirty="0"/>
          </a:p>
          <a:p>
            <a:r>
              <a:rPr lang="en-US" altLang="ja-JP" sz="1050" dirty="0"/>
              <a:t>→</a:t>
            </a:r>
            <a:r>
              <a:rPr lang="ja-JP" altLang="en-US" sz="1050"/>
              <a:t>旋回曲率を維持するには電圧が低下した際，旋回指令値を上げる</a:t>
            </a:r>
            <a:endParaRPr lang="en-US" altLang="ja-JP" sz="1050" dirty="0"/>
          </a:p>
        </p:txBody>
      </p:sp>
      <p:sp>
        <p:nvSpPr>
          <p:cNvPr id="56" name="テキスト ボックス 55">
            <a:extLst>
              <a:ext uri="{FF2B5EF4-FFF2-40B4-BE49-F238E27FC236}">
                <a16:creationId xmlns:a16="http://schemas.microsoft.com/office/drawing/2014/main" id="{89069625-35F0-1846-BFCE-68F06E513D92}"/>
              </a:ext>
            </a:extLst>
          </p:cNvPr>
          <p:cNvSpPr txBox="1"/>
          <p:nvPr/>
        </p:nvSpPr>
        <p:spPr>
          <a:xfrm>
            <a:off x="6513609" y="5953004"/>
            <a:ext cx="6118347" cy="415498"/>
          </a:xfrm>
          <a:prstGeom prst="rect">
            <a:avLst/>
          </a:prstGeom>
          <a:noFill/>
        </p:spPr>
        <p:txBody>
          <a:bodyPr wrap="square" rtlCol="0">
            <a:spAutoFit/>
          </a:bodyPr>
          <a:lstStyle/>
          <a:p>
            <a:r>
              <a:rPr lang="ja-JP" altLang="en-US" sz="1050"/>
              <a:t>電圧低下による旋回曲率への影響は線形であるとみなし，</a:t>
            </a:r>
            <a:r>
              <a:rPr lang="en-US" altLang="ja-JP" sz="1050" dirty="0"/>
              <a:t>1.</a:t>
            </a:r>
            <a:r>
              <a:rPr lang="ja-JP" altLang="en-US" sz="1050"/>
              <a:t>曲率制御の導入で実装した曲率項に電圧低下を補償する係数をかけることで，電圧低下を考慮した旋回量計算式を構築する．</a:t>
            </a:r>
            <a:endParaRPr lang="en-US" altLang="ja-JP" sz="1050" dirty="0"/>
          </a:p>
        </p:txBody>
      </p:sp>
      <p:grpSp>
        <p:nvGrpSpPr>
          <p:cNvPr id="57" name="グループ化 56">
            <a:extLst>
              <a:ext uri="{FF2B5EF4-FFF2-40B4-BE49-F238E27FC236}">
                <a16:creationId xmlns:a16="http://schemas.microsoft.com/office/drawing/2014/main" id="{2A0C4D3F-F618-514B-8CA7-4DFA3352DA49}"/>
              </a:ext>
            </a:extLst>
          </p:cNvPr>
          <p:cNvGrpSpPr/>
          <p:nvPr/>
        </p:nvGrpSpPr>
        <p:grpSpPr>
          <a:xfrm>
            <a:off x="6610725" y="6426231"/>
            <a:ext cx="5956804" cy="936747"/>
            <a:chOff x="350566" y="6919237"/>
            <a:chExt cx="5956804" cy="936747"/>
          </a:xfrm>
        </p:grpSpPr>
        <p:grpSp>
          <p:nvGrpSpPr>
            <p:cNvPr id="58" name="グループ化 57">
              <a:extLst>
                <a:ext uri="{FF2B5EF4-FFF2-40B4-BE49-F238E27FC236}">
                  <a16:creationId xmlns:a16="http://schemas.microsoft.com/office/drawing/2014/main" id="{5D6A35FB-AC45-AA47-8C8C-4840F26864C8}"/>
                </a:ext>
              </a:extLst>
            </p:cNvPr>
            <p:cNvGrpSpPr/>
            <p:nvPr/>
          </p:nvGrpSpPr>
          <p:grpSpPr>
            <a:xfrm>
              <a:off x="350566" y="7151896"/>
              <a:ext cx="4012221" cy="410753"/>
              <a:chOff x="253894" y="6987694"/>
              <a:chExt cx="4012221" cy="410753"/>
            </a:xfrm>
          </p:grpSpPr>
          <mc:AlternateContent xmlns:mc="http://schemas.openxmlformats.org/markup-compatibility/2006">
            <mc:Choice xmlns:a14="http://schemas.microsoft.com/office/drawing/2010/main" Requires="a14">
              <p:sp>
                <p:nvSpPr>
                  <p:cNvPr id="67" name="テキスト ボックス 66">
                    <a:extLst>
                      <a:ext uri="{FF2B5EF4-FFF2-40B4-BE49-F238E27FC236}">
                        <a16:creationId xmlns:a16="http://schemas.microsoft.com/office/drawing/2014/main" id="{7B25E209-FEEA-694B-9BE1-F95FC225CFE4}"/>
                      </a:ext>
                    </a:extLst>
                  </p:cNvPr>
                  <p:cNvSpPr txBox="1"/>
                  <p:nvPr/>
                </p:nvSpPr>
                <p:spPr>
                  <a:xfrm>
                    <a:off x="557035" y="6987694"/>
                    <a:ext cx="3709080" cy="410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P</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I</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nary>
                            <m:naryPr>
                              <m:chr m:val="∑"/>
                              <m:supHide m:val="on"/>
                              <m:ctrlPr>
                                <a:rPr lang="en-US" altLang="ja-JP" sz="1100" i="1" smtClean="0">
                                  <a:latin typeface="Cambria Math" panose="02040503050406030204" pitchFamily="18" charset="0"/>
                                  <a:ea typeface="メイリオ" panose="020B0604030504040204" pitchFamily="50" charset="-128"/>
                                </a:rPr>
                              </m:ctrlPr>
                            </m:naryPr>
                            <m:sub>
                              <m:r>
                                <m:rPr>
                                  <m:brk m:alnAt="7"/>
                                </m:rPr>
                                <a:rPr lang="en-US" altLang="ja-JP" sz="1100" b="0" i="1" smtClean="0">
                                  <a:latin typeface="Cambria Math" panose="02040503050406030204" pitchFamily="18" charset="0"/>
                                  <a:ea typeface="メイリオ" panose="020B0604030504040204" pitchFamily="50" charset="-128"/>
                                </a:rPr>
                                <m:t>𝑛</m:t>
                              </m:r>
                            </m:sub>
                            <m:sup/>
                            <m:e>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e>
                          </m:nary>
                          <m:r>
                            <a:rPr lang="en-US" altLang="ja-JP" sz="1100" i="1">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𝑡</m:t>
                          </m:r>
                          <m:r>
                            <a:rPr lang="en-US" altLang="ja-JP" sz="1100" b="0" i="1" smtClean="0">
                              <a:latin typeface="Cambria Math" panose="02040503050406030204" pitchFamily="18" charset="0"/>
                              <a:ea typeface="メイリオ" panose="020B0604030504040204" pitchFamily="50" charset="-128"/>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D</m:t>
                              </m:r>
                            </m:sub>
                          </m:sSub>
                          <m:r>
                            <a:rPr kumimoji="1" lang="en-US" altLang="ja-JP" sz="1100" b="0" i="1" smtClean="0">
                              <a:latin typeface="Cambria Math" panose="02040503050406030204" pitchFamily="18" charset="0"/>
                            </a:rPr>
                            <m:t> </m:t>
                          </m:r>
                          <m:f>
                            <m:fPr>
                              <m:ctrlPr>
                                <a:rPr kumimoji="1" lang="en-US" altLang="ja-JP" sz="1100" b="0" i="1" smtClean="0">
                                  <a:latin typeface="Cambria Math" panose="02040503050406030204" pitchFamily="18" charset="0"/>
                                </a:rPr>
                              </m:ctrlPr>
                            </m:fPr>
                            <m:num>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lang="en-US" altLang="ja-JP" sz="1100" b="0" i="1" smtClean="0">
                                  <a:latin typeface="Cambria Math" panose="02040503050406030204" pitchFamily="18" charset="0"/>
                                  <a:ea typeface="メイリオ" panose="020B0604030504040204" pitchFamily="50" charset="-128"/>
                                </a:rPr>
                                <m:t>−</m:t>
                              </m:r>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r>
                                    <a:rPr lang="en-US" altLang="ja-JP" sz="1100" b="0" i="1" smtClean="0">
                                      <a:latin typeface="Cambria Math" panose="02040503050406030204" pitchFamily="18" charset="0"/>
                                      <a:ea typeface="メイリオ" panose="020B0604030504040204" pitchFamily="50" charset="-128"/>
                                    </a:rPr>
                                    <m:t>−1</m:t>
                                  </m:r>
                                </m:sub>
                              </m:sSub>
                            </m:num>
                            <m:den>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𝑡</m:t>
                              </m:r>
                            </m:den>
                          </m:f>
                          <m:r>
                            <a:rPr kumimoji="1" lang="en-US" altLang="ja-JP" sz="1100" b="0" i="0" smtClean="0">
                              <a:latin typeface="Cambria Math" panose="02040503050406030204" pitchFamily="18" charset="0"/>
                            </a:rPr>
                            <m:t>+</m:t>
                          </m:r>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K</m:t>
                              </m:r>
                            </m:e>
                            <m:sub>
                              <m:r>
                                <m:rPr>
                                  <m:sty m:val="p"/>
                                </m:rPr>
                                <a:rPr lang="en-US" altLang="ja-JP" sz="1100" i="1" smtClean="0">
                                  <a:latin typeface="Cambria Math" panose="02040503050406030204" pitchFamily="18" charset="0"/>
                                </a:rPr>
                                <m:t>V</m:t>
                              </m:r>
                            </m:sub>
                          </m:sSub>
                          <m:r>
                            <a:rPr kumimoji="1" lang="en-US" altLang="ja-JP" sz="1100" b="0" i="0" smtClean="0">
                              <a:latin typeface="Cambria Math" panose="02040503050406030204" pitchFamily="18" charset="0"/>
                            </a:rPr>
                            <m:t>(</m:t>
                          </m:r>
                          <m:r>
                            <a:rPr lang="ja-JP" altLang="en-US" sz="1100" i="1">
                              <a:latin typeface="Cambria Math" panose="02040503050406030204" pitchFamily="18" charset="0"/>
                            </a:rPr>
                            <m:t>曲率</m:t>
                          </m:r>
                          <m:r>
                            <a:rPr lang="ja-JP" altLang="en-US" sz="1100" i="1" smtClean="0">
                              <a:latin typeface="Cambria Math" panose="02040503050406030204" pitchFamily="18" charset="0"/>
                            </a:rPr>
                            <m:t>項</m:t>
                          </m:r>
                          <m:r>
                            <a:rPr kumimoji="1" lang="en-US" altLang="ja-JP" sz="1100" b="0" i="0" smtClean="0">
                              <a:latin typeface="Cambria Math" panose="02040503050406030204" pitchFamily="18" charset="0"/>
                            </a:rPr>
                            <m:t>)</m:t>
                          </m:r>
                        </m:oMath>
                      </m:oMathPara>
                    </a14:m>
                    <a:endParaRPr kumimoji="1" lang="ja-JP" altLang="en-US" sz="1100" dirty="0">
                      <a:latin typeface="Meiryo UI" panose="020B0604030504040204" pitchFamily="50" charset="-128"/>
                      <a:ea typeface="Meiryo UI" panose="020B0604030504040204" pitchFamily="50" charset="-128"/>
                    </a:endParaRPr>
                  </a:p>
                </p:txBody>
              </p:sp>
            </mc:Choice>
            <mc:Fallback>
              <p:sp>
                <p:nvSpPr>
                  <p:cNvPr id="67" name="テキスト ボックス 66">
                    <a:extLst>
                      <a:ext uri="{FF2B5EF4-FFF2-40B4-BE49-F238E27FC236}">
                        <a16:creationId xmlns:a16="http://schemas.microsoft.com/office/drawing/2014/main" id="{7B25E209-FEEA-694B-9BE1-F95FC225CFE4}"/>
                      </a:ext>
                    </a:extLst>
                  </p:cNvPr>
                  <p:cNvSpPr txBox="1">
                    <a:spLocks noRot="1" noChangeAspect="1" noMove="1" noResize="1" noEditPoints="1" noAdjustHandles="1" noChangeArrowheads="1" noChangeShapeType="1" noTextEdit="1"/>
                  </p:cNvSpPr>
                  <p:nvPr/>
                </p:nvSpPr>
                <p:spPr>
                  <a:xfrm>
                    <a:off x="557035" y="6987694"/>
                    <a:ext cx="3709080" cy="410753"/>
                  </a:xfrm>
                  <a:prstGeom prst="rect">
                    <a:avLst/>
                  </a:prstGeom>
                  <a:blipFill>
                    <a:blip r:embed="rId7"/>
                    <a:stretch>
                      <a:fillRect t="-138235" b="-194118"/>
                    </a:stretch>
                  </a:blipFill>
                </p:spPr>
                <p:txBody>
                  <a:bodyPr/>
                  <a:lstStyle/>
                  <a:p>
                    <a:r>
                      <a:rPr lang="ja-JP" altLang="en-US">
                        <a:noFill/>
                      </a:rPr>
                      <a:t> </a:t>
                    </a:r>
                  </a:p>
                </p:txBody>
              </p:sp>
            </mc:Fallback>
          </mc:AlternateContent>
          <p:sp>
            <p:nvSpPr>
              <p:cNvPr id="68" name="テキスト ボックス 67">
                <a:extLst>
                  <a:ext uri="{FF2B5EF4-FFF2-40B4-BE49-F238E27FC236}">
                    <a16:creationId xmlns:a16="http://schemas.microsoft.com/office/drawing/2014/main" id="{65FC4E28-1A15-F643-A898-0320176F6894}"/>
                  </a:ext>
                </a:extLst>
              </p:cNvPr>
              <p:cNvSpPr txBox="1"/>
              <p:nvPr/>
            </p:nvSpPr>
            <p:spPr>
              <a:xfrm>
                <a:off x="253894" y="7061895"/>
                <a:ext cx="606282" cy="261610"/>
              </a:xfrm>
              <a:prstGeom prst="rect">
                <a:avLst/>
              </a:prstGeom>
              <a:noFill/>
            </p:spPr>
            <p:txBody>
              <a:bodyPr wrap="square" rtlCol="0">
                <a:spAutoFit/>
              </a:bodyPr>
              <a:lstStyle/>
              <a:p>
                <a:pPr algn="ctr"/>
                <a:r>
                  <a:rPr kumimoji="1" lang="ja-JP" altLang="en-US" sz="1100">
                    <a:latin typeface="メイリオ" panose="020B0604030504040204" pitchFamily="50" charset="-128"/>
                    <a:ea typeface="メイリオ" panose="020B0604030504040204" pitchFamily="50" charset="-128"/>
                  </a:rPr>
                  <a:t>旋回量</a:t>
                </a:r>
                <a:endParaRPr kumimoji="1" lang="ja-JP" altLang="en-US" sz="1100" dirty="0">
                  <a:latin typeface="メイリオ" panose="020B0604030504040204" pitchFamily="50" charset="-128"/>
                  <a:ea typeface="メイリオ" panose="020B0604030504040204" pitchFamily="50" charset="-128"/>
                </a:endParaRPr>
              </a:p>
            </p:txBody>
          </p:sp>
        </p:grpSp>
        <p:grpSp>
          <p:nvGrpSpPr>
            <p:cNvPr id="59" name="グループ化 58">
              <a:extLst>
                <a:ext uri="{FF2B5EF4-FFF2-40B4-BE49-F238E27FC236}">
                  <a16:creationId xmlns:a16="http://schemas.microsoft.com/office/drawing/2014/main" id="{5D08103E-96E8-9A49-808E-2575974E3E44}"/>
                </a:ext>
              </a:extLst>
            </p:cNvPr>
            <p:cNvGrpSpPr/>
            <p:nvPr/>
          </p:nvGrpSpPr>
          <p:grpSpPr>
            <a:xfrm>
              <a:off x="4208419" y="6919237"/>
              <a:ext cx="2098951" cy="936747"/>
              <a:chOff x="4140800" y="6939946"/>
              <a:chExt cx="2098951" cy="936747"/>
            </a:xfrm>
          </p:grpSpPr>
          <p:grpSp>
            <p:nvGrpSpPr>
              <p:cNvPr id="60" name="グループ化 59">
                <a:extLst>
                  <a:ext uri="{FF2B5EF4-FFF2-40B4-BE49-F238E27FC236}">
                    <a16:creationId xmlns:a16="http://schemas.microsoft.com/office/drawing/2014/main" id="{619DD70C-3750-0E48-ACFE-4615DA7D9539}"/>
                  </a:ext>
                </a:extLst>
              </p:cNvPr>
              <p:cNvGrpSpPr/>
              <p:nvPr/>
            </p:nvGrpSpPr>
            <p:grpSpPr>
              <a:xfrm>
                <a:off x="4620622" y="6939946"/>
                <a:ext cx="1619129" cy="936747"/>
                <a:chOff x="4676720" y="4879115"/>
                <a:chExt cx="1944218" cy="725564"/>
              </a:xfrm>
            </p:grpSpPr>
            <p:grpSp>
              <p:nvGrpSpPr>
                <p:cNvPr id="62" name="グループ化 61">
                  <a:extLst>
                    <a:ext uri="{FF2B5EF4-FFF2-40B4-BE49-F238E27FC236}">
                      <a16:creationId xmlns:a16="http://schemas.microsoft.com/office/drawing/2014/main" id="{19FD0183-C0FF-6341-8E20-345792435F85}"/>
                    </a:ext>
                  </a:extLst>
                </p:cNvPr>
                <p:cNvGrpSpPr/>
                <p:nvPr/>
              </p:nvGrpSpPr>
              <p:grpSpPr>
                <a:xfrm>
                  <a:off x="4676720" y="4879115"/>
                  <a:ext cx="1944218" cy="715173"/>
                  <a:chOff x="3082951" y="5049527"/>
                  <a:chExt cx="1918365" cy="753628"/>
                </a:xfrm>
              </p:grpSpPr>
              <mc:AlternateContent xmlns:mc="http://schemas.openxmlformats.org/markup-compatibility/2006">
                <mc:Choice xmlns:a14="http://schemas.microsoft.com/office/drawing/2010/main" Requires="a14">
                  <p:sp>
                    <p:nvSpPr>
                      <p:cNvPr id="64" name="テキスト ボックス 63">
                        <a:extLst>
                          <a:ext uri="{FF2B5EF4-FFF2-40B4-BE49-F238E27FC236}">
                            <a16:creationId xmlns:a16="http://schemas.microsoft.com/office/drawing/2014/main" id="{6F6D3082-7391-634D-8462-6FB245345B08}"/>
                          </a:ext>
                        </a:extLst>
                      </p:cNvPr>
                      <p:cNvSpPr txBox="1"/>
                      <p:nvPr/>
                    </p:nvSpPr>
                    <p:spPr>
                      <a:xfrm>
                        <a:off x="3082951" y="5049527"/>
                        <a:ext cx="280687" cy="7536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P</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I</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a:latin typeface="Cambria Math" panose="02040503050406030204" pitchFamily="18" charset="0"/>
                                    </a:rPr>
                                    <m:t>D</m:t>
                                  </m:r>
                                </m:sub>
                              </m:sSub>
                            </m:oMath>
                          </m:oMathPara>
                        </a14:m>
                        <a:endParaRPr lang="en-US" altLang="ja-JP" sz="900" dirty="0">
                          <a:latin typeface="メイリオ" panose="020B0604030504040204" pitchFamily="50" charset="-128"/>
                          <a:ea typeface="メイリオ" panose="020B0604030504040204" pitchFamily="50" charset="-128"/>
                        </a:endParaRPr>
                      </a:p>
                      <a:p>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b="0" i="0" smtClean="0">
                                      <a:latin typeface="Cambria Math" panose="02040503050406030204" pitchFamily="18" charset="0"/>
                                    </a:rPr>
                                    <m:t>V</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ea typeface="メイリオ" panose="020B0604030504040204" pitchFamily="50" charset="-128"/>
                                    </a:rPr>
                                  </m:ctrlPr>
                                </m:sSubPr>
                                <m:e>
                                  <m:r>
                                    <a:rPr lang="en-US" altLang="ja-JP" sz="900" i="1" smtClean="0">
                                      <a:latin typeface="Cambria Math" panose="02040503050406030204" pitchFamily="18" charset="0"/>
                                      <a:ea typeface="Cambria Math" panose="02040503050406030204" pitchFamily="18" charset="0"/>
                                    </a:rPr>
                                    <m:t>𝜖</m:t>
                                  </m:r>
                                </m:e>
                                <m:sub>
                                  <m:r>
                                    <a:rPr lang="en-US" altLang="ja-JP" sz="900" b="0" i="1" smtClean="0">
                                      <a:latin typeface="Cambria Math" panose="02040503050406030204" pitchFamily="18" charset="0"/>
                                      <a:ea typeface="メイリオ" panose="020B0604030504040204" pitchFamily="50" charset="-128"/>
                                    </a:rPr>
                                    <m:t>𝑛</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oMath>
                          </m:oMathPara>
                        </a14:m>
                        <a:endParaRPr lang="ja-JP" altLang="en-US" sz="900" dirty="0">
                          <a:latin typeface="メイリオ" panose="020B0604030504040204" pitchFamily="50" charset="-128"/>
                          <a:ea typeface="メイリオ" panose="020B0604030504040204" pitchFamily="50" charset="-128"/>
                        </a:endParaRPr>
                      </a:p>
                    </p:txBody>
                  </p:sp>
                </mc:Choice>
                <mc:Fallback>
                  <p:sp>
                    <p:nvSpPr>
                      <p:cNvPr id="64" name="テキスト ボックス 63">
                        <a:extLst>
                          <a:ext uri="{FF2B5EF4-FFF2-40B4-BE49-F238E27FC236}">
                            <a16:creationId xmlns:a16="http://schemas.microsoft.com/office/drawing/2014/main" id="{6F6D3082-7391-634D-8462-6FB245345B08}"/>
                          </a:ext>
                        </a:extLst>
                      </p:cNvPr>
                      <p:cNvSpPr txBox="1">
                        <a:spLocks noRot="1" noChangeAspect="1" noMove="1" noResize="1" noEditPoints="1" noAdjustHandles="1" noChangeArrowheads="1" noChangeShapeType="1" noTextEdit="1"/>
                      </p:cNvSpPr>
                      <p:nvPr/>
                    </p:nvSpPr>
                    <p:spPr>
                      <a:xfrm>
                        <a:off x="3082951" y="5049527"/>
                        <a:ext cx="280687" cy="753628"/>
                      </a:xfrm>
                      <a:prstGeom prst="rect">
                        <a:avLst/>
                      </a:prstGeom>
                      <a:blipFill>
                        <a:blip r:embed="rId8"/>
                        <a:stretch>
                          <a:fillRect r="-5000"/>
                        </a:stretch>
                      </a:blipFill>
                    </p:spPr>
                    <p:txBody>
                      <a:bodyPr/>
                      <a:lstStyle/>
                      <a:p>
                        <a:r>
                          <a:rPr lang="ja-JP" altLang="en-US">
                            <a:noFill/>
                          </a:rPr>
                          <a:t> </a:t>
                        </a:r>
                      </a:p>
                    </p:txBody>
                  </p:sp>
                </mc:Fallback>
              </mc:AlternateContent>
              <p:sp>
                <p:nvSpPr>
                  <p:cNvPr id="65" name="左大かっこ 64">
                    <a:extLst>
                      <a:ext uri="{FF2B5EF4-FFF2-40B4-BE49-F238E27FC236}">
                        <a16:creationId xmlns:a16="http://schemas.microsoft.com/office/drawing/2014/main" id="{05FE3325-AC3F-CC41-882B-C5343434188E}"/>
                      </a:ext>
                    </a:extLst>
                  </p:cNvPr>
                  <p:cNvSpPr/>
                  <p:nvPr/>
                </p:nvSpPr>
                <p:spPr>
                  <a:xfrm flipH="1">
                    <a:off x="4941433" y="5080225"/>
                    <a:ext cx="59883" cy="66653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sp>
                <p:nvSpPr>
                  <p:cNvPr id="66" name="左大かっこ 65">
                    <a:extLst>
                      <a:ext uri="{FF2B5EF4-FFF2-40B4-BE49-F238E27FC236}">
                        <a16:creationId xmlns:a16="http://schemas.microsoft.com/office/drawing/2014/main" id="{6239761C-D0AC-E743-B3C4-4858D8CAE84E}"/>
                      </a:ext>
                    </a:extLst>
                  </p:cNvPr>
                  <p:cNvSpPr/>
                  <p:nvPr/>
                </p:nvSpPr>
                <p:spPr>
                  <a:xfrm>
                    <a:off x="3082951" y="5076976"/>
                    <a:ext cx="62697" cy="669787"/>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grpSp>
            <p:sp>
              <p:nvSpPr>
                <p:cNvPr id="63" name="テキスト ボックス 62">
                  <a:extLst>
                    <a:ext uri="{FF2B5EF4-FFF2-40B4-BE49-F238E27FC236}">
                      <a16:creationId xmlns:a16="http://schemas.microsoft.com/office/drawing/2014/main" id="{01E92FB7-C3DF-6149-B2A1-37EF816FD854}"/>
                    </a:ext>
                  </a:extLst>
                </p:cNvPr>
                <p:cNvSpPr txBox="1"/>
                <p:nvPr/>
              </p:nvSpPr>
              <p:spPr>
                <a:xfrm>
                  <a:off x="4850575" y="4889507"/>
                  <a:ext cx="1761865" cy="715172"/>
                </a:xfrm>
                <a:prstGeom prst="rect">
                  <a:avLst/>
                </a:prstGeom>
                <a:noFill/>
              </p:spPr>
              <p:txBody>
                <a:bodyPr wrap="square" rtlCol="0">
                  <a:spAutoFit/>
                </a:bodyPr>
                <a:lstStyle/>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比例制御ゲイン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積分制御ゲイン　　</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微分制御ゲイン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電圧低下補償係数</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輝度の目標値との偏差</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時間ステップ</a:t>
                  </a:r>
                  <a:r>
                    <a:rPr lang="en-US" altLang="ja-JP" sz="900" dirty="0">
                      <a:latin typeface="メイリオ" panose="020B0604030504040204" pitchFamily="50" charset="-128"/>
                      <a:ea typeface="メイリオ" panose="020B0604030504040204" pitchFamily="50" charset="-128"/>
                    </a:rPr>
                    <a:t>(4[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endParaRPr lang="ja-JP" altLang="en-US" sz="900" dirty="0">
                    <a:latin typeface="メイリオ" panose="020B0604030504040204" pitchFamily="50" charset="-128"/>
                    <a:ea typeface="メイリオ" panose="020B0604030504040204" pitchFamily="50" charset="-128"/>
                  </a:endParaRPr>
                </a:p>
              </p:txBody>
            </p:sp>
          </p:grpSp>
          <p:sp>
            <p:nvSpPr>
              <p:cNvPr id="61" name="テキスト ボックス 60">
                <a:extLst>
                  <a:ext uri="{FF2B5EF4-FFF2-40B4-BE49-F238E27FC236}">
                    <a16:creationId xmlns:a16="http://schemas.microsoft.com/office/drawing/2014/main" id="{2DEA40E9-7A79-2B46-A480-568F4D795189}"/>
                  </a:ext>
                </a:extLst>
              </p:cNvPr>
              <p:cNvSpPr txBox="1"/>
              <p:nvPr/>
            </p:nvSpPr>
            <p:spPr>
              <a:xfrm>
                <a:off x="4140800" y="7225056"/>
                <a:ext cx="555806" cy="252587"/>
              </a:xfrm>
              <a:prstGeom prst="rect">
                <a:avLst/>
              </a:prstGeom>
              <a:noFill/>
            </p:spPr>
            <p:txBody>
              <a:bodyPr wrap="square" rtlCol="0">
                <a:spAutoFit/>
              </a:bodyPr>
              <a:lstStyle/>
              <a:p>
                <a:pPr algn="ctr"/>
                <a:r>
                  <a:rPr lang="ja-JP" altLang="en-US" sz="1050"/>
                  <a:t>ただし，</a:t>
                </a:r>
                <a:endParaRPr lang="en-US" altLang="ja-JP" sz="1050" dirty="0"/>
              </a:p>
            </p:txBody>
          </p:sp>
        </p:grpSp>
      </p:gr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highlight>
              <a:srgbClr val="FFFF00"/>
            </a:highlight>
          </a:defRPr>
        </a:defPPr>
      </a:lstStyle>
      <a:style>
        <a:lnRef idx="3">
          <a:schemeClr val="lt1"/>
        </a:lnRef>
        <a:fillRef idx="1">
          <a:schemeClr val="accent6"/>
        </a:fillRef>
        <a:effectRef idx="1">
          <a:schemeClr val="accent6"/>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3387</TotalTime>
  <Words>549</Words>
  <Application>Microsoft Macintosh PowerPoint</Application>
  <PresentationFormat>A3 297x420 mm</PresentationFormat>
  <Paragraphs>120</Paragraphs>
  <Slides>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vt:i4>
      </vt:variant>
    </vt:vector>
  </HeadingPairs>
  <TitlesOfParts>
    <vt:vector size="12" baseType="lpstr">
      <vt:lpstr>HG丸ｺﾞｼｯｸM-PRO</vt:lpstr>
      <vt:lpstr>HG創英角ｺﾞｼｯｸUB</vt:lpstr>
      <vt:lpstr>Meiryo UI</vt:lpstr>
      <vt:lpstr>メイリオ</vt:lpstr>
      <vt:lpstr>游ゴシック</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g15218@ichinoseki.kosen-ac.jp</cp:lastModifiedBy>
  <cp:revision>278</cp:revision>
  <cp:lastPrinted>2019-08-20T01:34:10Z</cp:lastPrinted>
  <dcterms:created xsi:type="dcterms:W3CDTF">2002-02-28T07:41:56Z</dcterms:created>
  <dcterms:modified xsi:type="dcterms:W3CDTF">2019-08-20T02:30:29Z</dcterms:modified>
</cp:coreProperties>
</file>