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4"/>
  </p:notesMasterIdLst>
  <p:handoutMasterIdLst>
    <p:handoutMasterId r:id="rId5"/>
  </p:handoutMasterIdLst>
  <p:sldIdLst>
    <p:sldId id="283" r:id="rId3"/>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ection>
        <p14:section name="モデル図ページ（プライマリークラス）" id="{8B2B3982-7BAC-4EE5-974E-E0EE0719EC85}">
          <p14:sldIdLst>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FFCC"/>
    <a:srgbClr val="FFFFCC"/>
    <a:srgbClr val="FFCCCC"/>
    <a:srgbClr val="E6E6E6"/>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90" autoAdjust="0"/>
    <p:restoredTop sz="95889" autoAdjust="0"/>
  </p:normalViewPr>
  <p:slideViewPr>
    <p:cSldViewPr showGuides="1">
      <p:cViewPr>
        <p:scale>
          <a:sx n="75" d="100"/>
          <a:sy n="75" d="100"/>
        </p:scale>
        <p:origin x="1188" y="31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701927" y="258118"/>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384800" y="25811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42047" y="255566"/>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5755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862578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モデルで定義した部品を役割ごとにパッケージ化した．パッケージ間の関係をパッケージ図に，各パッケージの役割を表に示す．なお，パッケージ図内に紫色のラベルで示したアルファベットは機能モデルの部品定義の</a:t>
            </a:r>
            <a:r>
              <a:rPr lang="ja-JP" altLang="en-US" sz="1050" dirty="0">
                <a:solidFill>
                  <a:prstClr val="black"/>
                </a:solidFill>
                <a:latin typeface="メイリオ" panose="020B0604030504040204" pitchFamily="50" charset="-128"/>
                <a:ea typeface="メイリオ" panose="020B0604030504040204" pitchFamily="50" charset="-128"/>
              </a:rPr>
              <a:t>インデックスと対応している．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263370829"/>
              </p:ext>
            </p:extLst>
          </p:nvPr>
        </p:nvGraphicFramePr>
        <p:xfrm>
          <a:off x="3873593" y="1471478"/>
          <a:ext cx="4984932" cy="1903088"/>
        </p:xfrm>
        <a:graphic>
          <a:graphicData uri="http://schemas.openxmlformats.org/drawingml/2006/table">
            <a:tbl>
              <a:tblPr firstRow="1" bandRow="1">
                <a:tableStyleId>{93296810-A885-4BE3-A3E7-6D5BEEA58F35}</a:tableStyleId>
              </a:tblPr>
              <a:tblGrid>
                <a:gridCol w="438975">
                  <a:extLst>
                    <a:ext uri="{9D8B030D-6E8A-4147-A177-3AD203B41FA5}">
                      <a16:colId xmlns:a16="http://schemas.microsoft.com/office/drawing/2014/main" val="343939788"/>
                    </a:ext>
                  </a:extLst>
                </a:gridCol>
                <a:gridCol w="864096">
                  <a:extLst>
                    <a:ext uri="{9D8B030D-6E8A-4147-A177-3AD203B41FA5}">
                      <a16:colId xmlns:a16="http://schemas.microsoft.com/office/drawing/2014/main" val="188478114"/>
                    </a:ext>
                  </a:extLst>
                </a:gridCol>
                <a:gridCol w="3681861">
                  <a:extLst>
                    <a:ext uri="{9D8B030D-6E8A-4147-A177-3AD203B41FA5}">
                      <a16:colId xmlns:a16="http://schemas.microsoft.com/office/drawing/2014/main" val="543803565"/>
                    </a:ext>
                  </a:extLst>
                </a:gridCol>
              </a:tblGrid>
              <a:tr h="372902">
                <a:tc>
                  <a:txBody>
                    <a:bodyPr/>
                    <a:lstStyle/>
                    <a:p>
                      <a:pPr algn="ctr"/>
                      <a:endParaRPr kumimoji="1" lang="ja-JP" altLang="en-US" sz="1050" dirty="0"/>
                    </a:p>
                  </a:txBody>
                  <a:tcPr anchor="ctr"/>
                </a:tc>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M</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走行に関する統括をする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C</a:t>
                      </a:r>
                    </a:p>
                  </a:txBody>
                  <a:tcPr anchor="ctr">
                    <a:solidFill>
                      <a:srgbClr val="FF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I</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en-US" altLang="ja-JP" sz="1050" dirty="0">
                          <a:latin typeface="メイリオ" panose="020B0604030504040204" pitchFamily="50" charset="-128"/>
                          <a:ea typeface="メイリオ" panose="020B0604030504040204" pitchFamily="50" charset="-128"/>
                        </a:rPr>
                        <a:t>D</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6E6E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クラスの構造をクラス図に示す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ただし、多重度はすべて１、ロール名はクラス名と対応しているものとする</a:t>
            </a:r>
            <a:r>
              <a:rPr kumimoji="1" lang="en-US" altLang="ja-JP" sz="105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85176" y="3432448"/>
            <a:ext cx="8870032"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404670" y="266144"/>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 name="図 10">
            <a:extLst>
              <a:ext uri="{FF2B5EF4-FFF2-40B4-BE49-F238E27FC236}">
                <a16:creationId xmlns:a16="http://schemas.microsoft.com/office/drawing/2014/main" id="{86BB4ACD-B618-42B1-AA04-6F4BD77CE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3" y="3519118"/>
            <a:ext cx="12540354" cy="5966841"/>
          </a:xfrm>
          <a:prstGeom prst="rect">
            <a:avLst/>
          </a:prstGeom>
        </p:spPr>
      </p:pic>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ext uri="{D42A27DB-BD31-4B8C-83A1-F6EECF244321}">
                <p14:modId xmlns:p14="http://schemas.microsoft.com/office/powerpoint/2010/main" val="427965173"/>
              </p:ext>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520665">
                  <a:extLst>
                    <a:ext uri="{9D8B030D-6E8A-4147-A177-3AD203B41FA5}">
                      <a16:colId xmlns:a16="http://schemas.microsoft.com/office/drawing/2014/main" val="814702488"/>
                    </a:ext>
                  </a:extLst>
                </a:gridCol>
                <a:gridCol w="1152128">
                  <a:extLst>
                    <a:ext uri="{9D8B030D-6E8A-4147-A177-3AD203B41FA5}">
                      <a16:colId xmlns:a16="http://schemas.microsoft.com/office/drawing/2014/main" val="965776415"/>
                    </a:ext>
                  </a:extLst>
                </a:gridCol>
                <a:gridCol w="1844829">
                  <a:extLst>
                    <a:ext uri="{9D8B030D-6E8A-4147-A177-3AD203B41FA5}">
                      <a16:colId xmlns:a16="http://schemas.microsoft.com/office/drawing/2014/main" val="4018518874"/>
                    </a:ext>
                  </a:extLst>
                </a:gridCol>
              </a:tblGrid>
              <a:tr h="282966">
                <a:tc>
                  <a:txBody>
                    <a:bodyPr/>
                    <a:lstStyle/>
                    <a:p>
                      <a:pPr algn="ctr"/>
                      <a:endParaRPr kumimoji="1" lang="ja-JP" altLang="en-US" sz="1050" b="1" dirty="0"/>
                    </a:p>
                  </a:txBody>
                  <a:tcPr anchor="ctr">
                    <a:solidFill>
                      <a:schemeClr val="bg1"/>
                    </a:solidFill>
                  </a:tcPr>
                </a:tc>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M1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M1a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C2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C2a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lnL w="38100" cap="flat" cmpd="sng" algn="ctr">
                      <a:solidFill>
                        <a:schemeClr val="bg1"/>
                      </a:solidFill>
                      <a:prstDash val="solid"/>
                      <a:round/>
                      <a:headEnd type="none" w="med" len="med"/>
                      <a:tailEnd type="none" w="med" len="med"/>
                    </a:lnL>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I1</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区間管理用計器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区間管理が使用する計器</a:t>
                      </a:r>
                    </a:p>
                  </a:txBody>
                  <a:tcPr anchor="ctr">
                    <a:solidFill>
                      <a:srgbClr val="CCFFCC"/>
                    </a:solidFill>
                  </a:tcPr>
                </a:tc>
                <a:extLst>
                  <a:ext uri="{0D108BD9-81ED-4DB2-BD59-A6C34878D82A}">
                    <a16:rowId xmlns:a16="http://schemas.microsoft.com/office/drawing/2014/main" val="1606777104"/>
                  </a:ext>
                </a:extLst>
              </a:tr>
              <a:tr h="463035">
                <a:tc>
                  <a:txBody>
                    <a:bodyPr/>
                    <a:lstStyle/>
                    <a:p>
                      <a:pPr algn="l"/>
                      <a:r>
                        <a:rPr kumimoji="1" lang="en-US" altLang="ja-JP" sz="1050" b="0" dirty="0">
                          <a:latin typeface="メイリオ" panose="020B0604030504040204" pitchFamily="50" charset="-128"/>
                          <a:ea typeface="メイリオ" panose="020B0604030504040204" pitchFamily="50" charset="-128"/>
                        </a:rPr>
                        <a:t>I2</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ライントレーサ用計器</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ライントレーサが使用する計器</a:t>
                      </a:r>
                    </a:p>
                  </a:txBody>
                  <a:tcPr anchor="ctr">
                    <a:solidFill>
                      <a:srgbClr val="CCFFCC"/>
                    </a:solidFill>
                  </a:tcPr>
                </a:tc>
                <a:extLst>
                  <a:ext uri="{0D108BD9-81ED-4DB2-BD59-A6C34878D82A}">
                    <a16:rowId xmlns:a16="http://schemas.microsoft.com/office/drawing/2014/main" val="267836190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I-a</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dirty="0">
                          <a:latin typeface="メイリオ" panose="020B0604030504040204" pitchFamily="50" charset="-128"/>
                          <a:ea typeface="メイリオ" panose="020B0604030504040204" pitchFamily="50" charset="-128"/>
                        </a:rPr>
                        <a:t>走行距離の計算</a:t>
                      </a:r>
                    </a:p>
                  </a:txBody>
                  <a:tcPr anchor="ctr">
                    <a:solidFill>
                      <a:srgbClr val="CCFFCC"/>
                    </a:solidFill>
                  </a:tcPr>
                </a:tc>
                <a:extLst>
                  <a:ext uri="{0D108BD9-81ED-4DB2-BD59-A6C34878D82A}">
                    <a16:rowId xmlns:a16="http://schemas.microsoft.com/office/drawing/2014/main" val="3958245410"/>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I2b</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l"/>
                      <a:r>
                        <a:rPr kumimoji="1" lang="en-US" altLang="ja-JP" sz="1050" b="0" dirty="0">
                          <a:latin typeface="メイリオ" panose="020B0604030504040204" pitchFamily="50" charset="-128"/>
                          <a:ea typeface="メイリオ" panose="020B0604030504040204" pitchFamily="50" charset="-128"/>
                        </a:rPr>
                        <a:t>I2c</a:t>
                      </a:r>
                      <a:endParaRPr kumimoji="1" lang="ja-JP" altLang="en-US" sz="1050" b="0" dirty="0">
                        <a:latin typeface="メイリオ" panose="020B0604030504040204" pitchFamily="50" charset="-128"/>
                        <a:ea typeface="メイリオ" panose="020B0604030504040204" pitchFamily="50" charset="-128"/>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I2d</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nchor="ctr">
                    <a:lnR w="38100" cap="flat" cmpd="sng" algn="ctr">
                      <a:solidFill>
                        <a:schemeClr val="bg1"/>
                      </a:solidFill>
                      <a:prstDash val="solid"/>
                      <a:round/>
                      <a:headEnd type="none" w="med" len="med"/>
                      <a:tailEnd type="none" w="med" len="med"/>
                    </a:lnR>
                    <a:solidFill>
                      <a:srgbClr val="33CC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lnL w="38100" cap="flat" cmpd="sng" algn="ctr">
                      <a:solidFill>
                        <a:schemeClr val="bg1"/>
                      </a:solidFill>
                      <a:prstDash val="solid"/>
                      <a:round/>
                      <a:headEnd type="none" w="med" len="med"/>
                      <a:tailEnd type="none" w="med" len="med"/>
                    </a:lnL>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テキスト ボックス 47">
            <a:extLst>
              <a:ext uri="{FF2B5EF4-FFF2-40B4-BE49-F238E27FC236}">
                <a16:creationId xmlns:a16="http://schemas.microsoft.com/office/drawing/2014/main" id="{606F8DF5-340C-48E3-809F-A1138CA23CDE}"/>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pic>
        <p:nvPicPr>
          <p:cNvPr id="20" name="図 19">
            <a:extLst>
              <a:ext uri="{FF2B5EF4-FFF2-40B4-BE49-F238E27FC236}">
                <a16:creationId xmlns:a16="http://schemas.microsoft.com/office/drawing/2014/main" id="{96786181-6B00-47E4-8B6A-0CF79448A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46" y="1477944"/>
            <a:ext cx="3677997" cy="1911400"/>
          </a:xfrm>
          <a:prstGeom prst="rect">
            <a:avLst/>
          </a:prstGeom>
        </p:spPr>
      </p:pic>
    </p:spTree>
    <p:extLst>
      <p:ext uri="{BB962C8B-B14F-4D97-AF65-F5344CB8AC3E}">
        <p14:creationId xmlns:p14="http://schemas.microsoft.com/office/powerpoint/2010/main" val="21665990"/>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4351</TotalTime>
  <Words>272</Words>
  <Application>Microsoft Office PowerPoint</Application>
  <PresentationFormat>A3 297x420 mm</PresentationFormat>
  <Paragraphs>74</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vt:i4>
      </vt:variant>
    </vt:vector>
  </HeadingPairs>
  <TitlesOfParts>
    <vt:vector size="9" baseType="lpstr">
      <vt:lpstr>HG創英角ｺﾞｼｯｸUB</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ryoga</cp:lastModifiedBy>
  <cp:revision>377</cp:revision>
  <cp:lastPrinted>2019-09-02T01:41:43Z</cp:lastPrinted>
  <dcterms:created xsi:type="dcterms:W3CDTF">2002-02-28T07:41:56Z</dcterms:created>
  <dcterms:modified xsi:type="dcterms:W3CDTF">2019-09-03T03:58:05Z</dcterms:modified>
</cp:coreProperties>
</file>