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7" autoAdjust="0"/>
    <p:restoredTop sz="96391" autoAdjust="0"/>
  </p:normalViewPr>
  <p:slideViewPr>
    <p:cSldViewPr showGuides="1">
      <p:cViewPr>
        <p:scale>
          <a:sx n="75" d="100"/>
          <a:sy n="75" d="100"/>
        </p:scale>
        <p:origin x="2082" y="20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34753"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5861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37" name="図 36">
            <a:extLst>
              <a:ext uri="{FF2B5EF4-FFF2-40B4-BE49-F238E27FC236}">
                <a16:creationId xmlns:a16="http://schemas.microsoft.com/office/drawing/2014/main" id="{7A646B7D-7319-42E0-BA4F-C4BE0AA31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9" y="1872618"/>
            <a:ext cx="3475933" cy="1694078"/>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1200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04656" y="264096"/>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2640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765460"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676414" y="667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57626" y="953699"/>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696374" y="962622"/>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通信タスクは走行準備に含むため、モデルからは省略する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1061829"/>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a:t>
            </a:r>
            <a:r>
              <a:rPr lang="ja-JP" altLang="en-US" sz="1050" b="1" dirty="0">
                <a:solidFill>
                  <a:srgbClr val="FF0000"/>
                </a:solidFill>
                <a:latin typeface="メイリオ" panose="020B0604030504040204" pitchFamily="50" charset="-128"/>
                <a:ea typeface="メイリオ" panose="020B0604030504040204" pitchFamily="50" charset="-128"/>
              </a:rPr>
              <a:t>それ以外のタスクの起動やデバイスのキャリブレーション、クラスの初期化、スタート動作などは走行準備とみなし、モデルでは省略する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33" name="図 32">
            <a:extLst>
              <a:ext uri="{FF2B5EF4-FFF2-40B4-BE49-F238E27FC236}">
                <a16:creationId xmlns:a16="http://schemas.microsoft.com/office/drawing/2014/main" id="{25343053-DFA6-4951-9BFE-57F42E1FE6FA}"/>
              </a:ext>
            </a:extLst>
          </p:cNvPr>
          <p:cNvPicPr>
            <a:picLocks noChangeAspect="1"/>
          </p:cNvPicPr>
          <p:nvPr/>
        </p:nvPicPr>
        <p:blipFill>
          <a:blip r:embed="rId3"/>
          <a:stretch>
            <a:fillRect/>
          </a:stretch>
        </p:blipFill>
        <p:spPr>
          <a:xfrm>
            <a:off x="192069" y="4173381"/>
            <a:ext cx="3445563" cy="2221981"/>
          </a:xfrm>
          <a:prstGeom prst="rect">
            <a:avLst/>
          </a:prstGeom>
        </p:spPr>
      </p:pic>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詳細は、工夫点のページで解説する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45" name="図 44">
            <a:extLst>
              <a:ext uri="{FF2B5EF4-FFF2-40B4-BE49-F238E27FC236}">
                <a16:creationId xmlns:a16="http://schemas.microsoft.com/office/drawing/2014/main" id="{A1E794DE-CC53-429A-BAC4-EAC4BAEDE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046" y="694983"/>
            <a:ext cx="2878328" cy="5772737"/>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pic>
        <p:nvPicPr>
          <p:cNvPr id="131" name="図 130">
            <a:extLst>
              <a:ext uri="{FF2B5EF4-FFF2-40B4-BE49-F238E27FC236}">
                <a16:creationId xmlns:a16="http://schemas.microsoft.com/office/drawing/2014/main" id="{E94FF69D-851D-463B-932D-D4B12701F650}"/>
              </a:ext>
            </a:extLst>
          </p:cNvPr>
          <p:cNvPicPr>
            <a:picLocks noChangeAspect="1"/>
          </p:cNvPicPr>
          <p:nvPr/>
        </p:nvPicPr>
        <p:blipFill>
          <a:blip r:embed="rId5"/>
          <a:stretch>
            <a:fillRect/>
          </a:stretch>
        </p:blipFill>
        <p:spPr>
          <a:xfrm>
            <a:off x="6904856" y="3363231"/>
            <a:ext cx="5487569" cy="3120700"/>
          </a:xfrm>
          <a:prstGeom prst="rect">
            <a:avLst/>
          </a:prstGeom>
        </p:spPr>
      </p:pic>
      <p:grpSp>
        <p:nvGrpSpPr>
          <p:cNvPr id="139" name="グループ化 138">
            <a:extLst>
              <a:ext uri="{FF2B5EF4-FFF2-40B4-BE49-F238E27FC236}">
                <a16:creationId xmlns:a16="http://schemas.microsoft.com/office/drawing/2014/main" id="{697F0D84-AB78-420B-B769-0A1718B8D1A2}"/>
              </a:ext>
            </a:extLst>
          </p:cNvPr>
          <p:cNvGrpSpPr/>
          <p:nvPr/>
        </p:nvGrpSpPr>
        <p:grpSpPr>
          <a:xfrm>
            <a:off x="6757626" y="1309825"/>
            <a:ext cx="6023282" cy="1612303"/>
            <a:chOff x="6757626" y="1344464"/>
            <a:chExt cx="6023282" cy="1612303"/>
          </a:xfrm>
        </p:grpSpPr>
        <p:sp>
          <p:nvSpPr>
            <p:cNvPr id="57" name="テキスト ボックス 56">
              <a:extLst>
                <a:ext uri="{FF2B5EF4-FFF2-40B4-BE49-F238E27FC236}">
                  <a16:creationId xmlns:a16="http://schemas.microsoft.com/office/drawing/2014/main" id="{1B150A4B-10E9-4BB5-B403-616F7408FD46}"/>
                </a:ext>
              </a:extLst>
            </p:cNvPr>
            <p:cNvSpPr txBox="1"/>
            <p:nvPr/>
          </p:nvSpPr>
          <p:spPr>
            <a:xfrm>
              <a:off x="12392429" y="18654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414596" y="1687130"/>
              <a:ext cx="0" cy="100088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265788" y="1374860"/>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269240" y="270285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pic>
          <p:nvPicPr>
            <p:cNvPr id="81" name="図 80">
              <a:extLst>
                <a:ext uri="{FF2B5EF4-FFF2-40B4-BE49-F238E27FC236}">
                  <a16:creationId xmlns:a16="http://schemas.microsoft.com/office/drawing/2014/main" id="{FD2C475C-8FD3-4A69-9A85-68FCC9265420}"/>
                </a:ext>
              </a:extLst>
            </p:cNvPr>
            <p:cNvPicPr>
              <a:picLocks noChangeAspect="1"/>
            </p:cNvPicPr>
            <p:nvPr/>
          </p:nvPicPr>
          <p:blipFill>
            <a:blip r:embed="rId6"/>
            <a:stretch>
              <a:fillRect/>
            </a:stretch>
          </p:blipFill>
          <p:spPr>
            <a:xfrm>
              <a:off x="6757626" y="1344464"/>
              <a:ext cx="5553877" cy="1395471"/>
            </a:xfrm>
            <a:prstGeom prst="rect">
              <a:avLst/>
            </a:prstGeom>
          </p:spPr>
        </p:pic>
      </p:gr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66345" y="2712368"/>
            <a:ext cx="1762490" cy="338554"/>
          </a:xfrm>
          <a:prstGeom prst="rect">
            <a:avLst/>
          </a:prstGeom>
          <a:noFill/>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４</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788486" y="30004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11867" y="3016950"/>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pic>
        <p:nvPicPr>
          <p:cNvPr id="7" name="図 6">
            <a:extLst>
              <a:ext uri="{FF2B5EF4-FFF2-40B4-BE49-F238E27FC236}">
                <a16:creationId xmlns:a16="http://schemas.microsoft.com/office/drawing/2014/main" id="{136A7DC0-E28E-4010-9E9C-8319408FEC1F}"/>
              </a:ext>
            </a:extLst>
          </p:cNvPr>
          <p:cNvPicPr>
            <a:picLocks noChangeAspect="1"/>
          </p:cNvPicPr>
          <p:nvPr/>
        </p:nvPicPr>
        <p:blipFill>
          <a:blip r:embed="rId7"/>
          <a:stretch>
            <a:fillRect/>
          </a:stretch>
        </p:blipFill>
        <p:spPr>
          <a:xfrm>
            <a:off x="9801993" y="7725866"/>
            <a:ext cx="2799422" cy="1244347"/>
          </a:xfrm>
          <a:prstGeom prst="rect">
            <a:avLst/>
          </a:prstGeom>
        </p:spPr>
      </p:pic>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pic>
        <p:nvPicPr>
          <p:cNvPr id="20" name="図 19">
            <a:extLst>
              <a:ext uri="{FF2B5EF4-FFF2-40B4-BE49-F238E27FC236}">
                <a16:creationId xmlns:a16="http://schemas.microsoft.com/office/drawing/2014/main" id="{866979CC-7A6B-4B64-9C24-B1548CF697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949" y="7115499"/>
            <a:ext cx="3376414" cy="2331992"/>
          </a:xfrm>
          <a:prstGeom prst="rect">
            <a:avLst/>
          </a:prstGeom>
        </p:spPr>
      </p:pic>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9702607" y="6576677"/>
            <a:ext cx="0" cy="2870814"/>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3547726" y="6562746"/>
            <a:ext cx="6237450" cy="577081"/>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各区間における区間パラメータの一覧を以下の表に示す。なお、区間パラメータとはスタートラインから区間終了までの距離、区間内での前進指令量、曲率制御で用いる旋回量、ライントレースの</a:t>
            </a:r>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係数をまとめたものである。</a:t>
            </a:r>
          </a:p>
        </p:txBody>
      </p:sp>
      <p:pic>
        <p:nvPicPr>
          <p:cNvPr id="35" name="図 34">
            <a:extLst>
              <a:ext uri="{FF2B5EF4-FFF2-40B4-BE49-F238E27FC236}">
                <a16:creationId xmlns:a16="http://schemas.microsoft.com/office/drawing/2014/main" id="{247F5C24-F4AD-4FF4-81A9-0058A9E14FF0}"/>
              </a:ext>
            </a:extLst>
          </p:cNvPr>
          <p:cNvPicPr>
            <a:picLocks noChangeAspect="1"/>
          </p:cNvPicPr>
          <p:nvPr/>
        </p:nvPicPr>
        <p:blipFill>
          <a:blip r:embed="rId9"/>
          <a:stretch>
            <a:fillRect/>
          </a:stretch>
        </p:blipFill>
        <p:spPr>
          <a:xfrm>
            <a:off x="3651615" y="7115499"/>
            <a:ext cx="6013649" cy="2331992"/>
          </a:xfrm>
          <a:prstGeom prst="rect">
            <a:avLst/>
          </a:prstGeom>
        </p:spPr>
      </p:pic>
      <p:sp>
        <p:nvSpPr>
          <p:cNvPr id="36" name="テキスト ボックス 35">
            <a:extLst>
              <a:ext uri="{FF2B5EF4-FFF2-40B4-BE49-F238E27FC236}">
                <a16:creationId xmlns:a16="http://schemas.microsoft.com/office/drawing/2014/main" id="{1EBD3ECD-D939-4A9E-8A7A-191B21E513BE}"/>
              </a:ext>
            </a:extLst>
          </p:cNvPr>
          <p:cNvSpPr txBox="1"/>
          <p:nvPr/>
        </p:nvSpPr>
        <p:spPr>
          <a:xfrm>
            <a:off x="9804535" y="6980543"/>
            <a:ext cx="2785051"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38" name="矢印: 山形 37">
            <a:extLst>
              <a:ext uri="{FF2B5EF4-FFF2-40B4-BE49-F238E27FC236}">
                <a16:creationId xmlns:a16="http://schemas.microsoft.com/office/drawing/2014/main" id="{1A27932C-257B-45B1-86A5-6EB614ADFA6C}"/>
              </a:ext>
            </a:extLst>
          </p:cNvPr>
          <p:cNvSpPr/>
          <p:nvPr/>
        </p:nvSpPr>
        <p:spPr>
          <a:xfrm>
            <a:off x="9929194" y="9101977"/>
            <a:ext cx="2664294" cy="327730"/>
          </a:xfrm>
          <a:prstGeom prst="chevron">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b="1" dirty="0">
              <a:solidFill>
                <a:schemeClr val="tx1"/>
              </a:solidFill>
              <a:latin typeface="+mn-ea"/>
            </a:endParaRPr>
          </a:p>
        </p:txBody>
      </p:sp>
      <p:sp>
        <p:nvSpPr>
          <p:cNvPr id="39" name="テキスト ボックス 38">
            <a:extLst>
              <a:ext uri="{FF2B5EF4-FFF2-40B4-BE49-F238E27FC236}">
                <a16:creationId xmlns:a16="http://schemas.microsoft.com/office/drawing/2014/main" id="{454E414D-3643-4966-925D-B9906667B823}"/>
              </a:ext>
            </a:extLst>
          </p:cNvPr>
          <p:cNvSpPr txBox="1"/>
          <p:nvPr/>
        </p:nvSpPr>
        <p:spPr>
          <a:xfrm>
            <a:off x="10190181" y="9077864"/>
            <a:ext cx="2238295" cy="415498"/>
          </a:xfrm>
          <a:prstGeom prst="rect">
            <a:avLst/>
          </a:prstGeom>
          <a:noFill/>
        </p:spPr>
        <p:txBody>
          <a:bodyPr wrap="square" rtlCol="0">
            <a:spAutoFit/>
          </a:bodyPr>
          <a:lstStyle/>
          <a:p>
            <a:pPr algn="ctr"/>
            <a:r>
              <a:rPr kumimoji="1" lang="ja-JP" altLang="en-US" sz="1000" b="1" dirty="0">
                <a:latin typeface="+mn-ea"/>
                <a:ea typeface="+mn-ea"/>
              </a:rPr>
              <a:t>これらの機能モデルに基づいて</a:t>
            </a:r>
            <a:endParaRPr kumimoji="1" lang="en-US" altLang="ja-JP" sz="1000" b="1" dirty="0">
              <a:latin typeface="+mn-ea"/>
              <a:ea typeface="+mn-ea"/>
            </a:endParaRPr>
          </a:p>
          <a:p>
            <a:pPr algn="ctr"/>
            <a:r>
              <a:rPr kumimoji="1" lang="ja-JP" altLang="en-US" sz="1000" b="1" dirty="0">
                <a:latin typeface="+mn-ea"/>
                <a:ea typeface="+mn-ea"/>
              </a:rPr>
              <a:t>構造モデルを作成する。</a:t>
            </a: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9765220" y="6716295"/>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cxnSp>
        <p:nvCxnSpPr>
          <p:cNvPr id="49" name="直線コネクタ 48">
            <a:extLst>
              <a:ext uri="{FF2B5EF4-FFF2-40B4-BE49-F238E27FC236}">
                <a16:creationId xmlns:a16="http://schemas.microsoft.com/office/drawing/2014/main" id="{CC6E6862-6246-4F2E-868F-ACF0C5425709}"/>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0624BE4-DCC4-4033-BB0F-ECA17D2EF374}"/>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39196"/>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80067" y="1213111"/>
            <a:ext cx="3472128" cy="253916"/>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機能の状態をステートマシン図に示す．</a:t>
            </a:r>
            <a:endParaRPr kumimoji="1" lang="ja-JP" altLang="en-US" sz="1050" dirty="0">
              <a:latin typeface="メイリオ" panose="020B0604030504040204" pitchFamily="50" charset="-128"/>
              <a:ea typeface="メイリオ" panose="020B0604030504040204"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3740322" y="865421"/>
            <a:ext cx="0" cy="839967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571C45F-7E77-4F20-907C-4BB622F1419A}"/>
              </a:ext>
            </a:extLst>
          </p:cNvPr>
          <p:cNvCxnSpPr>
            <a:cxnSpLocks/>
          </p:cNvCxnSpPr>
          <p:nvPr/>
        </p:nvCxnSpPr>
        <p:spPr>
          <a:xfrm>
            <a:off x="157712" y="1132808"/>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44DE001-9C20-44F1-A990-1C15F9E25885}"/>
              </a:ext>
            </a:extLst>
          </p:cNvPr>
          <p:cNvSpPr txBox="1"/>
          <p:nvPr/>
        </p:nvSpPr>
        <p:spPr>
          <a:xfrm>
            <a:off x="73832" y="794899"/>
            <a:ext cx="279622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１．システム全体の状態</a:t>
            </a:r>
          </a:p>
        </p:txBody>
      </p:sp>
      <p:cxnSp>
        <p:nvCxnSpPr>
          <p:cNvPr id="39" name="直線コネクタ 38">
            <a:extLst>
              <a:ext uri="{FF2B5EF4-FFF2-40B4-BE49-F238E27FC236}">
                <a16:creationId xmlns:a16="http://schemas.microsoft.com/office/drawing/2014/main" id="{ECFB47A6-BDDD-4187-8A7F-4056FAEC6510}"/>
              </a:ext>
            </a:extLst>
          </p:cNvPr>
          <p:cNvCxnSpPr>
            <a:cxnSpLocks/>
          </p:cNvCxnSpPr>
          <p:nvPr/>
        </p:nvCxnSpPr>
        <p:spPr>
          <a:xfrm>
            <a:off x="166658" y="481458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BB9D2A29-ECCE-4B0E-9E89-219DF87C2A44}"/>
              </a:ext>
            </a:extLst>
          </p:cNvPr>
          <p:cNvSpPr txBox="1"/>
          <p:nvPr/>
        </p:nvSpPr>
        <p:spPr>
          <a:xfrm>
            <a:off x="141467" y="4215825"/>
            <a:ext cx="3524052"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２．ステートマシン図と</a:t>
            </a:r>
            <a:endParaRPr kumimoji="1" lang="en-US" altLang="ja-JP"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シーケンス図の対応関係</a:t>
            </a:r>
          </a:p>
        </p:txBody>
      </p:sp>
      <p:pic>
        <p:nvPicPr>
          <p:cNvPr id="4" name="図 3">
            <a:extLst>
              <a:ext uri="{FF2B5EF4-FFF2-40B4-BE49-F238E27FC236}">
                <a16:creationId xmlns:a16="http://schemas.microsoft.com/office/drawing/2014/main" id="{D036DD46-275F-46F6-8007-FAE623D33C55}"/>
              </a:ext>
            </a:extLst>
          </p:cNvPr>
          <p:cNvPicPr>
            <a:picLocks noChangeAspect="1"/>
          </p:cNvPicPr>
          <p:nvPr/>
        </p:nvPicPr>
        <p:blipFill rotWithShape="1">
          <a:blip r:embed="rId2">
            <a:extLst>
              <a:ext uri="{28A0092B-C50C-407E-A947-70E740481C1C}">
                <a14:useLocalDpi xmlns:a14="http://schemas.microsoft.com/office/drawing/2010/main" val="0"/>
              </a:ext>
            </a:extLst>
          </a:blip>
          <a:srcRect l="5748" t="9721" r="2552" b="4957"/>
          <a:stretch/>
        </p:blipFill>
        <p:spPr>
          <a:xfrm>
            <a:off x="143702" y="1616940"/>
            <a:ext cx="3535826" cy="2515308"/>
          </a:xfrm>
          <a:prstGeom prst="rect">
            <a:avLst/>
          </a:prstGeom>
        </p:spPr>
      </p:pic>
      <p:cxnSp>
        <p:nvCxnSpPr>
          <p:cNvPr id="44" name="直線コネクタ 43">
            <a:extLst>
              <a:ext uri="{FF2B5EF4-FFF2-40B4-BE49-F238E27FC236}">
                <a16:creationId xmlns:a16="http://schemas.microsoft.com/office/drawing/2014/main" id="{EB5594F1-B2FC-4EB0-BEB6-CAFA46402BD5}"/>
              </a:ext>
            </a:extLst>
          </p:cNvPr>
          <p:cNvCxnSpPr>
            <a:cxnSpLocks/>
          </p:cNvCxnSpPr>
          <p:nvPr/>
        </p:nvCxnSpPr>
        <p:spPr>
          <a:xfrm>
            <a:off x="3824374" y="1132808"/>
            <a:ext cx="636580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4EA16993-3EC6-451E-BE7D-1B0AF9CBFA71}"/>
              </a:ext>
            </a:extLst>
          </p:cNvPr>
          <p:cNvSpPr txBox="1"/>
          <p:nvPr/>
        </p:nvSpPr>
        <p:spPr>
          <a:xfrm>
            <a:off x="3797632" y="824201"/>
            <a:ext cx="3400848"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３．システムの振る舞い</a:t>
            </a:r>
          </a:p>
        </p:txBody>
      </p:sp>
      <p:sp>
        <p:nvSpPr>
          <p:cNvPr id="46" name="テキスト ボックス 45">
            <a:extLst>
              <a:ext uri="{FF2B5EF4-FFF2-40B4-BE49-F238E27FC236}">
                <a16:creationId xmlns:a16="http://schemas.microsoft.com/office/drawing/2014/main" id="{3989217F-9A5F-4A96-8E34-37243F7245B5}"/>
              </a:ext>
            </a:extLst>
          </p:cNvPr>
          <p:cNvSpPr txBox="1"/>
          <p:nvPr/>
        </p:nvSpPr>
        <p:spPr>
          <a:xfrm>
            <a:off x="3806180" y="1152014"/>
            <a:ext cx="4479609"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全体の動作をシーケンス図に示す</a:t>
            </a:r>
            <a:br>
              <a:rPr kumimoji="1" lang="en-US" altLang="ja-JP" sz="1050" dirty="0">
                <a:latin typeface="メイリオ" panose="020B0604030504040204" pitchFamily="50" charset="-128"/>
                <a:ea typeface="メイリオ" panose="020B0604030504040204" pitchFamily="50" charset="-128"/>
              </a:rPr>
            </a:br>
            <a:r>
              <a:rPr kumimoji="1" lang="en-US" altLang="ja-JP" sz="1050" dirty="0">
                <a:latin typeface="メイリオ" panose="020B0604030504040204" pitchFamily="50" charset="-128"/>
                <a:ea typeface="メイリオ" panose="020B0604030504040204" pitchFamily="50" charset="-128"/>
              </a:rPr>
              <a:t>ref.</a:t>
            </a:r>
            <a:r>
              <a:rPr kumimoji="1" lang="ja-JP" altLang="en-US" sz="1050" dirty="0">
                <a:latin typeface="メイリオ" panose="020B0604030504040204" pitchFamily="50" charset="-128"/>
                <a:ea typeface="メイリオ" panose="020B0604030504040204" pitchFamily="50" charset="-128"/>
              </a:rPr>
              <a:t>で示された部分は別図にさらに詳細な振る舞いを示す</a:t>
            </a:r>
          </a:p>
        </p:txBody>
      </p:sp>
      <p:pic>
        <p:nvPicPr>
          <p:cNvPr id="26" name="図 25">
            <a:extLst>
              <a:ext uri="{FF2B5EF4-FFF2-40B4-BE49-F238E27FC236}">
                <a16:creationId xmlns:a16="http://schemas.microsoft.com/office/drawing/2014/main" id="{D9AD3302-6AA2-4E87-9BC6-34A4F26B0C63}"/>
              </a:ext>
            </a:extLst>
          </p:cNvPr>
          <p:cNvPicPr>
            <a:picLocks noChangeAspect="1"/>
          </p:cNvPicPr>
          <p:nvPr/>
        </p:nvPicPr>
        <p:blipFill rotWithShape="1">
          <a:blip r:embed="rId3">
            <a:extLst>
              <a:ext uri="{28A0092B-C50C-407E-A947-70E740481C1C}">
                <a14:useLocalDpi xmlns:a14="http://schemas.microsoft.com/office/drawing/2010/main" val="0"/>
              </a:ext>
            </a:extLst>
          </a:blip>
          <a:srcRect l="2917" t="5230" r="12709" b="3981"/>
          <a:stretch/>
        </p:blipFill>
        <p:spPr>
          <a:xfrm>
            <a:off x="3770895" y="1651701"/>
            <a:ext cx="8922257" cy="6912053"/>
          </a:xfrm>
          <a:prstGeom prst="rect">
            <a:avLst/>
          </a:prstGeom>
        </p:spPr>
      </p:pic>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79860" y="662000"/>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4421" y="263927"/>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58484" y="248489"/>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182806" y="2475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pic>
        <p:nvPicPr>
          <p:cNvPr id="4" name="図 3">
            <a:extLst>
              <a:ext uri="{FF2B5EF4-FFF2-40B4-BE49-F238E27FC236}">
                <a16:creationId xmlns:a16="http://schemas.microsoft.com/office/drawing/2014/main" id="{9860529B-831C-4C3A-A30D-A817789E8565}"/>
              </a:ext>
            </a:extLst>
          </p:cNvPr>
          <p:cNvPicPr>
            <a:picLocks noChangeAspect="1"/>
          </p:cNvPicPr>
          <p:nvPr/>
        </p:nvPicPr>
        <p:blipFill rotWithShape="1">
          <a:blip r:embed="rId2">
            <a:extLst>
              <a:ext uri="{28A0092B-C50C-407E-A947-70E740481C1C}">
                <a14:useLocalDpi xmlns:a14="http://schemas.microsoft.com/office/drawing/2010/main" val="0"/>
              </a:ext>
            </a:extLst>
          </a:blip>
          <a:srcRect l="3615" t="9497" r="17753" b="9659"/>
          <a:stretch/>
        </p:blipFill>
        <p:spPr>
          <a:xfrm>
            <a:off x="178201" y="1430396"/>
            <a:ext cx="1873961" cy="2704964"/>
          </a:xfrm>
          <a:prstGeom prst="rect">
            <a:avLst/>
          </a:prstGeom>
        </p:spPr>
      </p:pic>
      <p:pic>
        <p:nvPicPr>
          <p:cNvPr id="6" name="図 5">
            <a:extLst>
              <a:ext uri="{FF2B5EF4-FFF2-40B4-BE49-F238E27FC236}">
                <a16:creationId xmlns:a16="http://schemas.microsoft.com/office/drawing/2014/main" id="{0D4E3C93-E4DA-46A4-B1FC-7D3932ED1D58}"/>
              </a:ext>
            </a:extLst>
          </p:cNvPr>
          <p:cNvPicPr>
            <a:picLocks noChangeAspect="1"/>
          </p:cNvPicPr>
          <p:nvPr/>
        </p:nvPicPr>
        <p:blipFill rotWithShape="1">
          <a:blip r:embed="rId3">
            <a:extLst>
              <a:ext uri="{28A0092B-C50C-407E-A947-70E740481C1C}">
                <a14:useLocalDpi xmlns:a14="http://schemas.microsoft.com/office/drawing/2010/main" val="0"/>
              </a:ext>
            </a:extLst>
          </a:blip>
          <a:srcRect l="5697" t="10137" r="5681" b="8341"/>
          <a:stretch/>
        </p:blipFill>
        <p:spPr>
          <a:xfrm>
            <a:off x="2345138" y="1385607"/>
            <a:ext cx="2332314" cy="2704965"/>
          </a:xfrm>
          <a:prstGeom prst="rect">
            <a:avLst/>
          </a:prstGeom>
        </p:spPr>
      </p:pic>
      <p:pic>
        <p:nvPicPr>
          <p:cNvPr id="20" name="図 19">
            <a:extLst>
              <a:ext uri="{FF2B5EF4-FFF2-40B4-BE49-F238E27FC236}">
                <a16:creationId xmlns:a16="http://schemas.microsoft.com/office/drawing/2014/main" id="{E263660A-C089-4C0A-9591-8A8047C3CB1A}"/>
              </a:ext>
            </a:extLst>
          </p:cNvPr>
          <p:cNvPicPr>
            <a:picLocks noChangeAspect="1"/>
          </p:cNvPicPr>
          <p:nvPr/>
        </p:nvPicPr>
        <p:blipFill rotWithShape="1">
          <a:blip r:embed="rId4">
            <a:extLst>
              <a:ext uri="{28A0092B-C50C-407E-A947-70E740481C1C}">
                <a14:useLocalDpi xmlns:a14="http://schemas.microsoft.com/office/drawing/2010/main" val="0"/>
              </a:ext>
            </a:extLst>
          </a:blip>
          <a:srcRect l="4049" t="10245" r="3935" b="10418"/>
          <a:stretch/>
        </p:blipFill>
        <p:spPr>
          <a:xfrm>
            <a:off x="9026446" y="1409370"/>
            <a:ext cx="3248164" cy="2307223"/>
          </a:xfrm>
          <a:prstGeom prst="rect">
            <a:avLst/>
          </a:prstGeom>
        </p:spPr>
      </p:pic>
      <p:pic>
        <p:nvPicPr>
          <p:cNvPr id="22" name="図 21">
            <a:extLst>
              <a:ext uri="{FF2B5EF4-FFF2-40B4-BE49-F238E27FC236}">
                <a16:creationId xmlns:a16="http://schemas.microsoft.com/office/drawing/2014/main" id="{A052FABC-9E5F-4B9A-9C8C-3110E253AB86}"/>
              </a:ext>
            </a:extLst>
          </p:cNvPr>
          <p:cNvPicPr>
            <a:picLocks noChangeAspect="1"/>
          </p:cNvPicPr>
          <p:nvPr/>
        </p:nvPicPr>
        <p:blipFill rotWithShape="1">
          <a:blip r:embed="rId5">
            <a:extLst>
              <a:ext uri="{28A0092B-C50C-407E-A947-70E740481C1C}">
                <a14:useLocalDpi xmlns:a14="http://schemas.microsoft.com/office/drawing/2010/main" val="0"/>
              </a:ext>
            </a:extLst>
          </a:blip>
          <a:srcRect l="4879" t="9162" r="38080" b="10726"/>
          <a:stretch/>
        </p:blipFill>
        <p:spPr>
          <a:xfrm>
            <a:off x="144515" y="5468327"/>
            <a:ext cx="1824505" cy="3348673"/>
          </a:xfrm>
          <a:prstGeom prst="rect">
            <a:avLst/>
          </a:prstGeom>
        </p:spPr>
      </p:pic>
      <p:pic>
        <p:nvPicPr>
          <p:cNvPr id="24" name="図 23">
            <a:extLst>
              <a:ext uri="{FF2B5EF4-FFF2-40B4-BE49-F238E27FC236}">
                <a16:creationId xmlns:a16="http://schemas.microsoft.com/office/drawing/2014/main" id="{2EF25989-EAF1-481C-BF21-BFFFE35CBD16}"/>
              </a:ext>
            </a:extLst>
          </p:cNvPr>
          <p:cNvPicPr>
            <a:picLocks noChangeAspect="1"/>
          </p:cNvPicPr>
          <p:nvPr/>
        </p:nvPicPr>
        <p:blipFill rotWithShape="1">
          <a:blip r:embed="rId6">
            <a:extLst>
              <a:ext uri="{28A0092B-C50C-407E-A947-70E740481C1C}">
                <a14:useLocalDpi xmlns:a14="http://schemas.microsoft.com/office/drawing/2010/main" val="0"/>
              </a:ext>
            </a:extLst>
          </a:blip>
          <a:srcRect l="7195" t="11893" r="6951" b="11750"/>
          <a:stretch/>
        </p:blipFill>
        <p:spPr>
          <a:xfrm>
            <a:off x="5504365" y="5458092"/>
            <a:ext cx="2995954" cy="1841030"/>
          </a:xfrm>
          <a:prstGeom prst="rect">
            <a:avLst/>
          </a:prstGeom>
        </p:spPr>
      </p:pic>
      <p:pic>
        <p:nvPicPr>
          <p:cNvPr id="26" name="図 25">
            <a:extLst>
              <a:ext uri="{FF2B5EF4-FFF2-40B4-BE49-F238E27FC236}">
                <a16:creationId xmlns:a16="http://schemas.microsoft.com/office/drawing/2014/main" id="{858FE62D-F3EC-45F5-8ED2-323299290746}"/>
              </a:ext>
            </a:extLst>
          </p:cNvPr>
          <p:cNvPicPr>
            <a:picLocks noChangeAspect="1"/>
          </p:cNvPicPr>
          <p:nvPr/>
        </p:nvPicPr>
        <p:blipFill rotWithShape="1">
          <a:blip r:embed="rId7">
            <a:extLst>
              <a:ext uri="{28A0092B-C50C-407E-A947-70E740481C1C}">
                <a14:useLocalDpi xmlns:a14="http://schemas.microsoft.com/office/drawing/2010/main" val="0"/>
              </a:ext>
            </a:extLst>
          </a:blip>
          <a:srcRect l="5812" t="6821" r="3743" b="6097"/>
          <a:stretch/>
        </p:blipFill>
        <p:spPr>
          <a:xfrm>
            <a:off x="2017627" y="5470135"/>
            <a:ext cx="3392429" cy="3469065"/>
          </a:xfrm>
          <a:prstGeom prst="rect">
            <a:avLst/>
          </a:prstGeom>
        </p:spPr>
      </p:pic>
      <p:pic>
        <p:nvPicPr>
          <p:cNvPr id="28" name="図 27">
            <a:extLst>
              <a:ext uri="{FF2B5EF4-FFF2-40B4-BE49-F238E27FC236}">
                <a16:creationId xmlns:a16="http://schemas.microsoft.com/office/drawing/2014/main" id="{B816879E-1919-40EC-841E-0D1FB1186243}"/>
              </a:ext>
            </a:extLst>
          </p:cNvPr>
          <p:cNvPicPr>
            <a:picLocks noChangeAspect="1"/>
          </p:cNvPicPr>
          <p:nvPr/>
        </p:nvPicPr>
        <p:blipFill rotWithShape="1">
          <a:blip r:embed="rId8">
            <a:extLst>
              <a:ext uri="{28A0092B-C50C-407E-A947-70E740481C1C}">
                <a14:useLocalDpi xmlns:a14="http://schemas.microsoft.com/office/drawing/2010/main" val="0"/>
              </a:ext>
            </a:extLst>
          </a:blip>
          <a:srcRect l="6861" t="14673" r="5060" b="11599"/>
          <a:stretch/>
        </p:blipFill>
        <p:spPr>
          <a:xfrm>
            <a:off x="5266623" y="7780601"/>
            <a:ext cx="3593559" cy="1700772"/>
          </a:xfrm>
          <a:prstGeom prst="rect">
            <a:avLst/>
          </a:prstGeom>
        </p:spPr>
      </p:pic>
      <p:pic>
        <p:nvPicPr>
          <p:cNvPr id="30" name="図 29">
            <a:extLst>
              <a:ext uri="{FF2B5EF4-FFF2-40B4-BE49-F238E27FC236}">
                <a16:creationId xmlns:a16="http://schemas.microsoft.com/office/drawing/2014/main" id="{CB31BDDC-8517-49E8-8226-559D9911E8DE}"/>
              </a:ext>
            </a:extLst>
          </p:cNvPr>
          <p:cNvPicPr>
            <a:picLocks noChangeAspect="1"/>
          </p:cNvPicPr>
          <p:nvPr/>
        </p:nvPicPr>
        <p:blipFill rotWithShape="1">
          <a:blip r:embed="rId9">
            <a:extLst>
              <a:ext uri="{28A0092B-C50C-407E-A947-70E740481C1C}">
                <a14:useLocalDpi xmlns:a14="http://schemas.microsoft.com/office/drawing/2010/main" val="0"/>
              </a:ext>
            </a:extLst>
          </a:blip>
          <a:srcRect l="8109" t="15484" r="4727" b="12870"/>
          <a:stretch/>
        </p:blipFill>
        <p:spPr>
          <a:xfrm>
            <a:off x="8970162" y="7758404"/>
            <a:ext cx="3138184" cy="1620609"/>
          </a:xfrm>
          <a:prstGeom prst="rect">
            <a:avLst/>
          </a:prstGeom>
        </p:spPr>
      </p:pic>
      <p:pic>
        <p:nvPicPr>
          <p:cNvPr id="32" name="図 31">
            <a:extLst>
              <a:ext uri="{FF2B5EF4-FFF2-40B4-BE49-F238E27FC236}">
                <a16:creationId xmlns:a16="http://schemas.microsoft.com/office/drawing/2014/main" id="{55421786-6ADC-4297-AE4D-DCE46EA98514}"/>
              </a:ext>
            </a:extLst>
          </p:cNvPr>
          <p:cNvPicPr>
            <a:picLocks noChangeAspect="1"/>
          </p:cNvPicPr>
          <p:nvPr/>
        </p:nvPicPr>
        <p:blipFill rotWithShape="1">
          <a:blip r:embed="rId10">
            <a:extLst>
              <a:ext uri="{28A0092B-C50C-407E-A947-70E740481C1C}">
                <a14:useLocalDpi xmlns:a14="http://schemas.microsoft.com/office/drawing/2010/main" val="0"/>
              </a:ext>
            </a:extLst>
          </a:blip>
          <a:srcRect l="5555" t="7152" r="2350" b="7369"/>
          <a:stretch/>
        </p:blipFill>
        <p:spPr>
          <a:xfrm>
            <a:off x="4882144" y="1399414"/>
            <a:ext cx="3762452" cy="3404214"/>
          </a:xfrm>
          <a:prstGeom prst="rect">
            <a:avLst/>
          </a:prstGeom>
        </p:spPr>
      </p:pic>
      <p:sp>
        <p:nvSpPr>
          <p:cNvPr id="34" name="テキスト ボックス 33">
            <a:extLst>
              <a:ext uri="{FF2B5EF4-FFF2-40B4-BE49-F238E27FC236}">
                <a16:creationId xmlns:a16="http://schemas.microsoft.com/office/drawing/2014/main" id="{5C1CD592-00D2-4D80-BEA7-1C1F726AA76D}"/>
              </a:ext>
            </a:extLst>
          </p:cNvPr>
          <p:cNvSpPr txBox="1"/>
          <p:nvPr/>
        </p:nvSpPr>
        <p:spPr>
          <a:xfrm>
            <a:off x="422973" y="1145498"/>
            <a:ext cx="1469355" cy="253916"/>
          </a:xfrm>
          <a:prstGeom prst="rect">
            <a:avLst/>
          </a:prstGeom>
          <a:noFill/>
        </p:spPr>
        <p:txBody>
          <a:bodyPr wrap="square" rtlCol="0">
            <a:spAutoFit/>
          </a:bodyPr>
          <a:lstStyle/>
          <a:p>
            <a:r>
              <a:rPr kumimoji="1" lang="en-US" altLang="ja-JP" sz="1050" dirty="0">
                <a:latin typeface="メイリオ" panose="020B0604030504040204" pitchFamily="50" charset="-128"/>
                <a:ea typeface="メイリオ" panose="020B0604030504040204" pitchFamily="50" charset="-128"/>
              </a:rPr>
              <a:t>A-1.</a:t>
            </a:r>
            <a:r>
              <a:rPr kumimoji="1" lang="ja-JP" altLang="en-US" sz="1050" dirty="0">
                <a:latin typeface="メイリオ" panose="020B0604030504040204" pitchFamily="50" charset="-128"/>
                <a:ea typeface="メイリオ" panose="020B0604030504040204" pitchFamily="50" charset="-128"/>
              </a:rPr>
              <a:t>ライントレース</a:t>
            </a:r>
          </a:p>
        </p:txBody>
      </p:sp>
      <p:sp>
        <p:nvSpPr>
          <p:cNvPr id="35" name="テキスト ボックス 34">
            <a:extLst>
              <a:ext uri="{FF2B5EF4-FFF2-40B4-BE49-F238E27FC236}">
                <a16:creationId xmlns:a16="http://schemas.microsoft.com/office/drawing/2014/main" id="{19067B4B-85FD-45FF-93CE-25A20CEA9128}"/>
              </a:ext>
            </a:extLst>
          </p:cNvPr>
          <p:cNvSpPr txBox="1"/>
          <p:nvPr/>
        </p:nvSpPr>
        <p:spPr>
          <a:xfrm>
            <a:off x="2350963" y="1176585"/>
            <a:ext cx="2320665" cy="253916"/>
          </a:xfrm>
          <a:prstGeom prst="rect">
            <a:avLst/>
          </a:prstGeom>
          <a:noFill/>
        </p:spPr>
        <p:txBody>
          <a:bodyPr wrap="square" rtlCol="0">
            <a:spAutoFit/>
          </a:bodyPr>
          <a:lstStyle/>
          <a:p>
            <a:r>
              <a:rPr kumimoji="1" lang="en-US" altLang="ja-JP" sz="1050" dirty="0">
                <a:latin typeface="メイリオ" panose="020B0604030504040204" pitchFamily="50" charset="-128"/>
                <a:ea typeface="メイリオ" panose="020B0604030504040204" pitchFamily="50" charset="-128"/>
              </a:rPr>
              <a:t>A-2.</a:t>
            </a:r>
            <a:r>
              <a:rPr kumimoji="1" lang="ja-JP" altLang="en-US" sz="1050" dirty="0">
                <a:latin typeface="メイリオ" panose="020B0604030504040204" pitchFamily="50" charset="-128"/>
                <a:ea typeface="メイリオ" panose="020B0604030504040204" pitchFamily="50" charset="-128"/>
              </a:rPr>
              <a:t>ライントレース用情報の取得</a:t>
            </a:r>
          </a:p>
        </p:txBody>
      </p:sp>
      <p:sp>
        <p:nvSpPr>
          <p:cNvPr id="36" name="テキスト ボックス 35">
            <a:extLst>
              <a:ext uri="{FF2B5EF4-FFF2-40B4-BE49-F238E27FC236}">
                <a16:creationId xmlns:a16="http://schemas.microsoft.com/office/drawing/2014/main" id="{59E2F6D6-FAE8-4483-A115-3E4E9411C325}"/>
              </a:ext>
            </a:extLst>
          </p:cNvPr>
          <p:cNvSpPr txBox="1"/>
          <p:nvPr/>
        </p:nvSpPr>
        <p:spPr>
          <a:xfrm>
            <a:off x="5976634" y="1140955"/>
            <a:ext cx="1989682" cy="253916"/>
          </a:xfrm>
          <a:prstGeom prst="rect">
            <a:avLst/>
          </a:prstGeom>
          <a:noFill/>
        </p:spPr>
        <p:txBody>
          <a:bodyPr wrap="square" rtlCol="0">
            <a:spAutoFit/>
          </a:bodyPr>
          <a:lstStyle/>
          <a:p>
            <a:r>
              <a:rPr lang="en-US" altLang="ja-JP" sz="1050" dirty="0">
                <a:latin typeface="メイリオ" panose="020B0604030504040204" pitchFamily="50" charset="-128"/>
                <a:ea typeface="メイリオ" panose="020B0604030504040204" pitchFamily="50" charset="-128"/>
              </a:rPr>
              <a:t>A-3</a:t>
            </a:r>
            <a:r>
              <a:rPr kumimoji="1" lang="en-US" altLang="ja-JP" sz="1050" dirty="0">
                <a:latin typeface="メイリオ" panose="020B0604030504040204" pitchFamily="50" charset="-128"/>
                <a:ea typeface="メイリオ" panose="020B0604030504040204" pitchFamily="50" charset="-128"/>
              </a:rPr>
              <a:t>.</a:t>
            </a:r>
            <a:r>
              <a:rPr kumimoji="1" lang="ja-JP" altLang="en-US" sz="1050" dirty="0">
                <a:latin typeface="メイリオ" panose="020B0604030504040204" pitchFamily="50" charset="-128"/>
                <a:ea typeface="メイリオ" panose="020B0604030504040204" pitchFamily="50" charset="-128"/>
              </a:rPr>
              <a:t>モータ出力の計算</a:t>
            </a:r>
            <a:endParaRPr kumimoji="1" lang="en-US" altLang="ja-JP" sz="105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1B04ECFD-84B6-4470-B186-E4C40EA6D720}"/>
              </a:ext>
            </a:extLst>
          </p:cNvPr>
          <p:cNvSpPr txBox="1"/>
          <p:nvPr/>
        </p:nvSpPr>
        <p:spPr>
          <a:xfrm>
            <a:off x="9775093" y="4135360"/>
            <a:ext cx="2320665" cy="253916"/>
          </a:xfrm>
          <a:prstGeom prst="rect">
            <a:avLst/>
          </a:prstGeom>
          <a:noFill/>
        </p:spPr>
        <p:txBody>
          <a:bodyPr wrap="square" rtlCol="0">
            <a:spAutoFit/>
          </a:bodyPr>
          <a:lstStyle/>
          <a:p>
            <a:r>
              <a:rPr kumimoji="1" lang="en-US" altLang="ja-JP" sz="1050" dirty="0">
                <a:latin typeface="メイリオ" panose="020B0604030504040204" pitchFamily="50" charset="-128"/>
                <a:ea typeface="メイリオ" panose="020B0604030504040204" pitchFamily="50" charset="-128"/>
              </a:rPr>
              <a:t>A-5.</a:t>
            </a:r>
            <a:r>
              <a:rPr kumimoji="1" lang="ja-JP" altLang="en-US" sz="1050" dirty="0">
                <a:latin typeface="メイリオ" panose="020B0604030504040204" pitchFamily="50" charset="-128"/>
                <a:ea typeface="メイリオ" panose="020B0604030504040204" pitchFamily="50" charset="-128"/>
              </a:rPr>
              <a:t>転倒検知と緊急停止</a:t>
            </a:r>
            <a:endParaRPr kumimoji="1" lang="en-US" altLang="ja-JP" sz="105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DBEF78C5-E8CF-4F80-9FC7-0AF4C039C1B4}"/>
              </a:ext>
            </a:extLst>
          </p:cNvPr>
          <p:cNvSpPr txBox="1"/>
          <p:nvPr/>
        </p:nvSpPr>
        <p:spPr>
          <a:xfrm>
            <a:off x="79860" y="726123"/>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游ゴシック" panose="020B0400000000000000" pitchFamily="50" charset="-128"/>
                <a:ea typeface="游ゴシック" panose="020B0400000000000000" pitchFamily="50" charset="-128"/>
              </a:rPr>
              <a:t>A</a:t>
            </a: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．ライントレースの振る舞い</a:t>
            </a:r>
          </a:p>
        </p:txBody>
      </p:sp>
      <p:cxnSp>
        <p:nvCxnSpPr>
          <p:cNvPr id="39" name="直線コネクタ 38">
            <a:extLst>
              <a:ext uri="{FF2B5EF4-FFF2-40B4-BE49-F238E27FC236}">
                <a16:creationId xmlns:a16="http://schemas.microsoft.com/office/drawing/2014/main" id="{D8864D3C-E8DC-4968-90C8-451E80B53CB8}"/>
              </a:ext>
            </a:extLst>
          </p:cNvPr>
          <p:cNvCxnSpPr>
            <a:cxnSpLocks/>
          </p:cNvCxnSpPr>
          <p:nvPr/>
        </p:nvCxnSpPr>
        <p:spPr>
          <a:xfrm>
            <a:off x="122725" y="1032491"/>
            <a:ext cx="12505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DDEBC47-865D-4659-8E7A-10A0F6198B18}"/>
              </a:ext>
            </a:extLst>
          </p:cNvPr>
          <p:cNvSpPr txBox="1"/>
          <p:nvPr/>
        </p:nvSpPr>
        <p:spPr>
          <a:xfrm>
            <a:off x="186617" y="4767907"/>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游ゴシック" panose="020B0400000000000000" pitchFamily="50" charset="-128"/>
                <a:ea typeface="游ゴシック" panose="020B0400000000000000" pitchFamily="50" charset="-128"/>
              </a:rPr>
              <a:t>B</a:t>
            </a: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．計算管理の振る舞い</a:t>
            </a:r>
          </a:p>
        </p:txBody>
      </p:sp>
      <p:cxnSp>
        <p:nvCxnSpPr>
          <p:cNvPr id="42" name="直線コネクタ 41">
            <a:extLst>
              <a:ext uri="{FF2B5EF4-FFF2-40B4-BE49-F238E27FC236}">
                <a16:creationId xmlns:a16="http://schemas.microsoft.com/office/drawing/2014/main" id="{7438BD63-904A-42B2-9C2B-9C6928EF3D85}"/>
              </a:ext>
            </a:extLst>
          </p:cNvPr>
          <p:cNvCxnSpPr>
            <a:cxnSpLocks/>
          </p:cNvCxnSpPr>
          <p:nvPr/>
        </p:nvCxnSpPr>
        <p:spPr>
          <a:xfrm>
            <a:off x="144515" y="5108728"/>
            <a:ext cx="839001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A925FBBD-9677-44B7-813B-9446B32CC7AC}"/>
              </a:ext>
            </a:extLst>
          </p:cNvPr>
          <p:cNvSpPr txBox="1"/>
          <p:nvPr/>
        </p:nvSpPr>
        <p:spPr>
          <a:xfrm>
            <a:off x="322089" y="5190743"/>
            <a:ext cx="1469355" cy="253916"/>
          </a:xfrm>
          <a:prstGeom prst="rect">
            <a:avLst/>
          </a:prstGeom>
          <a:noFill/>
        </p:spPr>
        <p:txBody>
          <a:bodyPr wrap="square" rtlCol="0">
            <a:spAutoFit/>
          </a:bodyPr>
          <a:lstStyle/>
          <a:p>
            <a:r>
              <a:rPr lang="en-US" altLang="ja-JP" sz="1050" dirty="0">
                <a:latin typeface="メイリオ" panose="020B0604030504040204" pitchFamily="50" charset="-128"/>
                <a:ea typeface="メイリオ" panose="020B0604030504040204" pitchFamily="50" charset="-128"/>
              </a:rPr>
              <a:t>B</a:t>
            </a:r>
            <a:r>
              <a:rPr kumimoji="1" lang="en-US" altLang="ja-JP" sz="1050" dirty="0">
                <a:latin typeface="メイリオ" panose="020B0604030504040204" pitchFamily="50" charset="-128"/>
                <a:ea typeface="メイリオ" panose="020B0604030504040204" pitchFamily="50" charset="-128"/>
              </a:rPr>
              <a:t>-1.</a:t>
            </a:r>
            <a:r>
              <a:rPr lang="ja-JP" altLang="en-US" sz="1050" dirty="0">
                <a:latin typeface="メイリオ" panose="020B0604030504040204" pitchFamily="50" charset="-128"/>
                <a:ea typeface="メイリオ" panose="020B0604030504040204" pitchFamily="50" charset="-128"/>
              </a:rPr>
              <a:t>計算管理タスク</a:t>
            </a:r>
            <a:endParaRPr kumimoji="1" lang="ja-JP" altLang="en-US" sz="105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3A2BF75B-670A-49D6-BCBF-52D60045F495}"/>
              </a:ext>
            </a:extLst>
          </p:cNvPr>
          <p:cNvSpPr txBox="1"/>
          <p:nvPr/>
        </p:nvSpPr>
        <p:spPr>
          <a:xfrm>
            <a:off x="3034707" y="5198042"/>
            <a:ext cx="1469355" cy="253916"/>
          </a:xfrm>
          <a:prstGeom prst="rect">
            <a:avLst/>
          </a:prstGeom>
          <a:noFill/>
        </p:spPr>
        <p:txBody>
          <a:bodyPr wrap="square" rtlCol="0">
            <a:spAutoFit/>
          </a:bodyPr>
          <a:lstStyle/>
          <a:p>
            <a:r>
              <a:rPr lang="en-US" altLang="ja-JP" sz="1050" dirty="0">
                <a:latin typeface="メイリオ" panose="020B0604030504040204" pitchFamily="50" charset="-128"/>
                <a:ea typeface="メイリオ" panose="020B0604030504040204" pitchFamily="50" charset="-128"/>
              </a:rPr>
              <a:t>B</a:t>
            </a:r>
            <a:r>
              <a:rPr kumimoji="1" lang="en-US" altLang="ja-JP" sz="1050" dirty="0">
                <a:latin typeface="メイリオ" panose="020B0604030504040204" pitchFamily="50" charset="-128"/>
                <a:ea typeface="メイリオ" panose="020B0604030504040204" pitchFamily="50" charset="-128"/>
              </a:rPr>
              <a:t>-2.</a:t>
            </a:r>
            <a:r>
              <a:rPr kumimoji="1" lang="ja-JP" altLang="en-US" sz="1050" dirty="0">
                <a:latin typeface="メイリオ" panose="020B0604030504040204" pitchFamily="50" charset="-128"/>
                <a:ea typeface="メイリオ" panose="020B0604030504040204" pitchFamily="50" charset="-128"/>
              </a:rPr>
              <a:t>輝度距離管理</a:t>
            </a:r>
          </a:p>
        </p:txBody>
      </p:sp>
      <p:sp>
        <p:nvSpPr>
          <p:cNvPr id="45" name="テキスト ボックス 44">
            <a:extLst>
              <a:ext uri="{FF2B5EF4-FFF2-40B4-BE49-F238E27FC236}">
                <a16:creationId xmlns:a16="http://schemas.microsoft.com/office/drawing/2014/main" id="{9F6D48A1-F514-486A-9EFB-7E6C00B40C41}"/>
              </a:ext>
            </a:extLst>
          </p:cNvPr>
          <p:cNvSpPr txBox="1"/>
          <p:nvPr/>
        </p:nvSpPr>
        <p:spPr>
          <a:xfrm>
            <a:off x="6184776" y="5190743"/>
            <a:ext cx="1635133" cy="253916"/>
          </a:xfrm>
          <a:prstGeom prst="rect">
            <a:avLst/>
          </a:prstGeom>
          <a:noFill/>
        </p:spPr>
        <p:txBody>
          <a:bodyPr wrap="square" rtlCol="0">
            <a:spAutoFit/>
          </a:bodyPr>
          <a:lstStyle/>
          <a:p>
            <a:r>
              <a:rPr lang="en-US" altLang="ja-JP" sz="1050" dirty="0">
                <a:latin typeface="メイリオ" panose="020B0604030504040204" pitchFamily="50" charset="-128"/>
                <a:ea typeface="メイリオ" panose="020B0604030504040204" pitchFamily="50" charset="-128"/>
              </a:rPr>
              <a:t>B-3.</a:t>
            </a:r>
            <a:r>
              <a:rPr lang="ja-JP" altLang="en-US" sz="1050" dirty="0">
                <a:latin typeface="メイリオ" panose="020B0604030504040204" pitchFamily="50" charset="-128"/>
                <a:ea typeface="メイリオ" panose="020B0604030504040204" pitchFamily="50" charset="-128"/>
              </a:rPr>
              <a:t>走行距離管理</a:t>
            </a:r>
            <a:endParaRPr kumimoji="1" lang="ja-JP" altLang="en-US" sz="105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312005C8-294C-4E34-BA44-6F45AC89AC39}"/>
              </a:ext>
            </a:extLst>
          </p:cNvPr>
          <p:cNvSpPr txBox="1"/>
          <p:nvPr/>
        </p:nvSpPr>
        <p:spPr>
          <a:xfrm>
            <a:off x="6097737" y="7489074"/>
            <a:ext cx="1635133" cy="253916"/>
          </a:xfrm>
          <a:prstGeom prst="rect">
            <a:avLst/>
          </a:prstGeom>
          <a:noFill/>
        </p:spPr>
        <p:txBody>
          <a:bodyPr wrap="square" rtlCol="0">
            <a:spAutoFit/>
          </a:bodyPr>
          <a:lstStyle/>
          <a:p>
            <a:r>
              <a:rPr lang="en-US" altLang="ja-JP" sz="1050" dirty="0">
                <a:latin typeface="メイリオ" panose="020B0604030504040204" pitchFamily="50" charset="-128"/>
                <a:ea typeface="メイリオ" panose="020B0604030504040204" pitchFamily="50" charset="-128"/>
              </a:rPr>
              <a:t>B</a:t>
            </a:r>
            <a:r>
              <a:rPr kumimoji="1" lang="en-US" altLang="ja-JP" sz="1050" dirty="0">
                <a:latin typeface="メイリオ" panose="020B0604030504040204" pitchFamily="50" charset="-128"/>
                <a:ea typeface="メイリオ" panose="020B0604030504040204" pitchFamily="50" charset="-128"/>
              </a:rPr>
              <a:t>-4.</a:t>
            </a:r>
            <a:r>
              <a:rPr kumimoji="1" lang="ja-JP" altLang="en-US" sz="1050" dirty="0">
                <a:latin typeface="メイリオ" panose="020B0604030504040204" pitchFamily="50" charset="-128"/>
                <a:ea typeface="メイリオ" panose="020B0604030504040204" pitchFamily="50" charset="-128"/>
              </a:rPr>
              <a:t>ピッチ角速度管理</a:t>
            </a:r>
          </a:p>
        </p:txBody>
      </p:sp>
      <p:sp>
        <p:nvSpPr>
          <p:cNvPr id="47" name="テキスト ボックス 46">
            <a:extLst>
              <a:ext uri="{FF2B5EF4-FFF2-40B4-BE49-F238E27FC236}">
                <a16:creationId xmlns:a16="http://schemas.microsoft.com/office/drawing/2014/main" id="{E0BDBC59-7DFD-4CF9-9AB7-A0FEE4969AA1}"/>
              </a:ext>
            </a:extLst>
          </p:cNvPr>
          <p:cNvSpPr txBox="1"/>
          <p:nvPr/>
        </p:nvSpPr>
        <p:spPr>
          <a:xfrm>
            <a:off x="10016696" y="7492260"/>
            <a:ext cx="1045116" cy="253916"/>
          </a:xfrm>
          <a:prstGeom prst="rect">
            <a:avLst/>
          </a:prstGeom>
          <a:noFill/>
        </p:spPr>
        <p:txBody>
          <a:bodyPr wrap="square" rtlCol="0">
            <a:spAutoFit/>
          </a:bodyPr>
          <a:lstStyle/>
          <a:p>
            <a:r>
              <a:rPr lang="en-US" altLang="ja-JP" sz="1050" dirty="0">
                <a:latin typeface="メイリオ" panose="020B0604030504040204" pitchFamily="50" charset="-128"/>
                <a:ea typeface="メイリオ" panose="020B0604030504040204" pitchFamily="50" charset="-128"/>
              </a:rPr>
              <a:t>B</a:t>
            </a:r>
            <a:r>
              <a:rPr kumimoji="1" lang="en-US" altLang="ja-JP" sz="1050" dirty="0">
                <a:latin typeface="メイリオ" panose="020B0604030504040204" pitchFamily="50" charset="-128"/>
                <a:ea typeface="メイリオ" panose="020B0604030504040204" pitchFamily="50" charset="-128"/>
              </a:rPr>
              <a:t>-5.</a:t>
            </a:r>
            <a:r>
              <a:rPr kumimoji="1" lang="ja-JP" altLang="en-US" sz="1050" dirty="0">
                <a:latin typeface="メイリオ" panose="020B0604030504040204" pitchFamily="50" charset="-128"/>
                <a:ea typeface="メイリオ" panose="020B0604030504040204" pitchFamily="50" charset="-128"/>
              </a:rPr>
              <a:t>電圧管理</a:t>
            </a:r>
          </a:p>
        </p:txBody>
      </p:sp>
      <p:pic>
        <p:nvPicPr>
          <p:cNvPr id="49" name="図 48">
            <a:extLst>
              <a:ext uri="{FF2B5EF4-FFF2-40B4-BE49-F238E27FC236}">
                <a16:creationId xmlns:a16="http://schemas.microsoft.com/office/drawing/2014/main" id="{6930C505-EFA9-49F2-8A4C-7DC238C2E9CE}"/>
              </a:ext>
            </a:extLst>
          </p:cNvPr>
          <p:cNvPicPr>
            <a:picLocks noChangeAspect="1"/>
          </p:cNvPicPr>
          <p:nvPr/>
        </p:nvPicPr>
        <p:blipFill rotWithShape="1">
          <a:blip r:embed="rId4">
            <a:extLst>
              <a:ext uri="{28A0092B-C50C-407E-A947-70E740481C1C}">
                <a14:useLocalDpi xmlns:a14="http://schemas.microsoft.com/office/drawing/2010/main" val="0"/>
              </a:ext>
            </a:extLst>
          </a:blip>
          <a:srcRect l="3795" t="9607" r="7412" b="11931"/>
          <a:stretch/>
        </p:blipFill>
        <p:spPr>
          <a:xfrm>
            <a:off x="8627048" y="4395679"/>
            <a:ext cx="3923023" cy="2855841"/>
          </a:xfrm>
          <a:prstGeom prst="rect">
            <a:avLst/>
          </a:prstGeom>
        </p:spPr>
      </p:pic>
      <p:cxnSp>
        <p:nvCxnSpPr>
          <p:cNvPr id="52" name="直線コネクタ 51">
            <a:extLst>
              <a:ext uri="{FF2B5EF4-FFF2-40B4-BE49-F238E27FC236}">
                <a16:creationId xmlns:a16="http://schemas.microsoft.com/office/drawing/2014/main" id="{35FF6D06-FB40-414C-9222-A7D2D2AE4D18}"/>
              </a:ext>
            </a:extLst>
          </p:cNvPr>
          <p:cNvCxnSpPr>
            <a:cxnSpLocks/>
          </p:cNvCxnSpPr>
          <p:nvPr/>
        </p:nvCxnSpPr>
        <p:spPr>
          <a:xfrm>
            <a:off x="8534528" y="7317690"/>
            <a:ext cx="405994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E391059-7F2D-43A2-87DE-A69DEC165A3C}"/>
              </a:ext>
            </a:extLst>
          </p:cNvPr>
          <p:cNvCxnSpPr>
            <a:cxnSpLocks/>
          </p:cNvCxnSpPr>
          <p:nvPr/>
        </p:nvCxnSpPr>
        <p:spPr>
          <a:xfrm>
            <a:off x="8534528" y="5090492"/>
            <a:ext cx="0" cy="222719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35995A99-CCE3-45BF-A183-3CA6155C3F4D}"/>
              </a:ext>
            </a:extLst>
          </p:cNvPr>
          <p:cNvSpPr txBox="1"/>
          <p:nvPr/>
        </p:nvSpPr>
        <p:spPr>
          <a:xfrm>
            <a:off x="10069322" y="1149340"/>
            <a:ext cx="2320665" cy="253916"/>
          </a:xfrm>
          <a:prstGeom prst="rect">
            <a:avLst/>
          </a:prstGeom>
          <a:noFill/>
        </p:spPr>
        <p:txBody>
          <a:bodyPr wrap="square" rtlCol="0">
            <a:spAutoFit/>
          </a:bodyPr>
          <a:lstStyle/>
          <a:p>
            <a:r>
              <a:rPr kumimoji="1" lang="en-US" altLang="ja-JP" sz="1050" dirty="0">
                <a:latin typeface="メイリオ" panose="020B0604030504040204" pitchFamily="50" charset="-128"/>
                <a:ea typeface="メイリオ" panose="020B0604030504040204" pitchFamily="50" charset="-128"/>
              </a:rPr>
              <a:t>A-5.</a:t>
            </a:r>
            <a:r>
              <a:rPr kumimoji="1" lang="ja-JP" altLang="en-US" sz="1050" dirty="0">
                <a:latin typeface="メイリオ" panose="020B0604030504040204" pitchFamily="50" charset="-128"/>
                <a:ea typeface="メイリオ" panose="020B0604030504040204" pitchFamily="50" charset="-128"/>
              </a:rPr>
              <a:t>モータの駆動</a:t>
            </a:r>
            <a:endParaRPr kumimoji="1" lang="en-US" altLang="ja-JP" sz="105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2728</TotalTime>
  <Words>833</Words>
  <Application>Microsoft Office PowerPoint</Application>
  <PresentationFormat>A3 297x420 mm</PresentationFormat>
  <Paragraphs>102</Paragraphs>
  <Slides>6</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6</vt:i4>
      </vt:variant>
    </vt:vector>
  </HeadingPairs>
  <TitlesOfParts>
    <vt:vector size="16"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292</cp:revision>
  <cp:lastPrinted>2019-08-22T02:51:15Z</cp:lastPrinted>
  <dcterms:created xsi:type="dcterms:W3CDTF">2002-02-28T07:41:56Z</dcterms:created>
  <dcterms:modified xsi:type="dcterms:W3CDTF">2019-08-29T04:54:03Z</dcterms:modified>
</cp:coreProperties>
</file>