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6"/>
  </p:notesMasterIdLst>
  <p:handoutMasterIdLst>
    <p:handoutMasterId r:id="rId7"/>
  </p:handoutMasterIdLst>
  <p:sldIdLst>
    <p:sldId id="272" r:id="rId3"/>
    <p:sldId id="259" r:id="rId4"/>
    <p:sldId id="277" r:id="rId5"/>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5889" autoAdjust="0"/>
  </p:normalViewPr>
  <p:slideViewPr>
    <p:cSldViewPr showGuides="1">
      <p:cViewPr varScale="1">
        <p:scale>
          <a:sx n="72" d="100"/>
          <a:sy n="72" d="100"/>
        </p:scale>
        <p:origin x="596"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39" tIns="67170" rIns="134339" bIns="67170" numCol="1" anchor="t" anchorCtr="0" compatLnSpc="1">
            <a:prstTxWarp prst="textNoShape">
              <a:avLst/>
            </a:prstTxWarp>
          </a:bodyPr>
          <a:lstStyle>
            <a:lvl1pPr defTabSz="1343051">
              <a:defRPr sz="17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39" tIns="67170" rIns="134339" bIns="67170" numCol="1" anchor="t" anchorCtr="0" compatLnSpc="1">
            <a:prstTxWarp prst="textNoShape">
              <a:avLst/>
            </a:prstTxWarp>
          </a:bodyPr>
          <a:lstStyle>
            <a:lvl1pPr algn="r" defTabSz="1343051">
              <a:defRPr sz="17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9"/>
            <a:ext cx="4328516" cy="718955"/>
          </a:xfrm>
          <a:prstGeom prst="rect">
            <a:avLst/>
          </a:prstGeom>
          <a:noFill/>
          <a:ln w="9525">
            <a:noFill/>
            <a:miter lim="800000"/>
            <a:headEnd/>
            <a:tailEnd/>
          </a:ln>
          <a:effectLst/>
        </p:spPr>
        <p:txBody>
          <a:bodyPr vert="horz" wrap="square" lIns="134339" tIns="67170" rIns="134339" bIns="67170" numCol="1" anchor="b" anchorCtr="0" compatLnSpc="1">
            <a:prstTxWarp prst="textNoShape">
              <a:avLst/>
            </a:prstTxWarp>
          </a:bodyPr>
          <a:lstStyle>
            <a:lvl1pPr defTabSz="1343051">
              <a:defRPr sz="17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9"/>
            <a:ext cx="4328516" cy="718955"/>
          </a:xfrm>
          <a:prstGeom prst="rect">
            <a:avLst/>
          </a:prstGeom>
          <a:noFill/>
          <a:ln w="9525">
            <a:noFill/>
            <a:miter lim="800000"/>
            <a:headEnd/>
            <a:tailEnd/>
          </a:ln>
          <a:effectLst/>
        </p:spPr>
        <p:txBody>
          <a:bodyPr vert="horz" wrap="square" lIns="134339" tIns="67170" rIns="134339" bIns="67170" numCol="1" anchor="b" anchorCtr="0" compatLnSpc="1">
            <a:prstTxWarp prst="textNoShape">
              <a:avLst/>
            </a:prstTxWarp>
          </a:bodyPr>
          <a:lstStyle>
            <a:lvl1pPr algn="r" defTabSz="1343051">
              <a:defRPr sz="17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88" tIns="31193" rIns="62388" bIns="31193" numCol="1" anchor="t" anchorCtr="0" compatLnSpc="1">
            <a:prstTxWarp prst="textNoShape">
              <a:avLst/>
            </a:prstTxWarp>
          </a:bodyPr>
          <a:lstStyle>
            <a:lvl1pPr>
              <a:defRPr sz="9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4" y="0"/>
            <a:ext cx="4329603" cy="718957"/>
          </a:xfrm>
          <a:prstGeom prst="rect">
            <a:avLst/>
          </a:prstGeom>
          <a:noFill/>
          <a:ln w="9525">
            <a:noFill/>
            <a:miter lim="800000"/>
            <a:headEnd/>
            <a:tailEnd/>
          </a:ln>
          <a:effectLst/>
        </p:spPr>
        <p:txBody>
          <a:bodyPr vert="horz" wrap="square" lIns="62388" tIns="31193" rIns="62388" bIns="31193" numCol="1" anchor="t" anchorCtr="0" compatLnSpc="1">
            <a:prstTxWarp prst="textNoShape">
              <a:avLst/>
            </a:prstTxWarp>
          </a:bodyPr>
          <a:lstStyle>
            <a:lvl1pPr algn="r">
              <a:defRPr sz="9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0175" y="1076325"/>
            <a:ext cx="7189788" cy="5391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9"/>
            <a:ext cx="7992110" cy="6468451"/>
          </a:xfrm>
          <a:prstGeom prst="rect">
            <a:avLst/>
          </a:prstGeom>
          <a:noFill/>
          <a:ln w="9525">
            <a:noFill/>
            <a:miter lim="800000"/>
            <a:headEnd/>
            <a:tailEnd/>
          </a:ln>
          <a:effectLst/>
        </p:spPr>
        <p:txBody>
          <a:bodyPr vert="horz" wrap="square" lIns="62388" tIns="31193" rIns="62388" bIns="31193"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8"/>
            <a:ext cx="4329603" cy="718955"/>
          </a:xfrm>
          <a:prstGeom prst="rect">
            <a:avLst/>
          </a:prstGeom>
          <a:noFill/>
          <a:ln w="9525">
            <a:noFill/>
            <a:miter lim="800000"/>
            <a:headEnd/>
            <a:tailEnd/>
          </a:ln>
          <a:effectLst/>
        </p:spPr>
        <p:txBody>
          <a:bodyPr vert="horz" wrap="square" lIns="62388" tIns="31193" rIns="62388" bIns="31193" numCol="1" anchor="b" anchorCtr="0" compatLnSpc="1">
            <a:prstTxWarp prst="textNoShape">
              <a:avLst/>
            </a:prstTxWarp>
          </a:bodyPr>
          <a:lstStyle>
            <a:lvl1pPr>
              <a:defRPr sz="9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4" y="13653698"/>
            <a:ext cx="4329603" cy="718955"/>
          </a:xfrm>
          <a:prstGeom prst="rect">
            <a:avLst/>
          </a:prstGeom>
          <a:noFill/>
          <a:ln w="9525">
            <a:noFill/>
            <a:miter lim="800000"/>
            <a:headEnd/>
            <a:tailEnd/>
          </a:ln>
          <a:effectLst/>
        </p:spPr>
        <p:txBody>
          <a:bodyPr vert="horz" wrap="square" lIns="62388" tIns="31193" rIns="62388" bIns="31193"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894" indent="-194959"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36" indent="-155967"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770" indent="-155967"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705" indent="-155967"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639"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574"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508"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442"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192088"/>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CF528F6-0D59-4A16-899E-E9075561CAD3}"/>
              </a:ext>
            </a:extLst>
          </p:cNvPr>
          <p:cNvSpPr/>
          <p:nvPr/>
        </p:nvSpPr>
        <p:spPr>
          <a:xfrm>
            <a:off x="72107" y="840160"/>
            <a:ext cx="12600000" cy="864096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7" name="図 16">
            <a:extLst>
              <a:ext uri="{FF2B5EF4-FFF2-40B4-BE49-F238E27FC236}">
                <a16:creationId xmlns:a16="http://schemas.microsoft.com/office/drawing/2014/main" id="{6935A910-CCE3-4AE0-9015-8EE671AB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32" y="2322002"/>
            <a:ext cx="3112908" cy="1596193"/>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480120"/>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480120"/>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912168"/>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056184"/>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84649" y="2002205"/>
            <a:ext cx="3786884" cy="523220"/>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スターターにコースを完走する機能をユースケース図で示す。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54111" y="4201356"/>
            <a:ext cx="3880349" cy="523220"/>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機能を実現するための方法を</a:t>
            </a:r>
            <a:r>
              <a:rPr lang="ja-JP" altLang="en-US" sz="1400" dirty="0">
                <a:latin typeface="HG丸ｺﾞｼｯｸM-PRO" panose="020F0600000000000000" pitchFamily="50" charset="-128"/>
                <a:ea typeface="HG丸ｺﾞｼｯｸM-PRO" panose="020F0600000000000000" pitchFamily="50" charset="-128"/>
              </a:rPr>
              <a:t>表</a:t>
            </a:r>
            <a:r>
              <a:rPr lang="en-US" altLang="ja-JP" sz="1400" dirty="0">
                <a:latin typeface="HG丸ｺﾞｼｯｸM-PRO" panose="020F0600000000000000" pitchFamily="50" charset="-128"/>
                <a:ea typeface="HG丸ｺﾞｼｯｸM-PRO" panose="020F0600000000000000" pitchFamily="50" charset="-128"/>
              </a:rPr>
              <a:t>1</a:t>
            </a:r>
            <a:r>
              <a:rPr kumimoji="1" lang="ja-JP" altLang="en-US" sz="1400" dirty="0">
                <a:latin typeface="HG丸ｺﾞｼｯｸM-PRO" panose="020F0600000000000000" pitchFamily="50" charset="-128"/>
                <a:ea typeface="HG丸ｺﾞｼｯｸM-PRO" panose="020F0600000000000000" pitchFamily="50" charset="-128"/>
              </a:rPr>
              <a:t> ユースケース記述、処理順序</a:t>
            </a:r>
            <a:r>
              <a:rPr lang="ja-JP" altLang="en-US" sz="1400" dirty="0">
                <a:latin typeface="HG丸ｺﾞｼｯｸM-PRO" panose="020F0600000000000000" pitchFamily="50" charset="-128"/>
                <a:ea typeface="HG丸ｺﾞｼｯｸM-PRO" panose="020F0600000000000000" pitchFamily="50" charset="-128"/>
              </a:rPr>
              <a:t>を</a:t>
            </a:r>
            <a:r>
              <a:rPr kumimoji="1" lang="ja-JP" altLang="en-US" sz="1400" dirty="0">
                <a:latin typeface="HG丸ｺﾞｼｯｸM-PRO" panose="020F0600000000000000" pitchFamily="50" charset="-128"/>
                <a:ea typeface="HG丸ｺﾞｼｯｸM-PRO" panose="020F0600000000000000" pitchFamily="50" charset="-128"/>
              </a:rPr>
              <a:t>アクティビティ図で示す。</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57819" y="2002540"/>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2107" y="1649105"/>
            <a:ext cx="2002046"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１．提供する機能</a:t>
            </a:r>
            <a:endParaRPr kumimoji="1" lang="ja-JP" altLang="en-US" dirty="0"/>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83432" y="3840495"/>
            <a:ext cx="2033121"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２．機能要件</a:t>
            </a:r>
            <a:endParaRPr kumimoji="1" lang="ja-JP" altLang="en-US" dirty="0"/>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flipV="1">
            <a:off x="154390" y="4156695"/>
            <a:ext cx="3813205" cy="223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7336904" y="984260"/>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83" name="図 182">
            <a:extLst>
              <a:ext uri="{FF2B5EF4-FFF2-40B4-BE49-F238E27FC236}">
                <a16:creationId xmlns:a16="http://schemas.microsoft.com/office/drawing/2014/main" id="{0C4DBE78-E10B-4988-A138-F274610EA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50" y="998405"/>
            <a:ext cx="3051589" cy="2401896"/>
          </a:xfrm>
          <a:prstGeom prst="rect">
            <a:avLst/>
          </a:prstGeom>
        </p:spPr>
      </p:pic>
      <p:pic>
        <p:nvPicPr>
          <p:cNvPr id="186" name="図 185">
            <a:extLst>
              <a:ext uri="{FF2B5EF4-FFF2-40B4-BE49-F238E27FC236}">
                <a16:creationId xmlns:a16="http://schemas.microsoft.com/office/drawing/2014/main" id="{B1266377-3BA4-431C-8BE6-5BD94D1ADAAF}"/>
              </a:ext>
            </a:extLst>
          </p:cNvPr>
          <p:cNvPicPr>
            <a:picLocks noChangeAspect="1"/>
          </p:cNvPicPr>
          <p:nvPr/>
        </p:nvPicPr>
        <p:blipFill>
          <a:blip r:embed="rId4"/>
          <a:stretch>
            <a:fillRect/>
          </a:stretch>
        </p:blipFill>
        <p:spPr>
          <a:xfrm>
            <a:off x="192237" y="4724240"/>
            <a:ext cx="3663411" cy="2118721"/>
          </a:xfrm>
          <a:prstGeom prst="rect">
            <a:avLst/>
          </a:prstGeom>
        </p:spPr>
      </p:pic>
      <p:pic>
        <p:nvPicPr>
          <p:cNvPr id="188" name="図 187">
            <a:extLst>
              <a:ext uri="{FF2B5EF4-FFF2-40B4-BE49-F238E27FC236}">
                <a16:creationId xmlns:a16="http://schemas.microsoft.com/office/drawing/2014/main" id="{8BE8A082-73A3-4A3B-B0A5-5262952F587F}"/>
              </a:ext>
            </a:extLst>
          </p:cNvPr>
          <p:cNvPicPr>
            <a:picLocks noChangeAspect="1"/>
          </p:cNvPicPr>
          <p:nvPr/>
        </p:nvPicPr>
        <p:blipFill>
          <a:blip r:embed="rId5"/>
          <a:stretch>
            <a:fillRect/>
          </a:stretch>
        </p:blipFill>
        <p:spPr>
          <a:xfrm>
            <a:off x="397095" y="6843664"/>
            <a:ext cx="3663401" cy="2637456"/>
          </a:xfrm>
          <a:prstGeom prst="rect">
            <a:avLst/>
          </a:prstGeom>
        </p:spPr>
      </p:pic>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4034460" y="986718"/>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1" name="図 190">
            <a:extLst>
              <a:ext uri="{FF2B5EF4-FFF2-40B4-BE49-F238E27FC236}">
                <a16:creationId xmlns:a16="http://schemas.microsoft.com/office/drawing/2014/main" id="{B96EBF48-13B0-4660-8273-919E0D597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681" y="3535774"/>
            <a:ext cx="3017636" cy="5880720"/>
          </a:xfrm>
          <a:prstGeom prst="rect">
            <a:avLst/>
          </a:prstGeom>
        </p:spPr>
      </p:pic>
      <p:pic>
        <p:nvPicPr>
          <p:cNvPr id="8" name="図 7">
            <a:extLst>
              <a:ext uri="{FF2B5EF4-FFF2-40B4-BE49-F238E27FC236}">
                <a16:creationId xmlns:a16="http://schemas.microsoft.com/office/drawing/2014/main" id="{A1430FE9-1937-4E78-8008-0A4B945F76DB}"/>
              </a:ext>
            </a:extLst>
          </p:cNvPr>
          <p:cNvPicPr>
            <a:picLocks noChangeAspect="1"/>
          </p:cNvPicPr>
          <p:nvPr/>
        </p:nvPicPr>
        <p:blipFill>
          <a:blip r:embed="rId7"/>
          <a:stretch>
            <a:fillRect/>
          </a:stretch>
        </p:blipFill>
        <p:spPr>
          <a:xfrm>
            <a:off x="7488970" y="4606982"/>
            <a:ext cx="5140471" cy="4874138"/>
          </a:xfrm>
          <a:prstGeom prst="rect">
            <a:avLst/>
          </a:prstGeom>
        </p:spPr>
      </p:pic>
      <p:sp>
        <p:nvSpPr>
          <p:cNvPr id="31" name="テキスト ボックス 30">
            <a:extLst>
              <a:ext uri="{FF2B5EF4-FFF2-40B4-BE49-F238E27FC236}">
                <a16:creationId xmlns:a16="http://schemas.microsoft.com/office/drawing/2014/main" id="{6B40DD60-3B56-42E8-A561-2ABDE7CB3975}"/>
              </a:ext>
            </a:extLst>
          </p:cNvPr>
          <p:cNvSpPr txBox="1"/>
          <p:nvPr/>
        </p:nvSpPr>
        <p:spPr>
          <a:xfrm>
            <a:off x="7479948" y="1066431"/>
            <a:ext cx="2033121"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３．部品の定義</a:t>
            </a:r>
            <a:endParaRPr lang="en-US" altLang="ja-JP" b="1" dirty="0">
              <a:latin typeface="HG丸ｺﾞｼｯｸM-PRO" panose="020F0600000000000000" pitchFamily="50" charset="-128"/>
              <a:ea typeface="HG丸ｺﾞｼｯｸM-PRO" panose="020F06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7479948" y="1454475"/>
            <a:ext cx="496952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7417014" y="1498604"/>
            <a:ext cx="4312375" cy="307777"/>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機能を実現するために必要な部品を以下の表に示す。</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192088"/>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926396"/>
            <a:ext cx="12600000" cy="8626732"/>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7" name="図 6">
            <a:extLst>
              <a:ext uri="{FF2B5EF4-FFF2-40B4-BE49-F238E27FC236}">
                <a16:creationId xmlns:a16="http://schemas.microsoft.com/office/drawing/2014/main" id="{C5E15713-2FAB-432C-9262-A2D5B4E26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187" y="2133510"/>
            <a:ext cx="12054549" cy="737784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48012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48012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912168"/>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320252" y="1056184"/>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2527592" y="1010485"/>
            <a:ext cx="1473389"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１．機能構造</a:t>
            </a:r>
            <a:endParaRPr kumimoji="1" lang="ja-JP" altLang="en-US" dirty="0"/>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2431303" y="1411536"/>
            <a:ext cx="5204415" cy="523220"/>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機能を構造によって階層化したものパッケージ構造に、各パッケージの役割を説明したものを表に示す</a:t>
            </a:r>
            <a:r>
              <a:rPr lang="ja-JP" altLang="en-US" sz="1400" dirty="0">
                <a:latin typeface="HG丸ｺﾞｼｯｸM-PRO" panose="020F0600000000000000" pitchFamily="50" charset="-128"/>
                <a:ea typeface="HG丸ｺﾞｼｯｸM-PRO" panose="020F0600000000000000" pitchFamily="50" charset="-128"/>
              </a:rPr>
              <a:t>。</a:t>
            </a:r>
            <a:endParaRPr kumimoji="1" lang="en-US" altLang="ja-JP" sz="1400" dirty="0">
              <a:latin typeface="HG丸ｺﾞｼｯｸM-PRO" panose="020F0600000000000000" pitchFamily="50" charset="-128"/>
              <a:ea typeface="HG丸ｺﾞｼｯｸM-PRO" panose="020F0600000000000000" pitchFamily="50" charset="-128"/>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3047501200"/>
              </p:ext>
            </p:extLst>
          </p:nvPr>
        </p:nvGraphicFramePr>
        <p:xfrm>
          <a:off x="3140305" y="1995364"/>
          <a:ext cx="4319277" cy="1739176"/>
        </p:xfrm>
        <a:graphic>
          <a:graphicData uri="http://schemas.openxmlformats.org/drawingml/2006/table">
            <a:tbl>
              <a:tblPr firstRow="1" bandRow="1">
                <a:tableStyleId>{93296810-A885-4BE3-A3E7-6D5BEEA58F35}</a:tableStyleId>
              </a:tblPr>
              <a:tblGrid>
                <a:gridCol w="1486533">
                  <a:extLst>
                    <a:ext uri="{9D8B030D-6E8A-4147-A177-3AD203B41FA5}">
                      <a16:colId xmlns:a16="http://schemas.microsoft.com/office/drawing/2014/main" val="188478114"/>
                    </a:ext>
                  </a:extLst>
                </a:gridCol>
                <a:gridCol w="2832744">
                  <a:extLst>
                    <a:ext uri="{9D8B030D-6E8A-4147-A177-3AD203B41FA5}">
                      <a16:colId xmlns:a16="http://schemas.microsoft.com/office/drawing/2014/main" val="543803565"/>
                    </a:ext>
                  </a:extLst>
                </a:gridCol>
              </a:tblGrid>
              <a:tr h="266572">
                <a:tc>
                  <a:txBody>
                    <a:bodyPr/>
                    <a:lstStyle/>
                    <a:p>
                      <a:pPr algn="ctr"/>
                      <a:r>
                        <a:rPr kumimoji="1" lang="ja-JP" altLang="en-US" sz="1100" dirty="0"/>
                        <a:t>パッケージ名</a:t>
                      </a:r>
                    </a:p>
                  </a:txBody>
                  <a:tcPr anchor="ctr"/>
                </a:tc>
                <a:tc>
                  <a:txBody>
                    <a:bodyPr/>
                    <a:lstStyle/>
                    <a:p>
                      <a:pPr algn="ctr"/>
                      <a:r>
                        <a:rPr kumimoji="1" lang="ja-JP" altLang="en-US" sz="1100" dirty="0"/>
                        <a:t>パッケージごとの役割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21570">
                <a:tc>
                  <a:txBody>
                    <a:bodyPr/>
                    <a:lstStyle/>
                    <a:p>
                      <a:pPr algn="ctr"/>
                      <a:r>
                        <a:rPr kumimoji="1" lang="ja-JP" altLang="en-US" sz="900" dirty="0"/>
                        <a:t>スタータ</a:t>
                      </a:r>
                    </a:p>
                  </a:txBody>
                  <a:tcPr anchor="ctr"/>
                </a:tc>
                <a:tc>
                  <a:txBody>
                    <a:bodyPr/>
                    <a:lstStyle/>
                    <a:p>
                      <a:pPr algn="l"/>
                      <a:r>
                        <a:rPr kumimoji="1" lang="ja-JP" altLang="en-US" sz="900" dirty="0"/>
                        <a:t>スタートの管理、スタート指示の取得と管理をする。</a:t>
                      </a:r>
                    </a:p>
                  </a:txBody>
                  <a:tcPr anchor="ctr"/>
                </a:tc>
                <a:extLst>
                  <a:ext uri="{0D108BD9-81ED-4DB2-BD59-A6C34878D82A}">
                    <a16:rowId xmlns:a16="http://schemas.microsoft.com/office/drawing/2014/main" val="276119806"/>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715144" y="1010485"/>
            <a:ext cx="22343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２．部品の仕様定義</a:t>
            </a:r>
            <a:endParaRPr kumimoji="1" lang="ja-JP" altLang="en-US" dirty="0"/>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722754" y="1372337"/>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710493" y="1394846"/>
            <a:ext cx="5033233" cy="738664"/>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安定した倒立走行を行いコースを完走するためのクラスの構造をクラス図に示す。（</a:t>
            </a:r>
            <a:r>
              <a:rPr kumimoji="1" lang="ja-JP" altLang="en-US" sz="1400" b="1" dirty="0">
                <a:solidFill>
                  <a:srgbClr val="FF0000"/>
                </a:solidFill>
                <a:latin typeface="HG丸ｺﾞｼｯｸM-PRO" panose="020F0600000000000000" pitchFamily="50" charset="-128"/>
                <a:ea typeface="HG丸ｺﾞｼｯｸM-PRO" panose="020F0600000000000000" pitchFamily="50" charset="-128"/>
              </a:rPr>
              <a:t>ただし、多重度はすべて１、ロール名はクラス名と対応しているものとする。</a:t>
            </a:r>
            <a:r>
              <a:rPr kumimoji="1" lang="ja-JP" altLang="en-US" sz="1400" dirty="0">
                <a:latin typeface="HG丸ｺﾞｼｯｸM-PRO" panose="020F0600000000000000" pitchFamily="50" charset="-128"/>
                <a:ea typeface="HG丸ｺﾞｼｯｸM-PRO" panose="020F0600000000000000" pitchFamily="50" charset="-128"/>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2527592" y="1361257"/>
            <a:ext cx="4931990" cy="146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926019"/>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33" name="直線コネクタ 32">
            <a:extLst>
              <a:ext uri="{FF2B5EF4-FFF2-40B4-BE49-F238E27FC236}">
                <a16:creationId xmlns:a16="http://schemas.microsoft.com/office/drawing/2014/main" id="{2B9B4F1E-2D9C-4C33-AB0B-D1C22FBB9B5C}"/>
              </a:ext>
            </a:extLst>
          </p:cNvPr>
          <p:cNvCxnSpPr>
            <a:cxnSpLocks/>
          </p:cNvCxnSpPr>
          <p:nvPr/>
        </p:nvCxnSpPr>
        <p:spPr>
          <a:xfrm flipH="1">
            <a:off x="208113" y="3936504"/>
            <a:ext cx="7344815" cy="0"/>
          </a:xfrm>
          <a:prstGeom prst="line">
            <a:avLst/>
          </a:prstGeom>
        </p:spPr>
        <p:style>
          <a:lnRef idx="2">
            <a:schemeClr val="accent6"/>
          </a:lnRef>
          <a:fillRef idx="0">
            <a:schemeClr val="accent6"/>
          </a:fillRef>
          <a:effectRef idx="1">
            <a:schemeClr val="accent6"/>
          </a:effectRef>
          <a:fontRef idx="minor">
            <a:schemeClr val="tx1"/>
          </a:fontRef>
        </p:style>
      </p:cxnSp>
      <p:pic>
        <p:nvPicPr>
          <p:cNvPr id="18" name="図 17">
            <a:extLst>
              <a:ext uri="{FF2B5EF4-FFF2-40B4-BE49-F238E27FC236}">
                <a16:creationId xmlns:a16="http://schemas.microsoft.com/office/drawing/2014/main" id="{9E5DDE6D-4B05-443D-8465-11AB689D7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61" y="1867323"/>
            <a:ext cx="2865098" cy="1804850"/>
          </a:xfrm>
          <a:prstGeom prst="rect">
            <a:avLst/>
          </a:prstGeom>
        </p:spPr>
      </p:pic>
    </p:spTree>
    <p:extLst>
      <p:ext uri="{BB962C8B-B14F-4D97-AF65-F5344CB8AC3E}">
        <p14:creationId xmlns:p14="http://schemas.microsoft.com/office/powerpoint/2010/main" val="3377835343"/>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2418</TotalTime>
  <Words>469</Words>
  <Application>Microsoft Office PowerPoint</Application>
  <PresentationFormat>A3 297x420 mm</PresentationFormat>
  <Paragraphs>64</Paragraphs>
  <Slides>3</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vt:i4>
      </vt:variant>
    </vt:vector>
  </HeadingPairs>
  <TitlesOfParts>
    <vt:vector size="12"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264</cp:revision>
  <cp:lastPrinted>2019-08-21T00:14:36Z</cp:lastPrinted>
  <dcterms:created xsi:type="dcterms:W3CDTF">2002-02-28T07:41:56Z</dcterms:created>
  <dcterms:modified xsi:type="dcterms:W3CDTF">2019-08-21T00:30:09Z</dcterms:modified>
</cp:coreProperties>
</file>