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4"/>
  </p:notesMasterIdLst>
  <p:handoutMasterIdLst>
    <p:handoutMasterId r:id="rId5"/>
  </p:handoutMasterIdLst>
  <p:sldIdLst>
    <p:sldId id="272" r:id="rId3"/>
  </p:sldIdLst>
  <p:sldSz cx="12801600" cy="9601200" type="A3"/>
  <p:notesSz cx="9990138" cy="14374813"/>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15237@ichinoseki.kosen-ac.jp" initials="g" lastIdx="0" clrIdx="0">
    <p:extLst>
      <p:ext uri="{19B8F6BF-5375-455C-9EA6-DF929625EA0E}">
        <p15:presenceInfo xmlns:p15="http://schemas.microsoft.com/office/powerpoint/2012/main" userId="S::g15237@ichinoseki.kosen-ac.jp::8e76cecd-b1d7-42ab-b8c2-c51b85b7b5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CCFFCC"/>
    <a:srgbClr val="FFFFCC"/>
    <a:srgbClr val="FFCCCC"/>
    <a:srgbClr val="D999FD"/>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67" autoAdjust="0"/>
    <p:restoredTop sz="95889" autoAdjust="0"/>
  </p:normalViewPr>
  <p:slideViewPr>
    <p:cSldViewPr showGuides="1">
      <p:cViewPr varScale="1">
        <p:scale>
          <a:sx n="72" d="100"/>
          <a:sy n="72" d="100"/>
        </p:scale>
        <p:origin x="936" y="76"/>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1"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5661623"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algn="r" defTabSz="1343153">
              <a:defRPr sz="1700">
                <a:ea typeface="ＭＳ Ｐゴシック" pitchFamily="50" charset="-128"/>
              </a:defRPr>
            </a:lvl1pPr>
          </a:lstStyle>
          <a:p>
            <a:pPr>
              <a:defRPr/>
            </a:pPr>
            <a:endParaRPr lang="en-US" altLang="ja-JP" dirty="0"/>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1"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5661623"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algn="r" defTabSz="1343153">
              <a:defRPr sz="1700"/>
            </a:lvl1pPr>
          </a:lstStyle>
          <a:p>
            <a:fld id="{1EFC8496-1004-0F49-ADCE-70E852CADCBA}" type="slidenum">
              <a:rPr lang="en-US" altLang="ja-JP"/>
              <a:pPr/>
              <a:t>‹#›</a:t>
            </a:fld>
            <a:endParaRPr lang="en-US" altLang="ja-JP"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1"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5658362"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lgn="r">
              <a:defRPr sz="900">
                <a:ea typeface="ＭＳ Ｐゴシック" pitchFamily="50" charset="-128"/>
              </a:defRPr>
            </a:lvl1pPr>
          </a:lstStyle>
          <a:p>
            <a:pPr>
              <a:defRPr/>
            </a:pPr>
            <a:endParaRPr lang="en-US" altLang="ja-JP" dirty="0"/>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403350" y="1077913"/>
            <a:ext cx="7186613" cy="53895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999557" y="6828468"/>
            <a:ext cx="7992110" cy="6468450"/>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1"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5658362"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lgn="r">
              <a:defRPr sz="900"/>
            </a:lvl1pPr>
          </a:lstStyle>
          <a:p>
            <a:fld id="{0DB0DEA4-E0F6-FD42-B43D-9FF702984A75}" type="slidenum">
              <a:rPr lang="en-US" altLang="ja-JP"/>
              <a:pPr/>
              <a:t>‹#›</a:t>
            </a:fld>
            <a:endParaRPr lang="en-US" altLang="ja-JP"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Times New Roman" panose="02020603050405020304" pitchFamily="18" charset="0"/>
                <a:ea typeface="ＭＳ Ｐゴシック" panose="020B0600070205080204" pitchFamily="34" charset="-128"/>
              </a:defRPr>
            </a:lvl1pPr>
            <a:lvl2pPr marL="506931" indent="-194974" eaLnBrk="0" hangingPunct="0">
              <a:defRPr kumimoji="1" sz="1200">
                <a:solidFill>
                  <a:schemeClr val="tx1"/>
                </a:solidFill>
                <a:latin typeface="Times New Roman" panose="02020603050405020304" pitchFamily="18" charset="0"/>
                <a:ea typeface="ＭＳ Ｐゴシック" panose="020B0600070205080204" pitchFamily="34" charset="-128"/>
              </a:defRPr>
            </a:lvl2pPr>
            <a:lvl3pPr marL="779895"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3pPr>
            <a:lvl4pPr marL="1091853"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4pPr>
            <a:lvl5pPr marL="1403811"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5pPr>
            <a:lvl6pPr marL="1715770"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6pPr>
            <a:lvl7pPr marL="2027727"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7pPr>
            <a:lvl8pPr marL="2339685"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8pPr>
            <a:lvl9pPr marL="2651644"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900"/>
              <a:pPr eaLnBrk="1" hangingPunct="1"/>
              <a:t>1</a:t>
            </a:fld>
            <a:endParaRPr lang="en-US" altLang="ja-JP" sz="9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indent="0" defTabSz="914400" eaLnBrk="1" hangingPunct="1">
              <a:lnSpc>
                <a:spcPct val="80000"/>
              </a:lnSpc>
              <a:spcBef>
                <a:spcPts val="600"/>
              </a:spcBef>
            </a:pPr>
            <a:r>
              <a:rPr lang="en-US" altLang="ja-JP" sz="1800" dirty="0">
                <a:solidFill>
                  <a:prstClr val="black"/>
                </a:solidFill>
                <a:latin typeface="HG丸ｺﾞｼｯｸM-PRO" panose="020F0600000000000000" pitchFamily="50" charset="-128"/>
                <a:ea typeface="HG丸ｺﾞｼｯｸM-PRO" panose="020F0600000000000000" pitchFamily="50" charset="-128"/>
              </a:rPr>
              <a:t>【】</a:t>
            </a: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indent="0" defTabSz="914400" eaLnBrk="1" hangingPunct="1">
              <a:lnSpc>
                <a:spcPct val="80000"/>
              </a:lnSpc>
              <a:spcBef>
                <a:spcPts val="600"/>
              </a:spcBef>
            </a:pPr>
            <a:r>
              <a:rPr lang="en-US" altLang="ja-JP" dirty="0">
                <a:solidFill>
                  <a:prstClr val="black"/>
                </a:solidFill>
                <a:latin typeface="HG丸ｺﾞｼｯｸM-PRO" panose="020F0600000000000000" pitchFamily="50" charset="-128"/>
                <a:ea typeface="HG丸ｺﾞｼｯｸM-PRO" panose="020F0600000000000000" pitchFamily="50" charset="-128"/>
              </a:rPr>
              <a:t>【</a:t>
            </a:r>
            <a:r>
              <a:rPr lang="ja-JP" altLang="en-US" dirty="0">
                <a:solidFill>
                  <a:prstClr val="black"/>
                </a:solidFill>
                <a:latin typeface="HG丸ｺﾞｼｯｸM-PRO" panose="020F0600000000000000" pitchFamily="50" charset="-128"/>
                <a:ea typeface="HG丸ｺﾞｼｯｸM-PRO" panose="020F0600000000000000" pitchFamily="50" charset="-128"/>
              </a:rPr>
              <a:t>機能モデル</a:t>
            </a:r>
            <a:r>
              <a:rPr lang="en-US" altLang="ja-JP" dirty="0">
                <a:solidFill>
                  <a:prstClr val="black"/>
                </a:solidFill>
                <a:latin typeface="HG丸ｺﾞｼｯｸM-PRO" panose="020F0600000000000000" pitchFamily="50" charset="-128"/>
                <a:ea typeface="HG丸ｺﾞｼｯｸM-PRO" panose="020F0600000000000000" pitchFamily="50" charset="-128"/>
              </a:rPr>
              <a:t>】</a:t>
            </a:r>
          </a:p>
          <a:p>
            <a:pPr marL="0" indent="0" defTabSz="914400" eaLnBrk="1" hangingPunct="1">
              <a:lnSpc>
                <a:spcPct val="80000"/>
              </a:lnSpc>
              <a:spcBef>
                <a:spcPts val="600"/>
              </a:spcBef>
            </a:pPr>
            <a:r>
              <a:rPr lang="ja-JP" altLang="en-US" dirty="0">
                <a:solidFill>
                  <a:prstClr val="black"/>
                </a:solidFill>
                <a:latin typeface="HG丸ｺﾞｼｯｸM-PRO" panose="020F0600000000000000" pitchFamily="50" charset="-128"/>
                <a:ea typeface="HG丸ｺﾞｼｯｸM-PRO" panose="020F0600000000000000" pitchFamily="50" charset="-128"/>
              </a:rPr>
              <a:t>・「コースを完走する」という課題をクリアするために、どのような機能が必要かをリストアップした。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indent="0" defTabSz="914400" eaLnBrk="1" hangingPunct="1">
              <a:lnSpc>
                <a:spcPct val="80000"/>
              </a:lnSpc>
              <a:spcBef>
                <a:spcPts val="600"/>
              </a:spcBef>
            </a:pPr>
            <a:r>
              <a:rPr lang="ja-JP" altLang="en-US" dirty="0">
                <a:solidFill>
                  <a:prstClr val="black"/>
                </a:solidFill>
                <a:latin typeface="HG丸ｺﾞｼｯｸM-PRO" panose="020F0600000000000000" pitchFamily="50" charset="-128"/>
                <a:ea typeface="HG丸ｺﾞｼｯｸM-PRO" panose="020F0600000000000000" pitchFamily="50" charset="-128"/>
              </a:rPr>
              <a:t>・その機能を実現するために必要な部品を定義した。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indent="0" defTabSz="914400" eaLnBrk="1" hangingPunct="1">
              <a:lnSpc>
                <a:spcPct val="80000"/>
              </a:lnSpc>
              <a:spcBef>
                <a:spcPts val="600"/>
              </a:spcBef>
            </a:pPr>
            <a:r>
              <a:rPr lang="ja-JP" altLang="en-US" dirty="0">
                <a:solidFill>
                  <a:prstClr val="black"/>
                </a:solidFill>
                <a:latin typeface="HG丸ｺﾞｼｯｸM-PRO" panose="020F0600000000000000" pitchFamily="50" charset="-128"/>
                <a:ea typeface="HG丸ｺﾞｼｯｸM-PRO" panose="020F0600000000000000" pitchFamily="50" charset="-128"/>
              </a:rPr>
              <a:t>・コースを安定して高速で走行するために、コース全体を</a:t>
            </a:r>
            <a:r>
              <a:rPr lang="en-US" altLang="ja-JP" dirty="0">
                <a:solidFill>
                  <a:prstClr val="black"/>
                </a:solidFill>
                <a:latin typeface="HG丸ｺﾞｼｯｸM-PRO" panose="020F0600000000000000" pitchFamily="50" charset="-128"/>
                <a:ea typeface="HG丸ｺﾞｼｯｸM-PRO" panose="020F0600000000000000" pitchFamily="50" charset="-128"/>
              </a:rPr>
              <a:t>15</a:t>
            </a:r>
            <a:r>
              <a:rPr lang="ja-JP" altLang="en-US" dirty="0">
                <a:solidFill>
                  <a:prstClr val="black"/>
                </a:solidFill>
                <a:latin typeface="HG丸ｺﾞｼｯｸM-PRO" panose="020F0600000000000000" pitchFamily="50" charset="-128"/>
                <a:ea typeface="HG丸ｺﾞｼｯｸM-PRO" panose="020F0600000000000000" pitchFamily="50" charset="-128"/>
              </a:rPr>
              <a:t>の区間に分割し、それぞれ異なるパラメータで走行する戦略を立てた。</a:t>
            </a:r>
          </a:p>
          <a:p>
            <a:pPr marL="0" indent="0" defTabSz="914400" eaLnBrk="1" hangingPunct="1">
              <a:lnSpc>
                <a:spcPct val="80000"/>
              </a:lnSpc>
              <a:spcBef>
                <a:spcPts val="600"/>
              </a:spcBef>
            </a:pPr>
            <a:r>
              <a:rPr lang="en-US" altLang="ja-JP" dirty="0">
                <a:solidFill>
                  <a:prstClr val="black"/>
                </a:solidFill>
                <a:latin typeface="HG丸ｺﾞｼｯｸM-PRO" panose="020F0600000000000000" pitchFamily="50" charset="-128"/>
                <a:ea typeface="HG丸ｺﾞｼｯｸM-PRO" panose="020F0600000000000000" pitchFamily="50" charset="-128"/>
              </a:rPr>
              <a:t>【</a:t>
            </a:r>
            <a:r>
              <a:rPr lang="ja-JP" altLang="en-US" dirty="0">
                <a:solidFill>
                  <a:prstClr val="black"/>
                </a:solidFill>
                <a:latin typeface="HG丸ｺﾞｼｯｸM-PRO" panose="020F0600000000000000" pitchFamily="50" charset="-128"/>
                <a:ea typeface="HG丸ｺﾞｼｯｸM-PRO" panose="020F0600000000000000" pitchFamily="50" charset="-128"/>
              </a:rPr>
              <a:t>構造モデル</a:t>
            </a:r>
            <a:r>
              <a:rPr lang="en-US" altLang="ja-JP" dirty="0">
                <a:solidFill>
                  <a:prstClr val="black"/>
                </a:solidFill>
                <a:latin typeface="HG丸ｺﾞｼｯｸM-PRO" panose="020F0600000000000000" pitchFamily="50" charset="-128"/>
                <a:ea typeface="HG丸ｺﾞｼｯｸM-PRO" panose="020F0600000000000000" pitchFamily="50" charset="-128"/>
              </a:rPr>
              <a:t>】</a:t>
            </a:r>
          </a:p>
          <a:p>
            <a:pPr marL="0" indent="0" defTabSz="914400" eaLnBrk="1" hangingPunct="1">
              <a:lnSpc>
                <a:spcPct val="80000"/>
              </a:lnSpc>
              <a:spcBef>
                <a:spcPts val="600"/>
              </a:spcBef>
            </a:pPr>
            <a:r>
              <a:rPr lang="ja-JP" altLang="en-US" dirty="0">
                <a:solidFill>
                  <a:prstClr val="black"/>
                </a:solidFill>
                <a:latin typeface="HG丸ｺﾞｼｯｸM-PRO" panose="020F0600000000000000" pitchFamily="50" charset="-128"/>
                <a:ea typeface="HG丸ｺﾞｼｯｸM-PRO" panose="020F0600000000000000" pitchFamily="50" charset="-128"/>
              </a:rPr>
              <a:t>・機能モデルで定義した部品の構成をクラス図に示す。</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indent="0" defTabSz="914400" eaLnBrk="1" hangingPunct="1">
              <a:lnSpc>
                <a:spcPct val="80000"/>
              </a:lnSpc>
              <a:spcBef>
                <a:spcPts val="600"/>
              </a:spcBef>
            </a:pPr>
            <a:r>
              <a:rPr lang="ja-JP" altLang="en-US" dirty="0">
                <a:solidFill>
                  <a:prstClr val="black"/>
                </a:solidFill>
                <a:latin typeface="HG丸ｺﾞｼｯｸM-PRO" panose="020F0600000000000000" pitchFamily="50" charset="-128"/>
                <a:ea typeface="HG丸ｺﾞｼｯｸM-PRO" panose="020F0600000000000000" pitchFamily="50" charset="-128"/>
              </a:rPr>
              <a:t>・クラス図の大まかな構成はパッケージ構造に表した。</a:t>
            </a:r>
          </a:p>
          <a:p>
            <a:pPr marL="0" indent="0" defTabSz="914400" eaLnBrk="1" hangingPunct="1">
              <a:lnSpc>
                <a:spcPct val="80000"/>
              </a:lnSpc>
              <a:spcBef>
                <a:spcPts val="600"/>
              </a:spcBef>
            </a:pPr>
            <a:r>
              <a:rPr lang="en-US" altLang="ja-JP" dirty="0">
                <a:solidFill>
                  <a:prstClr val="black"/>
                </a:solidFill>
                <a:latin typeface="HG丸ｺﾞｼｯｸM-PRO" panose="020F0600000000000000" pitchFamily="50" charset="-128"/>
                <a:ea typeface="HG丸ｺﾞｼｯｸM-PRO" panose="020F0600000000000000" pitchFamily="50" charset="-128"/>
              </a:rPr>
              <a:t>【</a:t>
            </a:r>
            <a:r>
              <a:rPr lang="ja-JP" altLang="en-US" dirty="0">
                <a:solidFill>
                  <a:prstClr val="black"/>
                </a:solidFill>
                <a:latin typeface="HG丸ｺﾞｼｯｸM-PRO" panose="020F0600000000000000" pitchFamily="50" charset="-128"/>
                <a:ea typeface="HG丸ｺﾞｼｯｸM-PRO" panose="020F0600000000000000" pitchFamily="50" charset="-128"/>
              </a:rPr>
              <a:t>振る舞いモデル</a:t>
            </a:r>
            <a:r>
              <a:rPr lang="en-US" altLang="ja-JP" dirty="0">
                <a:solidFill>
                  <a:prstClr val="black"/>
                </a:solidFill>
                <a:latin typeface="HG丸ｺﾞｼｯｸM-PRO" panose="020F0600000000000000" pitchFamily="50" charset="-128"/>
                <a:ea typeface="HG丸ｺﾞｼｯｸM-PRO" panose="020F0600000000000000" pitchFamily="50" charset="-128"/>
              </a:rPr>
              <a:t>】</a:t>
            </a:r>
          </a:p>
          <a:p>
            <a:pPr marL="0" indent="0" defTabSz="914400" eaLnBrk="1" hangingPunct="1">
              <a:lnSpc>
                <a:spcPct val="80000"/>
              </a:lnSpc>
              <a:spcBef>
                <a:spcPts val="600"/>
              </a:spcBef>
            </a:pPr>
            <a:r>
              <a:rPr lang="ja-JP" altLang="en-US" dirty="0">
                <a:solidFill>
                  <a:prstClr val="black"/>
                </a:solidFill>
                <a:latin typeface="HG丸ｺﾞｼｯｸM-PRO" panose="020F0600000000000000" pitchFamily="50" charset="-128"/>
                <a:ea typeface="HG丸ｺﾞｼｯｸM-PRO" panose="020F0600000000000000" pitchFamily="50" charset="-128"/>
              </a:rPr>
              <a:t>・</a:t>
            </a:r>
          </a:p>
          <a:p>
            <a:pPr marL="0" indent="0" defTabSz="914400" eaLnBrk="1" hangingPunct="1">
              <a:lnSpc>
                <a:spcPct val="80000"/>
              </a:lnSpc>
              <a:spcBef>
                <a:spcPts val="600"/>
              </a:spcBef>
            </a:pPr>
            <a:r>
              <a:rPr lang="en-US" altLang="ja-JP" dirty="0">
                <a:solidFill>
                  <a:prstClr val="black"/>
                </a:solidFill>
                <a:latin typeface="HG丸ｺﾞｼｯｸM-PRO" panose="020F0600000000000000" pitchFamily="50" charset="-128"/>
                <a:ea typeface="HG丸ｺﾞｼｯｸM-PRO" panose="020F0600000000000000" pitchFamily="50" charset="-128"/>
              </a:rPr>
              <a:t>【</a:t>
            </a:r>
            <a:r>
              <a:rPr lang="ja-JP" altLang="en-US" dirty="0">
                <a:solidFill>
                  <a:prstClr val="black"/>
                </a:solidFill>
                <a:latin typeface="HG丸ｺﾞｼｯｸM-PRO" panose="020F0600000000000000" pitchFamily="50" charset="-128"/>
                <a:ea typeface="HG丸ｺﾞｼｯｸM-PRO" panose="020F0600000000000000" pitchFamily="50" charset="-128"/>
              </a:rPr>
              <a:t>工夫点</a:t>
            </a:r>
            <a:r>
              <a:rPr lang="en-US" altLang="ja-JP" dirty="0">
                <a:solidFill>
                  <a:prstClr val="black"/>
                </a:solidFill>
                <a:latin typeface="HG丸ｺﾞｼｯｸM-PRO" panose="020F0600000000000000" pitchFamily="50" charset="-128"/>
                <a:ea typeface="HG丸ｺﾞｼｯｸM-PRO" panose="020F0600000000000000" pitchFamily="50" charset="-128"/>
              </a:rPr>
              <a:t>】</a:t>
            </a:r>
          </a:p>
          <a:p>
            <a:pPr marL="0" indent="0" defTabSz="914400" eaLnBrk="1" hangingPunct="1">
              <a:lnSpc>
                <a:spcPct val="80000"/>
              </a:lnSpc>
              <a:spcBef>
                <a:spcPts val="600"/>
              </a:spcBef>
            </a:pPr>
            <a:r>
              <a:rPr lang="ja-JP" altLang="en-US" dirty="0">
                <a:solidFill>
                  <a:prstClr val="black"/>
                </a:solidFill>
                <a:latin typeface="HG丸ｺﾞｼｯｸM-PRO" panose="020F0600000000000000" pitchFamily="50" charset="-128"/>
                <a:ea typeface="HG丸ｺﾞｼｯｸM-PRO" panose="020F0600000000000000" pitchFamily="50" charset="-128"/>
              </a:rPr>
              <a:t>・カーブを安定して曲がるために、曲率制御を導入し、その詳細を記述した。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indent="0" defTabSz="914400" eaLnBrk="1" hangingPunct="1">
              <a:lnSpc>
                <a:spcPct val="80000"/>
              </a:lnSpc>
              <a:spcBef>
                <a:spcPts val="600"/>
              </a:spcBef>
            </a:pPr>
            <a:r>
              <a:rPr lang="ja-JP" altLang="en-US" dirty="0">
                <a:solidFill>
                  <a:prstClr val="black"/>
                </a:solidFill>
                <a:latin typeface="HG丸ｺﾞｼｯｸM-PRO" panose="020F0600000000000000" pitchFamily="50" charset="-128"/>
                <a:ea typeface="HG丸ｺﾞｼｯｸM-PRO" panose="020F0600000000000000" pitchFamily="50" charset="-128"/>
              </a:rPr>
              <a:t>・オフィシャルバッテリの特性と、走行に与える影響に注目し、競技中に電源電圧が変化しても安定してカーブを曲がれるように指揮を構築した。</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r>
              <a:rPr lang="ja-JP" altLang="en-US" sz="1947" b="1" dirty="0">
                <a:solidFill>
                  <a:srgbClr val="FF0000"/>
                </a:solidFill>
              </a:rPr>
              <a:t>選択課題：</a:t>
            </a:r>
            <a:r>
              <a:rPr lang="ja-JP" altLang="en-US" sz="1947" b="1" dirty="0">
                <a:solidFill>
                  <a:schemeClr val="accent6">
                    <a:lumMod val="75000"/>
                  </a:schemeClr>
                </a:solidFill>
              </a:rPr>
              <a:t>　</a:t>
            </a:r>
            <a:r>
              <a:rPr lang="ja-JP" altLang="en-US" sz="1947" b="1" dirty="0"/>
              <a:t>コースを完走する</a:t>
            </a:r>
            <a:endParaRPr lang="en-US" altLang="ja-JP" sz="1947" b="1"/>
          </a:p>
          <a:p>
            <a:pPr marL="0" indent="0" defTabSz="774222" eaLnBrk="1" hangingPunct="1">
              <a:lnSpc>
                <a:spcPct val="80000"/>
              </a:lnSpc>
              <a:spcBef>
                <a:spcPct val="20000"/>
              </a:spcBef>
            </a:pP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2936</TotalTime>
  <Words>324</Words>
  <Application>Microsoft Office PowerPoint</Application>
  <PresentationFormat>A3 297x420 mm</PresentationFormat>
  <Paragraphs>28</Paragraphs>
  <Slides>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1</vt:i4>
      </vt:variant>
    </vt:vector>
  </HeadingPairs>
  <TitlesOfParts>
    <vt:vector size="9" baseType="lpstr">
      <vt:lpstr>HG丸ｺﾞｼｯｸM-PRO</vt:lpstr>
      <vt:lpstr>ＭＳ Ｐゴシック</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g15237@ichinoseki.kosen-ac.jp</cp:lastModifiedBy>
  <cp:revision>316</cp:revision>
  <cp:lastPrinted>2019-08-23T02:06:01Z</cp:lastPrinted>
  <dcterms:created xsi:type="dcterms:W3CDTF">2002-02-28T07:41:56Z</dcterms:created>
  <dcterms:modified xsi:type="dcterms:W3CDTF">2019-08-31T05:47:24Z</dcterms:modified>
</cp:coreProperties>
</file>