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81" r:id="rId3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BB"/>
    <a:srgbClr val="D3FCFF"/>
    <a:srgbClr val="EFD4FE"/>
    <a:srgbClr val="E7BFFD"/>
    <a:srgbClr val="E0ABFD"/>
    <a:srgbClr val="D999FD"/>
    <a:srgbClr val="FFDFDF"/>
    <a:srgbClr val="FFBFBF"/>
    <a:srgbClr val="E10000"/>
    <a:srgbClr val="FFF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7" autoAdjust="0"/>
    <p:restoredTop sz="95889" autoAdjust="0"/>
  </p:normalViewPr>
  <p:slideViewPr>
    <p:cSldViewPr showGuides="1">
      <p:cViewPr>
        <p:scale>
          <a:sx n="110" d="100"/>
          <a:sy n="110" d="100"/>
        </p:scale>
        <p:origin x="288" y="8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2798FF8C-0FCA-4075-AE5D-BA71AC9C3B39}"/>
              </a:ext>
            </a:extLst>
          </p:cNvPr>
          <p:cNvSpPr/>
          <p:nvPr/>
        </p:nvSpPr>
        <p:spPr>
          <a:xfrm>
            <a:off x="6147012" y="267972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DFFF80D-32F6-4641-A456-86DEF48B839E}"/>
              </a:ext>
            </a:extLst>
          </p:cNvPr>
          <p:cNvSpPr/>
          <p:nvPr/>
        </p:nvSpPr>
        <p:spPr>
          <a:xfrm>
            <a:off x="4131012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4934B8C-C644-49A7-8C50-B417AAAD4BD4}"/>
              </a:ext>
            </a:extLst>
          </p:cNvPr>
          <p:cNvSpPr/>
          <p:nvPr/>
        </p:nvSpPr>
        <p:spPr>
          <a:xfrm>
            <a:off x="2118951" y="267206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FFC4548-7F1A-4F38-96A5-7A693D93CF9B}"/>
              </a:ext>
            </a:extLst>
          </p:cNvPr>
          <p:cNvSpPr/>
          <p:nvPr/>
        </p:nvSpPr>
        <p:spPr>
          <a:xfrm>
            <a:off x="99487" y="46613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9B96D26-795E-44A3-9A17-D2913FF49DAB}"/>
              </a:ext>
            </a:extLst>
          </p:cNvPr>
          <p:cNvSpPr/>
          <p:nvPr/>
        </p:nvSpPr>
        <p:spPr>
          <a:xfrm>
            <a:off x="8159073" y="268334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CF528F6-0D59-4A16-899E-E9075561CAD3}"/>
              </a:ext>
            </a:extLst>
          </p:cNvPr>
          <p:cNvSpPr/>
          <p:nvPr/>
        </p:nvSpPr>
        <p:spPr>
          <a:xfrm>
            <a:off x="97137" y="694983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C2256-755B-4562-8E23-88557EE81276}"/>
              </a:ext>
            </a:extLst>
          </p:cNvPr>
          <p:cNvSpPr txBox="1"/>
          <p:nvPr/>
        </p:nvSpPr>
        <p:spPr>
          <a:xfrm>
            <a:off x="2513459" y="248190"/>
            <a:ext cx="120391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839BC4-54BA-4246-90D0-1001B466FC18}"/>
              </a:ext>
            </a:extLst>
          </p:cNvPr>
          <p:cNvSpPr txBox="1"/>
          <p:nvPr/>
        </p:nvSpPr>
        <p:spPr>
          <a:xfrm>
            <a:off x="420438" y="147312"/>
            <a:ext cx="121954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6DE600-02D5-4297-AB70-824D28CEE6FA}"/>
              </a:ext>
            </a:extLst>
          </p:cNvPr>
          <p:cNvSpPr txBox="1"/>
          <p:nvPr/>
        </p:nvSpPr>
        <p:spPr>
          <a:xfrm>
            <a:off x="4123686" y="274701"/>
            <a:ext cx="201600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857B95-E44E-4693-9BF6-518968E8AB21}"/>
              </a:ext>
            </a:extLst>
          </p:cNvPr>
          <p:cNvSpPr txBox="1"/>
          <p:nvPr/>
        </p:nvSpPr>
        <p:spPr>
          <a:xfrm>
            <a:off x="8441559" y="270996"/>
            <a:ext cx="1445666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6DA5DDC-1FCA-4B84-8E66-5E6C712B95C5}"/>
              </a:ext>
            </a:extLst>
          </p:cNvPr>
          <p:cNvGrpSpPr/>
          <p:nvPr/>
        </p:nvGrpSpPr>
        <p:grpSpPr>
          <a:xfrm>
            <a:off x="136104" y="2856384"/>
            <a:ext cx="3657516" cy="719129"/>
            <a:chOff x="100800" y="3511732"/>
            <a:chExt cx="3657516" cy="719129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9B023B9-74EB-485E-B7A9-2E7916E6C963}"/>
                </a:ext>
              </a:extLst>
            </p:cNvPr>
            <p:cNvSpPr txBox="1"/>
            <p:nvPr/>
          </p:nvSpPr>
          <p:spPr>
            <a:xfrm>
              <a:off x="100800" y="3815363"/>
              <a:ext cx="365751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機能を実現するための方法をユースケース記述、処理順序をアクティビティ図に示す。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BC656E32-26A4-4666-809A-9F95C9E4C140}"/>
                </a:ext>
              </a:extLst>
            </p:cNvPr>
            <p:cNvSpPr txBox="1"/>
            <p:nvPr/>
          </p:nvSpPr>
          <p:spPr>
            <a:xfrm>
              <a:off x="100800" y="3511732"/>
              <a:ext cx="2033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２．機能要件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5912503A-9432-4EF7-8DAE-A3C6B8B3A324}"/>
                </a:ext>
              </a:extLst>
            </p:cNvPr>
            <p:cNvCxnSpPr>
              <a:cxnSpLocks/>
            </p:cNvCxnSpPr>
            <p:nvPr/>
          </p:nvCxnSpPr>
          <p:spPr>
            <a:xfrm>
              <a:off x="226039" y="3815363"/>
              <a:ext cx="347282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9A79F65-2C6D-4369-97B6-E1511ADE470A}"/>
              </a:ext>
            </a:extLst>
          </p:cNvPr>
          <p:cNvCxnSpPr>
            <a:cxnSpLocks/>
          </p:cNvCxnSpPr>
          <p:nvPr/>
        </p:nvCxnSpPr>
        <p:spPr>
          <a:xfrm>
            <a:off x="6711332" y="720977"/>
            <a:ext cx="0" cy="573578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E6358B48-3216-49A4-A3FD-342E3FC66910}"/>
              </a:ext>
            </a:extLst>
          </p:cNvPr>
          <p:cNvCxnSpPr>
            <a:cxnSpLocks/>
          </p:cNvCxnSpPr>
          <p:nvPr/>
        </p:nvCxnSpPr>
        <p:spPr>
          <a:xfrm>
            <a:off x="3879114" y="766991"/>
            <a:ext cx="1406" cy="568977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B40DD60-3B56-42E8-A561-2ABDE7CB3975}"/>
              </a:ext>
            </a:extLst>
          </p:cNvPr>
          <p:cNvSpPr txBox="1"/>
          <p:nvPr/>
        </p:nvSpPr>
        <p:spPr>
          <a:xfrm>
            <a:off x="6749329" y="4512568"/>
            <a:ext cx="203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補足１</a:t>
            </a: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タスク一覧</a:t>
            </a:r>
            <a:endParaRPr lang="en-US" altLang="ja-JP" b="1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B3BAA60-22E0-4DE9-95B6-563F487F0A6F}"/>
              </a:ext>
            </a:extLst>
          </p:cNvPr>
          <p:cNvCxnSpPr>
            <a:cxnSpLocks/>
          </p:cNvCxnSpPr>
          <p:nvPr/>
        </p:nvCxnSpPr>
        <p:spPr>
          <a:xfrm>
            <a:off x="6760840" y="984176"/>
            <a:ext cx="583586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7E66A07-6580-4303-AB88-DEF042E624A0}"/>
              </a:ext>
            </a:extLst>
          </p:cNvPr>
          <p:cNvSpPr txBox="1"/>
          <p:nvPr/>
        </p:nvSpPr>
        <p:spPr>
          <a:xfrm>
            <a:off x="6747542" y="4817150"/>
            <a:ext cx="59569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走行体が提供する機能を実現するため、以下の周期タスクを定義する。なお、</a:t>
            </a:r>
            <a:r>
              <a:rPr kumimoji="1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通信管理タスクと尻尾管理タスクは走行準備に含む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ため、本モデルでは省略する</a:t>
            </a:r>
            <a:r>
              <a:rPr kumimoji="1" lang="ja-JP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E51F7059-442B-4DE1-989C-F44DBD2224C3}"/>
              </a:ext>
            </a:extLst>
          </p:cNvPr>
          <p:cNvGrpSpPr/>
          <p:nvPr/>
        </p:nvGrpSpPr>
        <p:grpSpPr>
          <a:xfrm>
            <a:off x="139708" y="732002"/>
            <a:ext cx="3596796" cy="1188278"/>
            <a:chOff x="71959" y="696144"/>
            <a:chExt cx="3596796" cy="1188278"/>
          </a:xfrm>
        </p:grpSpPr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AF2DCC8C-2365-43AB-9E17-176AA07FFDED}"/>
                </a:ext>
              </a:extLst>
            </p:cNvPr>
            <p:cNvCxnSpPr>
              <a:cxnSpLocks/>
            </p:cNvCxnSpPr>
            <p:nvPr/>
          </p:nvCxnSpPr>
          <p:spPr>
            <a:xfrm>
              <a:off x="160948" y="984176"/>
              <a:ext cx="3507807" cy="645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5955608-DD65-46B1-83AA-2FE595727633}"/>
                </a:ext>
              </a:extLst>
            </p:cNvPr>
            <p:cNvSpPr txBox="1"/>
            <p:nvPr/>
          </p:nvSpPr>
          <p:spPr>
            <a:xfrm>
              <a:off x="73832" y="696144"/>
              <a:ext cx="2002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１．提供する機能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AC58BE73-6899-4CE2-8F40-BFDDFD555F64}"/>
                </a:ext>
              </a:extLst>
            </p:cNvPr>
            <p:cNvSpPr txBox="1"/>
            <p:nvPr/>
          </p:nvSpPr>
          <p:spPr>
            <a:xfrm>
              <a:off x="71959" y="984176"/>
              <a:ext cx="3589959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走行体は競技者に「コースを完走する」という機能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を提供する</a:t>
              </a:r>
              <a:r>
                <a:rPr kumimoji="1"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。今回我々は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、「コースを完走する」という課題をスタート動作を終えてからゴールゲートを通過するまでの動作と定義した。なお、</a:t>
              </a:r>
              <a:r>
                <a:rPr lang="ja-JP" altLang="en-US" sz="105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それ以外の動作は走行準備とし、その定義は以下に示す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。</a:t>
              </a:r>
              <a:endPara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2D8B73A-328F-4A9E-AE6C-EA2D211F573C}"/>
              </a:ext>
            </a:extLst>
          </p:cNvPr>
          <p:cNvSpPr txBox="1"/>
          <p:nvPr/>
        </p:nvSpPr>
        <p:spPr>
          <a:xfrm>
            <a:off x="100800" y="6467720"/>
            <a:ext cx="2787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+mn-lt"/>
                <a:ea typeface="+mn-ea"/>
              </a:rPr>
              <a:t>補足２</a:t>
            </a:r>
            <a:r>
              <a:rPr lang="en-US" altLang="ja-JP" b="1" dirty="0">
                <a:latin typeface="+mn-lt"/>
                <a:ea typeface="+mn-ea"/>
              </a:rPr>
              <a:t> .</a:t>
            </a:r>
            <a:r>
              <a:rPr lang="ja-JP" altLang="en-US" b="1" dirty="0">
                <a:latin typeface="+mn-lt"/>
                <a:ea typeface="+mn-ea"/>
              </a:rPr>
              <a:t> </a:t>
            </a:r>
            <a:r>
              <a:rPr kumimoji="1" lang="ja-JP" altLang="en-US" b="1" dirty="0">
                <a:latin typeface="+mn-lt"/>
                <a:ea typeface="+mn-ea"/>
              </a:rPr>
              <a:t>区間分けについて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B7E49AE-87B6-4A4A-9EEE-5603F5C42F0C}"/>
              </a:ext>
            </a:extLst>
          </p:cNvPr>
          <p:cNvCxnSpPr>
            <a:cxnSpLocks/>
          </p:cNvCxnSpPr>
          <p:nvPr/>
        </p:nvCxnSpPr>
        <p:spPr>
          <a:xfrm>
            <a:off x="189098" y="6744816"/>
            <a:ext cx="3348265" cy="85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990CCDD-53C3-474C-B0DD-D925E5C4B440}"/>
              </a:ext>
            </a:extLst>
          </p:cNvPr>
          <p:cNvSpPr txBox="1"/>
          <p:nvPr/>
        </p:nvSpPr>
        <p:spPr>
          <a:xfrm>
            <a:off x="116613" y="6753379"/>
            <a:ext cx="34728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コースを以下のように分割し、区間ごとに走行設定を変える。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今回のコースは線対称であるため、</a:t>
            </a:r>
            <a:r>
              <a:rPr lang="en-US" altLang="ja-JP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コースの区間分けについては省略する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4E09D1F-E5F0-483A-8945-8DE5F7ABF40E}"/>
              </a:ext>
            </a:extLst>
          </p:cNvPr>
          <p:cNvCxnSpPr/>
          <p:nvPr/>
        </p:nvCxnSpPr>
        <p:spPr>
          <a:xfrm>
            <a:off x="160948" y="6493714"/>
            <a:ext cx="12360532" cy="460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B150A4B-10E9-4BB5-B403-616F7408FD46}"/>
              </a:ext>
            </a:extLst>
          </p:cNvPr>
          <p:cNvSpPr txBox="1"/>
          <p:nvPr/>
        </p:nvSpPr>
        <p:spPr>
          <a:xfrm>
            <a:off x="12262313" y="5685224"/>
            <a:ext cx="3884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優先度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677F529-FCA5-4895-83EB-48FA3E8A9943}"/>
              </a:ext>
            </a:extLst>
          </p:cNvPr>
          <p:cNvCxnSpPr>
            <a:cxnSpLocks/>
          </p:cNvCxnSpPr>
          <p:nvPr/>
        </p:nvCxnSpPr>
        <p:spPr>
          <a:xfrm>
            <a:off x="12089432" y="5499766"/>
            <a:ext cx="0" cy="9341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9C12542-0869-4D76-8D7B-52826EE139AF}"/>
              </a:ext>
            </a:extLst>
          </p:cNvPr>
          <p:cNvSpPr txBox="1"/>
          <p:nvPr/>
        </p:nvSpPr>
        <p:spPr>
          <a:xfrm>
            <a:off x="12117755" y="5434066"/>
            <a:ext cx="143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高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1D9CFFE-DE57-48C6-AAE1-6511EADD9E72}"/>
              </a:ext>
            </a:extLst>
          </p:cNvPr>
          <p:cNvSpPr txBox="1"/>
          <p:nvPr/>
        </p:nvSpPr>
        <p:spPr>
          <a:xfrm>
            <a:off x="12090678" y="6257071"/>
            <a:ext cx="290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低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D7CFF42B-D74E-4DFF-AB89-02B7F1AFC41E}"/>
              </a:ext>
            </a:extLst>
          </p:cNvPr>
          <p:cNvSpPr txBox="1"/>
          <p:nvPr/>
        </p:nvSpPr>
        <p:spPr>
          <a:xfrm>
            <a:off x="6681316" y="696144"/>
            <a:ext cx="176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３</a:t>
            </a:r>
            <a:r>
              <a:rPr kumimoji="1" lang="en-US" altLang="ja-JP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部品の定義</a:t>
            </a:r>
            <a:endParaRPr kumimoji="1" lang="ja-JP" altLang="en-US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15E1CCFD-5AEB-4C66-B546-2AAF74EE85E6}"/>
              </a:ext>
            </a:extLst>
          </p:cNvPr>
          <p:cNvCxnSpPr>
            <a:cxnSpLocks/>
          </p:cNvCxnSpPr>
          <p:nvPr/>
        </p:nvCxnSpPr>
        <p:spPr>
          <a:xfrm>
            <a:off x="6823501" y="4800600"/>
            <a:ext cx="580500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B10EFDE6-791C-4BE0-871C-5814C9379A41}"/>
              </a:ext>
            </a:extLst>
          </p:cNvPr>
          <p:cNvSpPr txBox="1"/>
          <p:nvPr/>
        </p:nvSpPr>
        <p:spPr>
          <a:xfrm>
            <a:off x="6724671" y="984176"/>
            <a:ext cx="59414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機能を実現するために必要な部品を以下の表に示す。なお、</a:t>
            </a:r>
            <a:r>
              <a:rPr kumimoji="1"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左側のアルファベットはクラス図のラベルと対応している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D256DCA-63BA-4C0C-AA1F-527D41D15395}"/>
              </a:ext>
            </a:extLst>
          </p:cNvPr>
          <p:cNvCxnSpPr/>
          <p:nvPr/>
        </p:nvCxnSpPr>
        <p:spPr>
          <a:xfrm>
            <a:off x="3589433" y="6576677"/>
            <a:ext cx="0" cy="28708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2AACA7E-6500-4249-9BB6-325CE74060EE}"/>
              </a:ext>
            </a:extLst>
          </p:cNvPr>
          <p:cNvCxnSpPr>
            <a:cxnSpLocks/>
          </p:cNvCxnSpPr>
          <p:nvPr/>
        </p:nvCxnSpPr>
        <p:spPr>
          <a:xfrm>
            <a:off x="7110285" y="6617350"/>
            <a:ext cx="0" cy="25037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279E56-7D62-4819-95B0-1A07BCCE1D6B}"/>
              </a:ext>
            </a:extLst>
          </p:cNvPr>
          <p:cNvSpPr txBox="1"/>
          <p:nvPr/>
        </p:nvSpPr>
        <p:spPr>
          <a:xfrm>
            <a:off x="7149945" y="6528792"/>
            <a:ext cx="5547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各区間における区間パラメータの一覧を以下の表に示す。なお、区間パラメータとはスタートラインから区間終了までの距離、区間内での前進指令量をまとめたものである。</a:t>
            </a:r>
          </a:p>
        </p:txBody>
      </p: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DC6A58FB-4B09-41C6-8E7B-D8941E8F8C42}"/>
              </a:ext>
            </a:extLst>
          </p:cNvPr>
          <p:cNvGrpSpPr/>
          <p:nvPr/>
        </p:nvGrpSpPr>
        <p:grpSpPr>
          <a:xfrm>
            <a:off x="3543512" y="6456784"/>
            <a:ext cx="3482619" cy="826707"/>
            <a:chOff x="3543512" y="6539943"/>
            <a:chExt cx="3482619" cy="826707"/>
          </a:xfrm>
        </p:grpSpPr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1EBD3ECD-D939-4A9E-8A7A-191B21E513BE}"/>
                </a:ext>
              </a:extLst>
            </p:cNvPr>
            <p:cNvSpPr txBox="1"/>
            <p:nvPr/>
          </p:nvSpPr>
          <p:spPr>
            <a:xfrm>
              <a:off x="3649985" y="6789569"/>
              <a:ext cx="3376146" cy="577081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曲率制御で用いる旋回量と、</a:t>
              </a:r>
              <a:r>
                <a:rPr kumimoji="1"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PID</a:t>
              </a:r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係数を</a:t>
              </a:r>
              <a:r>
                <a:rPr kumimoji="1"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15</a:t>
              </a:r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区間すべてで調整するのは困難であるため、曲率の近い区間</a:t>
              </a:r>
              <a:r>
                <a:rPr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で</a:t>
              </a:r>
              <a:r>
                <a:rPr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r>
                <a:rPr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種類に分類した。</a:t>
              </a:r>
              <a:endParaRPr kumimoji="1" lang="en-US" altLang="ja-JP" sz="105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260D1358-06EA-4BC9-9E14-972D49A596DC}"/>
                </a:ext>
              </a:extLst>
            </p:cNvPr>
            <p:cNvSpPr txBox="1"/>
            <p:nvPr/>
          </p:nvSpPr>
          <p:spPr>
            <a:xfrm>
              <a:off x="3543512" y="6539943"/>
              <a:ext cx="1030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rgbClr val="FF0000"/>
                  </a:solidFill>
                  <a:latin typeface="+mn-ea"/>
                  <a:ea typeface="+mn-ea"/>
                </a:rPr>
                <a:t>POINT!!</a:t>
              </a:r>
              <a:endParaRPr kumimoji="1" lang="ja-JP" altLang="en-US" sz="1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554351C-B708-4A82-B49C-4A2943314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701316"/>
              </p:ext>
            </p:extLst>
          </p:nvPr>
        </p:nvGraphicFramePr>
        <p:xfrm>
          <a:off x="244536" y="3530685"/>
          <a:ext cx="3491968" cy="29032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3316">
                  <a:extLst>
                    <a:ext uri="{9D8B030D-6E8A-4147-A177-3AD203B41FA5}">
                      <a16:colId xmlns:a16="http://schemas.microsoft.com/office/drawing/2014/main" val="2917276287"/>
                    </a:ext>
                  </a:extLst>
                </a:gridCol>
                <a:gridCol w="2488652">
                  <a:extLst>
                    <a:ext uri="{9D8B030D-6E8A-4147-A177-3AD203B41FA5}">
                      <a16:colId xmlns:a16="http://schemas.microsoft.com/office/drawing/2014/main" val="877851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38331"/>
                  </a:ext>
                </a:extLst>
              </a:tr>
              <a:tr h="20679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ユースケース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コースを完走する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81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概要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倒立状態でコースをライントレースし、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ゴールゲートを通過する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35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アクター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競技者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44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事前条件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走行準備が完了している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79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事後条件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走行体がゴールゲートを通過する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4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トリガー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スタート指示を受けた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721299"/>
                  </a:ext>
                </a:extLst>
              </a:tr>
              <a:tr h="3288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基本系列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走行体情報を取得する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区間終了判定をする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走行制御をする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3774"/>
                  </a:ext>
                </a:extLst>
              </a:tr>
              <a:tr h="3288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例外系列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転倒を検知する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モータを緊急停止する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2105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C2EC2ED-37F5-4310-85A3-C1EBB7C3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290047"/>
              </p:ext>
            </p:extLst>
          </p:nvPr>
        </p:nvGraphicFramePr>
        <p:xfrm>
          <a:off x="7058240" y="5199484"/>
          <a:ext cx="4942697" cy="1257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8241">
                  <a:extLst>
                    <a:ext uri="{9D8B030D-6E8A-4147-A177-3AD203B41FA5}">
                      <a16:colId xmlns:a16="http://schemas.microsoft.com/office/drawing/2014/main" val="906267148"/>
                    </a:ext>
                  </a:extLst>
                </a:gridCol>
                <a:gridCol w="3266215">
                  <a:extLst>
                    <a:ext uri="{9D8B030D-6E8A-4147-A177-3AD203B41FA5}">
                      <a16:colId xmlns:a16="http://schemas.microsoft.com/office/drawing/2014/main" val="1140764998"/>
                    </a:ext>
                  </a:extLst>
                </a:gridCol>
                <a:gridCol w="838241">
                  <a:extLst>
                    <a:ext uri="{9D8B030D-6E8A-4147-A177-3AD203B41FA5}">
                      <a16:colId xmlns:a16="http://schemas.microsoft.com/office/drawing/2014/main" val="305380888"/>
                    </a:ext>
                  </a:extLst>
                </a:gridCol>
              </a:tblGrid>
              <a:tr h="21432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タスク名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動作内容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実行周期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03516"/>
                  </a:ext>
                </a:extLst>
              </a:tr>
              <a:tr h="2008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競技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エントリーポイントとなり、他のタスクを起動する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6473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デバイスの情報を取得し、管理する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74793"/>
                  </a:ext>
                </a:extLst>
              </a:tr>
              <a:tr h="2019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尻尾管理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尻尾の角度を指定した角度に保つ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834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通信管理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スタート信号の受信や、ログデータの送信を行う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810707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1C21C00B-F032-4CDF-8A03-A2CDC24EF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425773"/>
              </p:ext>
            </p:extLst>
          </p:nvPr>
        </p:nvGraphicFramePr>
        <p:xfrm>
          <a:off x="7178497" y="1344615"/>
          <a:ext cx="5361760" cy="3183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3448">
                  <a:extLst>
                    <a:ext uri="{9D8B030D-6E8A-4147-A177-3AD203B41FA5}">
                      <a16:colId xmlns:a16="http://schemas.microsoft.com/office/drawing/2014/main" val="3821575817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8091446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役割や情報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部品の候補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5518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コースを完走する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走行体、中枢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2710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走行体情報を取得する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計器管理、走行距離計、輝度偏差計測計、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電圧計、角速度計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816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現在の区間が終了しているか確認する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区間トレーサ、区間パラメータリスト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1901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次の区間が存在するか確認する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区間トレーサ、区間パラメータリスト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876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次の区間に切り替える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区間トレーサ、区間パラメータリスト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211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旋回量を計算する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933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左右モータの出力値を計算する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倒立振子制御ライブラリ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2655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左モータを駆動する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左モータ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3411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右モータを駆動する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右モータ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2481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転倒を検知する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37556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モータを緊急停止する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845361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8CC3F294-F2BA-4970-B887-7A1FD6226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81654"/>
              </p:ext>
            </p:extLst>
          </p:nvPr>
        </p:nvGraphicFramePr>
        <p:xfrm>
          <a:off x="6917750" y="1598235"/>
          <a:ext cx="218875" cy="2929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75">
                  <a:extLst>
                    <a:ext uri="{9D8B030D-6E8A-4147-A177-3AD203B41FA5}">
                      <a16:colId xmlns:a16="http://schemas.microsoft.com/office/drawing/2014/main" val="1822883521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35483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672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884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2149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9992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64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7962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071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0306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824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51135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75025C8-7E34-4D24-AC73-AC4A91684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407422"/>
              </p:ext>
            </p:extLst>
          </p:nvPr>
        </p:nvGraphicFramePr>
        <p:xfrm>
          <a:off x="7198254" y="6888832"/>
          <a:ext cx="2721600" cy="2263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600">
                  <a:extLst>
                    <a:ext uri="{9D8B030D-6E8A-4147-A177-3AD203B41FA5}">
                      <a16:colId xmlns:a16="http://schemas.microsoft.com/office/drawing/2014/main" val="154015226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992413610"/>
                    </a:ext>
                  </a:extLst>
                </a:gridCol>
                <a:gridCol w="640800">
                  <a:extLst>
                    <a:ext uri="{9D8B030D-6E8A-4147-A177-3AD203B41FA5}">
                      <a16:colId xmlns:a16="http://schemas.microsoft.com/office/drawing/2014/main" val="312450779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89992793"/>
                    </a:ext>
                  </a:extLst>
                </a:gridCol>
              </a:tblGrid>
              <a:tr h="1491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区間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終了距離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前進量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247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0.65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143811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1.20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E1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solidFill>
                          <a:srgbClr val="E1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86811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729204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2.55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FEBF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solidFill>
                          <a:srgbClr val="FEBF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047279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3.25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94349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solidFill>
                          <a:srgbClr val="94349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997223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94349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solidFill>
                          <a:srgbClr val="94349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395947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4.55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E1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solidFill>
                          <a:srgbClr val="E1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27137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304028"/>
                  </a:ext>
                </a:extLst>
              </a:tr>
            </a:tbl>
          </a:graphicData>
        </a:graphic>
      </p:graphicFrame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4E635EE9-463F-4195-B8E3-1DA8CD5B7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68348"/>
              </p:ext>
            </p:extLst>
          </p:nvPr>
        </p:nvGraphicFramePr>
        <p:xfrm>
          <a:off x="9929192" y="6888832"/>
          <a:ext cx="2721600" cy="201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600">
                  <a:extLst>
                    <a:ext uri="{9D8B030D-6E8A-4147-A177-3AD203B41FA5}">
                      <a16:colId xmlns:a16="http://schemas.microsoft.com/office/drawing/2014/main" val="154015226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992413610"/>
                    </a:ext>
                  </a:extLst>
                </a:gridCol>
                <a:gridCol w="640800">
                  <a:extLst>
                    <a:ext uri="{9D8B030D-6E8A-4147-A177-3AD203B41FA5}">
                      <a16:colId xmlns:a16="http://schemas.microsoft.com/office/drawing/2014/main" val="312450779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89992793"/>
                    </a:ext>
                  </a:extLst>
                </a:gridCol>
              </a:tblGrid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区間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終了距離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前進量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2475"/>
                  </a:ext>
                </a:extLst>
              </a:tr>
              <a:tr h="2266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5.50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FEBF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solidFill>
                          <a:srgbClr val="FEBF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43811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6.40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68115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6.95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FEBF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solidFill>
                          <a:srgbClr val="FEBF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729204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7.15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047279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7.45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E1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solidFill>
                          <a:srgbClr val="E1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97223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8.80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94349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solidFill>
                          <a:srgbClr val="94349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95947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9.20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271375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6B37A961-2EE8-42B9-964E-2C7406A83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5178"/>
              </p:ext>
            </p:extLst>
          </p:nvPr>
        </p:nvGraphicFramePr>
        <p:xfrm>
          <a:off x="3736504" y="7775768"/>
          <a:ext cx="3196258" cy="14173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04793">
                  <a:extLst>
                    <a:ext uri="{9D8B030D-6E8A-4147-A177-3AD203B41FA5}">
                      <a16:colId xmlns:a16="http://schemas.microsoft.com/office/drawing/2014/main" val="2494303227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1403888561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1885886303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4511909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982122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ADBB"/>
                          </a:solidFill>
                        </a:rPr>
                        <a:t>0</a:t>
                      </a:r>
                      <a:endParaRPr kumimoji="1" lang="ja-JP" altLang="en-US" sz="1050" dirty="0">
                        <a:solidFill>
                          <a:srgbClr val="00ADBB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EBF12"/>
                          </a:solidFill>
                        </a:rPr>
                        <a:t>1</a:t>
                      </a:r>
                      <a:endParaRPr kumimoji="1" lang="ja-JP" altLang="en-US" sz="1050" dirty="0">
                        <a:solidFill>
                          <a:srgbClr val="FEBF12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E10000"/>
                          </a:solidFill>
                        </a:rPr>
                        <a:t>2</a:t>
                      </a:r>
                      <a:endParaRPr kumimoji="1" lang="ja-JP" altLang="en-US" sz="1050" dirty="0">
                        <a:solidFill>
                          <a:srgbClr val="E1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94349B"/>
                          </a:solidFill>
                        </a:rPr>
                        <a:t>3</a:t>
                      </a:r>
                      <a:endParaRPr kumimoji="1" lang="ja-JP" altLang="en-US" sz="1050" dirty="0">
                        <a:solidFill>
                          <a:srgbClr val="94349B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13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>
                          <a:latin typeface="+mn-ea"/>
                          <a:ea typeface="+mn-ea"/>
                        </a:rPr>
                        <a:t>曲率</a:t>
                      </a:r>
                      <a:endParaRPr kumimoji="1" lang="en-US" altLang="ja-JP" sz="105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050" b="1" dirty="0">
                          <a:latin typeface="+mn-ea"/>
                          <a:ea typeface="+mn-ea"/>
                        </a:rPr>
                        <a:t>旋回量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46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 err="1">
                          <a:latin typeface="+mn-ea"/>
                          <a:ea typeface="+mn-ea"/>
                        </a:rPr>
                        <a:t>Kp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0.400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0.492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0.500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0.950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09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Ki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779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 err="1">
                          <a:latin typeface="+mn-ea"/>
                          <a:ea typeface="+mn-ea"/>
                        </a:rPr>
                        <a:t>Kd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0.038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0.039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0.054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6731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DB9593F-AF7A-4E76-9434-CD6DF4697538}"/>
              </a:ext>
            </a:extLst>
          </p:cNvPr>
          <p:cNvSpPr txBox="1"/>
          <p:nvPr/>
        </p:nvSpPr>
        <p:spPr>
          <a:xfrm>
            <a:off x="2211174" y="1776264"/>
            <a:ext cx="1525330" cy="124649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+mn-lt"/>
              </a:rPr>
              <a:t>走行準備の定義</a:t>
            </a:r>
            <a:endParaRPr lang="en-US" altLang="ja-JP" sz="1200" b="1" dirty="0">
              <a:latin typeface="+mn-lt"/>
            </a:endParaRPr>
          </a:p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・タスクの起動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・デバイスの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キャリブレーション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・クラスの初期化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・尻尾の角度を一定値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に設定する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33C8C714-EE3A-474D-9A74-3FFEB884F8DB}"/>
              </a:ext>
            </a:extLst>
          </p:cNvPr>
          <p:cNvGrpSpPr/>
          <p:nvPr/>
        </p:nvGrpSpPr>
        <p:grpSpPr>
          <a:xfrm>
            <a:off x="1036918" y="1857146"/>
            <a:ext cx="1043402" cy="1007558"/>
            <a:chOff x="676878" y="1857146"/>
            <a:chExt cx="1043402" cy="1007558"/>
          </a:xfrm>
        </p:grpSpPr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889BFC95-EAD4-4B8C-919A-96E2BBFFC1E8}"/>
                </a:ext>
              </a:extLst>
            </p:cNvPr>
            <p:cNvSpPr/>
            <p:nvPr/>
          </p:nvSpPr>
          <p:spPr>
            <a:xfrm>
              <a:off x="721359" y="2085468"/>
              <a:ext cx="928271" cy="31510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走行準備</a:t>
              </a:r>
              <a:endParaRPr kumimoji="1" lang="en-US" altLang="ja-JP" sz="900" b="1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  <a:p>
              <a:pPr algn="ctr"/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をする</a:t>
              </a:r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7DC1A450-2911-4E73-A79B-11915430D426}"/>
                </a:ext>
              </a:extLst>
            </p:cNvPr>
            <p:cNvSpPr/>
            <p:nvPr/>
          </p:nvSpPr>
          <p:spPr>
            <a:xfrm>
              <a:off x="726404" y="2500924"/>
              <a:ext cx="928271" cy="3151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コースを完走</a:t>
              </a:r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する</a:t>
              </a: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E51BF641-8BB7-4037-A2D8-DA5328B2C5A2}"/>
                </a:ext>
              </a:extLst>
            </p:cNvPr>
            <p:cNvSpPr/>
            <p:nvPr/>
          </p:nvSpPr>
          <p:spPr>
            <a:xfrm>
              <a:off x="676878" y="1888626"/>
              <a:ext cx="1043402" cy="9760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287591D1-77D5-42C4-9860-68AA55834D9D}"/>
                </a:ext>
              </a:extLst>
            </p:cNvPr>
            <p:cNvSpPr txBox="1"/>
            <p:nvPr/>
          </p:nvSpPr>
          <p:spPr>
            <a:xfrm>
              <a:off x="927909" y="1857146"/>
              <a:ext cx="5800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走行体</a:t>
              </a:r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51CBA54F-9354-470A-BEEC-B87F0D117D99}"/>
              </a:ext>
            </a:extLst>
          </p:cNvPr>
          <p:cNvGrpSpPr/>
          <p:nvPr/>
        </p:nvGrpSpPr>
        <p:grpSpPr>
          <a:xfrm>
            <a:off x="136104" y="2077069"/>
            <a:ext cx="578591" cy="783364"/>
            <a:chOff x="211698" y="2010032"/>
            <a:chExt cx="597996" cy="796465"/>
          </a:xfrm>
        </p:grpSpPr>
        <p:sp>
          <p:nvSpPr>
            <p:cNvPr id="69" name="フローチャート: 結合子 68">
              <a:extLst>
                <a:ext uri="{FF2B5EF4-FFF2-40B4-BE49-F238E27FC236}">
                  <a16:creationId xmlns:a16="http://schemas.microsoft.com/office/drawing/2014/main" id="{FB4E80B8-9B6D-44C0-8009-87A18881A8D9}"/>
                </a:ext>
              </a:extLst>
            </p:cNvPr>
            <p:cNvSpPr/>
            <p:nvPr/>
          </p:nvSpPr>
          <p:spPr>
            <a:xfrm>
              <a:off x="393885" y="2010032"/>
              <a:ext cx="205929" cy="196118"/>
            </a:xfrm>
            <a:prstGeom prst="flowChartConnector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8AC6526F-35B4-47F3-A819-319E72C7BCD6}"/>
                </a:ext>
              </a:extLst>
            </p:cNvPr>
            <p:cNvCxnSpPr>
              <a:cxnSpLocks/>
            </p:cNvCxnSpPr>
            <p:nvPr/>
          </p:nvCxnSpPr>
          <p:spPr>
            <a:xfrm>
              <a:off x="496852" y="2208312"/>
              <a:ext cx="0" cy="2171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55418612-6EC9-471B-BDD9-030CD179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25" y="2302501"/>
              <a:ext cx="363451" cy="2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344117C9-D10E-44E6-800B-5E7E173B1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41" y="2415403"/>
              <a:ext cx="125536" cy="1875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EE3AB05F-704D-46AE-944B-AB9FF96164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719" y="2416253"/>
              <a:ext cx="123325" cy="1831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7FE50A5A-325A-437B-AB26-DFD1CB5E4F75}"/>
                </a:ext>
              </a:extLst>
            </p:cNvPr>
            <p:cNvSpPr txBox="1"/>
            <p:nvPr/>
          </p:nvSpPr>
          <p:spPr>
            <a:xfrm>
              <a:off x="211698" y="2556158"/>
              <a:ext cx="597996" cy="250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競技者</a:t>
              </a:r>
            </a:p>
          </p:txBody>
        </p:sp>
      </p:grp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4AC3EFC-4FE7-42C3-8CC6-A716C5C275B9}"/>
              </a:ext>
            </a:extLst>
          </p:cNvPr>
          <p:cNvCxnSpPr>
            <a:cxnSpLocks/>
          </p:cNvCxnSpPr>
          <p:nvPr/>
        </p:nvCxnSpPr>
        <p:spPr>
          <a:xfrm flipV="1">
            <a:off x="621438" y="2348818"/>
            <a:ext cx="485522" cy="744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5B3EF515-341E-4FFE-81D4-6F6345010D18}"/>
              </a:ext>
            </a:extLst>
          </p:cNvPr>
          <p:cNvCxnSpPr>
            <a:cxnSpLocks/>
          </p:cNvCxnSpPr>
          <p:nvPr/>
        </p:nvCxnSpPr>
        <p:spPr>
          <a:xfrm>
            <a:off x="624018" y="2458098"/>
            <a:ext cx="478530" cy="768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82D6E39-9B81-42B1-BF55-90096880B166}"/>
              </a:ext>
            </a:extLst>
          </p:cNvPr>
          <p:cNvSpPr txBox="1"/>
          <p:nvPr/>
        </p:nvSpPr>
        <p:spPr>
          <a:xfrm>
            <a:off x="3532730" y="7281962"/>
            <a:ext cx="366085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各曲率分類における制御で用いる旋回量、ライントレースの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PID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係数を以下の表に示す。曲率分類の文字色は区間分けの色と対応している。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0" name="矢印: 山形 109">
            <a:extLst>
              <a:ext uri="{FF2B5EF4-FFF2-40B4-BE49-F238E27FC236}">
                <a16:creationId xmlns:a16="http://schemas.microsoft.com/office/drawing/2014/main" id="{869F2EAD-F265-48BE-8ED6-57D20D13A8CF}"/>
              </a:ext>
            </a:extLst>
          </p:cNvPr>
          <p:cNvSpPr/>
          <p:nvPr/>
        </p:nvSpPr>
        <p:spPr>
          <a:xfrm>
            <a:off x="3914483" y="9221120"/>
            <a:ext cx="8667117" cy="260000"/>
          </a:xfrm>
          <a:prstGeom prst="chevron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これらの値を設定した根拠を工夫点のページで解説する。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409ED78E-271A-48CD-8696-D402EDAEEC9F}"/>
              </a:ext>
            </a:extLst>
          </p:cNvPr>
          <p:cNvSpPr txBox="1"/>
          <p:nvPr/>
        </p:nvSpPr>
        <p:spPr>
          <a:xfrm>
            <a:off x="6151764" y="265968"/>
            <a:ext cx="216024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pic>
        <p:nvPicPr>
          <p:cNvPr id="112" name="図 111">
            <a:extLst>
              <a:ext uri="{FF2B5EF4-FFF2-40B4-BE49-F238E27FC236}">
                <a16:creationId xmlns:a16="http://schemas.microsoft.com/office/drawing/2014/main" id="{A11C227B-D1C5-46D6-AB65-F9D95A79F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0" y="7281394"/>
            <a:ext cx="3299056" cy="221377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08A4A51-6224-4479-81C1-D5436D9FC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9" y="727749"/>
            <a:ext cx="2679017" cy="573578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F36BD71-9415-4E84-A1F4-7A3920C1A4F1}"/>
              </a:ext>
            </a:extLst>
          </p:cNvPr>
          <p:cNvCxnSpPr/>
          <p:nvPr/>
        </p:nvCxnSpPr>
        <p:spPr>
          <a:xfrm>
            <a:off x="6889587" y="1603158"/>
            <a:ext cx="4413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72044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737</Words>
  <Application>Microsoft Macintosh PowerPoint</Application>
  <PresentationFormat>A3 297x420 mm</PresentationFormat>
  <Paragraphs>202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HG丸ｺﾞｼｯｸM-PRO</vt:lpstr>
      <vt:lpstr>HG創英角ｺﾞｼｯｸUB</vt:lpstr>
      <vt:lpstr>ＭＳ ゴシック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g15218@ichinoseki.kosen-ac.jp</cp:lastModifiedBy>
  <cp:revision>297</cp:revision>
  <cp:lastPrinted>2019-08-23T02:06:01Z</cp:lastPrinted>
  <dcterms:created xsi:type="dcterms:W3CDTF">2002-02-28T07:41:56Z</dcterms:created>
  <dcterms:modified xsi:type="dcterms:W3CDTF">2019-08-23T11:24:50Z</dcterms:modified>
</cp:coreProperties>
</file>