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8"/>
  </p:notesMasterIdLst>
  <p:handoutMasterIdLst>
    <p:handoutMasterId r:id="rId9"/>
  </p:handoutMasterIdLst>
  <p:sldIdLst>
    <p:sldId id="272" r:id="rId3"/>
    <p:sldId id="259" r:id="rId4"/>
    <p:sldId id="273" r:id="rId5"/>
    <p:sldId id="274" r:id="rId6"/>
    <p:sldId id="275" r:id="rId7"/>
  </p:sldIdLst>
  <p:sldSz cx="12801600" cy="9601200" type="A3"/>
  <p:notesSz cx="14597063" cy="21107400"/>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2"/>
          </p14:sldIdLst>
        </p14:section>
        <p14:section name="モデル図ページ（プライマリークラス）" id="{8B2B3982-7BAC-4EE5-974E-E0EE0719EC85}">
          <p14:sldIdLst>
            <p14:sldId id="259"/>
            <p14:sldId id="273"/>
            <p14:sldId id="274"/>
            <p14:sldId id="275"/>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333" autoAdjust="0"/>
    <p:restoredTop sz="94660"/>
  </p:normalViewPr>
  <p:slideViewPr>
    <p:cSldViewPr showGuides="1">
      <p:cViewPr>
        <p:scale>
          <a:sx n="60" d="100"/>
          <a:sy n="60" d="100"/>
        </p:scale>
        <p:origin x="844" y="432"/>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2022475" y="1582738"/>
            <a:ext cx="10553700"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1200"/>
              <a:pPr eaLnBrk="1" hangingPunct="1"/>
              <a:t>1</a:t>
            </a:fld>
            <a:endParaRPr lang="en-US" altLang="ja-JP" sz="12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17525724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5"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XXX</a:t>
            </a:r>
            <a:endParaRPr lang="ja-JP" altLang="en-US" sz="2400" dirty="0">
              <a:latin typeface="ＭＳ Ｐゴシック" panose="020B0600070205080204" pitchFamily="34" charset="-128"/>
            </a:endParaRP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一関工業高等専門学校</a:t>
            </a: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1"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東北</a:t>
            </a:r>
            <a:endParaRPr lang="ja-JP" altLang="en-US" sz="2400" dirty="0"/>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岩手県一関市</a:t>
            </a:r>
            <a:endParaRPr lang="ja-JP" altLang="en-US" sz="2400" dirty="0"/>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err="1">
                <a:solidFill>
                  <a:prstClr val="black"/>
                </a:solidFill>
                <a:latin typeface="HG丸ｺﾞｼｯｸM-PRO" panose="020F0600000000000000" pitchFamily="50" charset="-128"/>
                <a:ea typeface="HG丸ｺﾞｼｯｸM-PRO" panose="020F0600000000000000" pitchFamily="50" charset="-128"/>
              </a:rPr>
              <a:t>teamNITIC</a:t>
            </a:r>
            <a:endParaRPr lang="en-US" altLang="ja-JP" sz="3600" dirty="0"/>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dirty="0">
                <a:solidFill>
                  <a:srgbClr val="FF0000"/>
                </a:solidFill>
              </a:rPr>
              <a:t>モデルの構成</a:t>
            </a:r>
            <a:endParaRPr lang="en-US" altLang="ja-JP" sz="1947" b="1" dirty="0">
              <a:solidFill>
                <a:srgbClr val="FF0000"/>
              </a:solidFill>
            </a:endParaRP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各ページが何について書いているかを書く。</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１：機能モデル（ユースケース図、ユースケース記述、部品候補リスト）</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２：構造モデル（クラス図、オブジェクト図）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３、４：立ち振る舞いモデル（シーケンス図）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５：工夫点</a:t>
            </a:r>
          </a:p>
          <a:p>
            <a:pPr marL="0" lvl="0" indent="0" defTabSz="914400" eaLnBrk="1" hangingPunct="1">
              <a:lnSpc>
                <a:spcPct val="80000"/>
              </a:lnSpc>
              <a:spcBef>
                <a:spcPts val="600"/>
              </a:spcBef>
            </a:pPr>
            <a:endParaRPr lang="ja-JP" altLang="en-US" sz="1800"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また、それぞれのページについての簡単な解説</a:t>
            </a:r>
          </a:p>
          <a:p>
            <a:pPr marL="0" lvl="0" indent="0" defTabSz="914400" eaLnBrk="1" hangingPunct="1">
              <a:lnSpc>
                <a:spcPct val="80000"/>
              </a:lnSpc>
              <a:spcBef>
                <a:spcPts val="600"/>
              </a:spcBef>
            </a:pPr>
            <a:endParaRPr lang="en-US" altLang="ja-JP" dirty="0">
              <a:solidFill>
                <a:prstClr val="black"/>
              </a:solidFill>
              <a:latin typeface="HG丸ｺﾞｼｯｸM-PRO" panose="020F0600000000000000" pitchFamily="50" charset="-128"/>
              <a:ea typeface="HG丸ｺﾞｼｯｸM-PRO" panose="020F0600000000000000" pitchFamily="50" charset="-128"/>
            </a:endParaRPr>
          </a:p>
        </p:txBody>
      </p:sp>
      <p:sp>
        <p:nvSpPr>
          <p:cNvPr id="11" name="Rectangle 3">
            <a:extLst>
              <a:ext uri="{FF2B5EF4-FFF2-40B4-BE49-F238E27FC236}">
                <a16:creationId xmlns:a16="http://schemas.microsoft.com/office/drawing/2014/main" id="{1AB85E6D-E200-4D0E-A670-B9BEB009D76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dirty="0"/>
              <a:t>チーム紹介、目標、意気込み</a:t>
            </a:r>
            <a:endParaRPr lang="ja-JP" altLang="en-US" dirty="0"/>
          </a:p>
          <a:p>
            <a:pPr marL="0" indent="0"/>
            <a:r>
              <a:rPr lang="ja-JP" altLang="en-US" sz="1800" dirty="0">
                <a:latin typeface="HG丸ｺﾞｼｯｸM-PRO" panose="020F0600000000000000" pitchFamily="50" charset="-128"/>
                <a:ea typeface="HG丸ｺﾞｼｯｸM-PRO" panose="020F0600000000000000" pitchFamily="50" charset="-128"/>
              </a:rPr>
              <a:t>私達</a:t>
            </a:r>
            <a:r>
              <a:rPr lang="en-US" altLang="ja-JP" sz="1800" dirty="0" err="1">
                <a:latin typeface="HG丸ｺﾞｼｯｸM-PRO" panose="020F0600000000000000" pitchFamily="50" charset="-128"/>
                <a:ea typeface="HG丸ｺﾞｼｯｸM-PRO" panose="020F0600000000000000" pitchFamily="50" charset="-128"/>
              </a:rPr>
              <a:t>teamNITIC</a:t>
            </a:r>
            <a:r>
              <a:rPr lang="ja-JP" altLang="en-US" sz="1800" dirty="0">
                <a:latin typeface="HG丸ｺﾞｼｯｸM-PRO" panose="020F0600000000000000" pitchFamily="50" charset="-128"/>
                <a:ea typeface="HG丸ｺﾞｼｯｸM-PRO" panose="020F0600000000000000" pitchFamily="50" charset="-128"/>
              </a:rPr>
              <a:t>は一関高専の二年生一人、四年生一人、五年生六人で構成されており、一関高専としての参加は二年目ですが、メンバーは一新され、みなが初挑戦となる出場です。</a:t>
            </a:r>
          </a:p>
          <a:p>
            <a:pPr marL="0" indent="0"/>
            <a:r>
              <a:rPr lang="ja-JP" altLang="en-US" sz="1800" dirty="0">
                <a:latin typeface="HG丸ｺﾞｼｯｸM-PRO" panose="020F0600000000000000" pitchFamily="50" charset="-128"/>
                <a:ea typeface="HG丸ｺﾞｼｯｸM-PRO" panose="020F0600000000000000" pitchFamily="50" charset="-128"/>
              </a:rPr>
              <a:t>高専で学習したモデリングやプログラミングを用いコースの完走と課題のクリアを行い全国大会へ出場し、表彰台に立つことが目標です。</a:t>
            </a:r>
          </a:p>
          <a:p>
            <a:pPr marL="0" indent="0"/>
            <a:r>
              <a:rPr lang="ja-JP" altLang="en-US" sz="1800" dirty="0">
                <a:latin typeface="HG丸ｺﾞｼｯｸM-PRO" panose="020F0600000000000000" pitchFamily="50" charset="-128"/>
                <a:ea typeface="HG丸ｺﾞｼｯｸM-PRO" panose="020F0600000000000000" pitchFamily="50" charset="-128"/>
              </a:rPr>
              <a:t>年齢が離れていて、今回が初対面となるメンバーも多くいるので、技術的なスキルの向上だけでなく、協同した作業や積極的なコミュニケーションを取ることにより社会性や協調性の向上にもつながるようにしたいです。</a:t>
            </a:r>
          </a:p>
          <a:p>
            <a:pPr marL="0" indent="0"/>
            <a:endParaRPr lang="ja-JP" altLang="en-US" sz="1800" dirty="0">
              <a:latin typeface="HG丸ｺﾞｼｯｸM-PRO" panose="020F0600000000000000" pitchFamily="50" charset="-128"/>
              <a:ea typeface="HG丸ｺﾞｼｯｸM-PRO" panose="020F0600000000000000" pitchFamily="50" charset="-128"/>
            </a:endParaRPr>
          </a:p>
        </p:txBody>
      </p:sp>
      <p:sp>
        <p:nvSpPr>
          <p:cNvPr id="12" name="Rectangle 3">
            <a:extLst>
              <a:ext uri="{FF2B5EF4-FFF2-40B4-BE49-F238E27FC236}">
                <a16:creationId xmlns:a16="http://schemas.microsoft.com/office/drawing/2014/main" id="{687A221C-737B-4A73-B53A-5BB71A1A9081}"/>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r>
              <a:rPr lang="ja-JP" altLang="en-US" sz="1947" b="1" dirty="0">
                <a:solidFill>
                  <a:srgbClr val="FF0000"/>
                </a:solidFill>
              </a:rPr>
              <a:t>モデルの概要</a:t>
            </a:r>
            <a:endParaRPr lang="en-US" altLang="ja-JP" sz="1947" b="1" dirty="0">
              <a:solidFill>
                <a:srgbClr val="FF0000"/>
              </a:solidFill>
            </a:endParaRPr>
          </a:p>
          <a:p>
            <a:pPr marL="0" indent="0" defTabSz="774222" eaLnBrk="1" hangingPunct="1">
              <a:lnSpc>
                <a:spcPct val="80000"/>
              </a:lnSpc>
              <a:spcBef>
                <a:spcPct val="20000"/>
              </a:spcBef>
            </a:pPr>
            <a:endParaRPr lang="ja-JP" altLang="en-US" sz="1947" b="1" dirty="0">
              <a:solidFill>
                <a:srgbClr val="FF0000"/>
              </a:solidFill>
            </a:endParaRPr>
          </a:p>
          <a:p>
            <a:r>
              <a:rPr lang="ja-JP" altLang="ja-JP" sz="1800" dirty="0">
                <a:latin typeface="HG丸ｺﾞｼｯｸM-PRO" panose="020F0600000000000000" pitchFamily="50" charset="-128"/>
                <a:ea typeface="HG丸ｺﾞｼｯｸM-PRO" panose="020F0600000000000000" pitchFamily="50" charset="-128"/>
              </a:rPr>
              <a:t>要求：どのような事が難しいか、どのようにコースを分</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析したか</a:t>
            </a:r>
            <a:r>
              <a:rPr lang="ja-JP" altLang="ja-JP" sz="1800" dirty="0">
                <a:latin typeface="HG丸ｺﾞｼｯｸM-PRO" panose="020F0600000000000000" pitchFamily="50" charset="-128"/>
                <a:ea typeface="HG丸ｺﾞｼｯｸM-PRO" panose="020F0600000000000000" pitchFamily="50" charset="-128"/>
              </a:rPr>
              <a:t>、それらの解決にどのような要求が得ら</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れたかを</a:t>
            </a:r>
            <a:r>
              <a:rPr lang="ja-JP" altLang="ja-JP" sz="1800" dirty="0">
                <a:latin typeface="HG丸ｺﾞｼｯｸM-PRO" panose="020F0600000000000000" pitchFamily="50" charset="-128"/>
                <a:ea typeface="HG丸ｺﾞｼｯｸM-PRO" panose="020F0600000000000000" pitchFamily="50" charset="-128"/>
              </a:rPr>
              <a:t>書</a:t>
            </a:r>
            <a:r>
              <a:rPr lang="ja-JP" altLang="en-US" sz="1800" dirty="0">
                <a:latin typeface="HG丸ｺﾞｼｯｸM-PRO" panose="020F0600000000000000" pitchFamily="50" charset="-128"/>
                <a:ea typeface="HG丸ｺﾞｼｯｸM-PRO" panose="020F0600000000000000" pitchFamily="50" charset="-128"/>
              </a:rPr>
              <a:t>く。</a:t>
            </a:r>
            <a:r>
              <a:rPr lang="ja-JP" altLang="ja-JP" sz="1800" dirty="0">
                <a:latin typeface="HG丸ｺﾞｼｯｸM-PRO" panose="020F0600000000000000" pitchFamily="50" charset="-128"/>
                <a:ea typeface="HG丸ｺﾞｼｯｸM-PRO" panose="020F0600000000000000" pitchFamily="50" charset="-128"/>
              </a:rPr>
              <a:t>コード班に書いてもらう？</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分析：要求を解決するためにどのような方式を取ったか</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をなるべく具体的に書く。従来の方法や他チーム</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との明確な差別化をここで測る。</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設計：構造や振る舞いを文字だけで、結果・効果・価値</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などを表す。図を見なくてもこれらを簡単に表現</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する。</a:t>
            </a:r>
            <a:endParaRPr lang="ja-JP" altLang="en-US"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endParaRPr lang="ja-JP" altLang="en-US"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884445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7552648" y="479950"/>
            <a:ext cx="2520000" cy="864263"/>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5032648" y="479872"/>
            <a:ext cx="2520000" cy="864342"/>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555324" y="479872"/>
            <a:ext cx="2477324" cy="864343"/>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42212" y="480120"/>
            <a:ext cx="2520000" cy="1224384"/>
          </a:xfrm>
          <a:prstGeom prst="roundRect">
            <a:avLst>
              <a:gd name="adj" fmla="val 13842"/>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28800" y="1201128"/>
            <a:ext cx="12744000" cy="8352000"/>
          </a:xfrm>
          <a:prstGeom prst="rect">
            <a:avLst/>
          </a:prstGeom>
          <a:ln w="28575">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48202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7552648" y="479950"/>
            <a:ext cx="2520000" cy="864263"/>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5032648" y="479872"/>
            <a:ext cx="2520000" cy="864342"/>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8800" y="479870"/>
            <a:ext cx="2477324" cy="864343"/>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2512648" y="479870"/>
            <a:ext cx="2520000" cy="1224384"/>
          </a:xfrm>
          <a:prstGeom prst="roundRect">
            <a:avLst>
              <a:gd name="adj" fmla="val 13842"/>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28800" y="1201128"/>
            <a:ext cx="12744000" cy="8352000"/>
          </a:xfrm>
          <a:prstGeom prst="rect">
            <a:avLst/>
          </a:prstGeom>
          <a:ln w="28575">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3466439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7546124" y="479869"/>
            <a:ext cx="2520000" cy="864263"/>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2506124" y="479871"/>
            <a:ext cx="2520000" cy="864342"/>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8800" y="479870"/>
            <a:ext cx="2477324" cy="864343"/>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5026124" y="479870"/>
            <a:ext cx="2520000" cy="1224384"/>
          </a:xfrm>
          <a:prstGeom prst="roundRect">
            <a:avLst>
              <a:gd name="adj" fmla="val 13842"/>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28800" y="1201128"/>
            <a:ext cx="12744000" cy="8352000"/>
          </a:xfrm>
          <a:prstGeom prst="rect">
            <a:avLst/>
          </a:prstGeom>
          <a:ln w="28575">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3425227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5026124" y="479870"/>
            <a:ext cx="2520000" cy="864263"/>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2506124" y="479871"/>
            <a:ext cx="2520000" cy="864342"/>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8800" y="479870"/>
            <a:ext cx="2477324" cy="864343"/>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7546124" y="479870"/>
            <a:ext cx="2520000" cy="1224384"/>
          </a:xfrm>
          <a:prstGeom prst="roundRect">
            <a:avLst>
              <a:gd name="adj" fmla="val 13842"/>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28800" y="1201128"/>
            <a:ext cx="12744000" cy="8352000"/>
          </a:xfrm>
          <a:prstGeom prst="rect">
            <a:avLst/>
          </a:prstGeom>
          <a:ln w="28575">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3921922268"/>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1687</TotalTime>
  <Words>220</Words>
  <Application>Microsoft Office PowerPoint</Application>
  <PresentationFormat>A3 297x420 mm</PresentationFormat>
  <Paragraphs>32</Paragraphs>
  <Slides>5</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2</vt:i4>
      </vt:variant>
      <vt:variant>
        <vt:lpstr>スライド タイトル</vt:lpstr>
      </vt:variant>
      <vt:variant>
        <vt:i4>5</vt:i4>
      </vt:variant>
    </vt:vector>
  </HeadingPairs>
  <TitlesOfParts>
    <vt:vector size="13" baseType="lpstr">
      <vt:lpstr>HG丸ｺﾞｼｯｸM-PRO</vt:lpstr>
      <vt:lpstr>ＭＳ Ｐゴシック</vt:lpstr>
      <vt:lpstr>游ゴシック</vt:lpstr>
      <vt:lpstr>游ゴシック Light</vt:lpstr>
      <vt:lpstr>Arial</vt:lpstr>
      <vt:lpstr>Times New Roman</vt:lpstr>
      <vt:lpstr>アブストラクトページ用（プライマリークラス）</vt:lpstr>
      <vt:lpstr>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g15237@ichinoseki.kosen-ac.jp</cp:lastModifiedBy>
  <cp:revision>191</cp:revision>
  <cp:lastPrinted>2018-04-01T05:10:42Z</cp:lastPrinted>
  <dcterms:created xsi:type="dcterms:W3CDTF">2002-02-28T07:41:56Z</dcterms:created>
  <dcterms:modified xsi:type="dcterms:W3CDTF">2019-08-16T01:24:27Z</dcterms:modified>
</cp:coreProperties>
</file>