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100" d="100"/>
          <a:sy n="100" d="100"/>
        </p:scale>
        <p:origin x="16" y="-172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34753"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5861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37" name="図 36">
            <a:extLst>
              <a:ext uri="{FF2B5EF4-FFF2-40B4-BE49-F238E27FC236}">
                <a16:creationId xmlns:a16="http://schemas.microsoft.com/office/drawing/2014/main" id="{7A646B7D-7319-42E0-BA4F-C4BE0AA3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9" y="1872618"/>
            <a:ext cx="3475933" cy="1694078"/>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1200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264096"/>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765460" y="766991"/>
            <a:ext cx="1406" cy="568977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676414" y="667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３．</a:t>
            </a:r>
            <a:r>
              <a:rPr lang="ja-JP" altLang="en-US" b="1" dirty="0">
                <a:solidFill>
                  <a:prstClr val="black"/>
                </a:solidFill>
                <a:latin typeface="游ゴシック" panose="020B0400000000000000" pitchFamily="50" charset="-128"/>
                <a:ea typeface="游ゴシック" panose="020B0400000000000000" pitchFamily="50" charset="-128"/>
              </a:rPr>
              <a:t>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57626" y="953699"/>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696374" y="96262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走行体が提供する機能を実現するため、以下の周期タスクを定義する。なお、通信タスクは走行準備に含むため、モデルからは省略する。</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1061829"/>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走行体は競技者に「コースを完走する」という機能を与える。今回我々は、</a:t>
            </a:r>
            <a:r>
              <a:rPr lang="ja-JP" altLang="en-US" sz="1050" dirty="0">
                <a:latin typeface="メイリオ" panose="020B0604030504040204" pitchFamily="50" charset="-128"/>
                <a:ea typeface="メイリオ" panose="020B0604030504040204" pitchFamily="50" charset="-128"/>
              </a:rPr>
              <a:t> 「コースを完走する」という課題をスタート動作を終えてからゴールゲートを通過するまでの動作と定義し、</a:t>
            </a:r>
            <a:r>
              <a:rPr lang="ja-JP" altLang="en-US" sz="1050" b="1" dirty="0">
                <a:solidFill>
                  <a:srgbClr val="FF0000"/>
                </a:solidFill>
                <a:latin typeface="メイリオ" panose="020B0604030504040204" pitchFamily="50" charset="-128"/>
                <a:ea typeface="メイリオ" panose="020B0604030504040204" pitchFamily="50" charset="-128"/>
              </a:rPr>
              <a:t>それ以外のタスクの起動やセンサのキャリブレーション、クラスの初期化、スタート動作などは走行準備とみなし、モデルでは省略する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25343053-DFA6-4951-9BFE-57F42E1FE6FA}"/>
              </a:ext>
            </a:extLst>
          </p:cNvPr>
          <p:cNvPicPr>
            <a:picLocks noChangeAspect="1"/>
          </p:cNvPicPr>
          <p:nvPr/>
        </p:nvPicPr>
        <p:blipFill>
          <a:blip r:embed="rId3"/>
          <a:stretch>
            <a:fillRect/>
          </a:stretch>
        </p:blipFill>
        <p:spPr>
          <a:xfrm>
            <a:off x="192069" y="4173381"/>
            <a:ext cx="3445563" cy="2221981"/>
          </a:xfrm>
          <a:prstGeom prst="rect">
            <a:avLst/>
          </a:prstGeom>
        </p:spPr>
      </p:pic>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448268" cy="338554"/>
          </a:xfrm>
          <a:prstGeom prst="rect">
            <a:avLst/>
          </a:prstGeom>
          <a:noFill/>
        </p:spPr>
        <p:txBody>
          <a:bodyPr wrap="square" rtlCol="0">
            <a:spAutoFit/>
          </a:bodyPr>
          <a:lstStyle/>
          <a:p>
            <a:r>
              <a:rPr kumimoji="1" lang="ja-JP" altLang="en-US" b="1" dirty="0">
                <a:latin typeface="+mn-lt"/>
                <a:ea typeface="+mn-ea"/>
              </a:rPr>
              <a:t>補足</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2" y="6753379"/>
            <a:ext cx="3578585"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詳細は、工夫点のページで解説する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A1E794DE-CC53-429A-BAC4-EAC4BAEDE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046" y="694983"/>
            <a:ext cx="2878328" cy="5772737"/>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pic>
        <p:nvPicPr>
          <p:cNvPr id="131" name="図 130">
            <a:extLst>
              <a:ext uri="{FF2B5EF4-FFF2-40B4-BE49-F238E27FC236}">
                <a16:creationId xmlns:a16="http://schemas.microsoft.com/office/drawing/2014/main" id="{E94FF69D-851D-463B-932D-D4B12701F650}"/>
              </a:ext>
            </a:extLst>
          </p:cNvPr>
          <p:cNvPicPr>
            <a:picLocks noChangeAspect="1"/>
          </p:cNvPicPr>
          <p:nvPr/>
        </p:nvPicPr>
        <p:blipFill>
          <a:blip r:embed="rId5"/>
          <a:stretch>
            <a:fillRect/>
          </a:stretch>
        </p:blipFill>
        <p:spPr>
          <a:xfrm>
            <a:off x="6904856" y="3307785"/>
            <a:ext cx="5585068" cy="3176146"/>
          </a:xfrm>
          <a:prstGeom prst="rect">
            <a:avLst/>
          </a:prstGeom>
        </p:spPr>
      </p:pic>
      <p:grpSp>
        <p:nvGrpSpPr>
          <p:cNvPr id="139" name="グループ化 138">
            <a:extLst>
              <a:ext uri="{FF2B5EF4-FFF2-40B4-BE49-F238E27FC236}">
                <a16:creationId xmlns:a16="http://schemas.microsoft.com/office/drawing/2014/main" id="{697F0D84-AB78-420B-B769-0A1718B8D1A2}"/>
              </a:ext>
            </a:extLst>
          </p:cNvPr>
          <p:cNvGrpSpPr/>
          <p:nvPr/>
        </p:nvGrpSpPr>
        <p:grpSpPr>
          <a:xfrm>
            <a:off x="6757626" y="1309825"/>
            <a:ext cx="6023282" cy="1612303"/>
            <a:chOff x="6757626" y="1344464"/>
            <a:chExt cx="6023282" cy="1612303"/>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392429" y="18654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414596" y="1687130"/>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265788" y="1374860"/>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269240" y="270285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pic>
          <p:nvPicPr>
            <p:cNvPr id="81" name="図 80">
              <a:extLst>
                <a:ext uri="{FF2B5EF4-FFF2-40B4-BE49-F238E27FC236}">
                  <a16:creationId xmlns:a16="http://schemas.microsoft.com/office/drawing/2014/main" id="{FD2C475C-8FD3-4A69-9A85-68FCC9265420}"/>
                </a:ext>
              </a:extLst>
            </p:cNvPr>
            <p:cNvPicPr>
              <a:picLocks noChangeAspect="1"/>
            </p:cNvPicPr>
            <p:nvPr/>
          </p:nvPicPr>
          <p:blipFill>
            <a:blip r:embed="rId6"/>
            <a:stretch>
              <a:fillRect/>
            </a:stretch>
          </p:blipFill>
          <p:spPr>
            <a:xfrm>
              <a:off x="6757626" y="1344464"/>
              <a:ext cx="5553877" cy="1395471"/>
            </a:xfrm>
            <a:prstGeom prst="rect">
              <a:avLst/>
            </a:prstGeom>
          </p:spPr>
        </p:pic>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66345" y="2634671"/>
            <a:ext cx="1762490" cy="338554"/>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４</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788486" y="2922128"/>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11867" y="2954737"/>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機能を実現するために必要な部品を以下の表に示す。なお、左側のアルファベットはクラス図のラベルと対応している。</a:t>
            </a:r>
          </a:p>
        </p:txBody>
      </p:sp>
      <p:pic>
        <p:nvPicPr>
          <p:cNvPr id="150" name="図 149">
            <a:extLst>
              <a:ext uri="{FF2B5EF4-FFF2-40B4-BE49-F238E27FC236}">
                <a16:creationId xmlns:a16="http://schemas.microsoft.com/office/drawing/2014/main" id="{12599540-0297-4471-94C0-B728410651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572" y="7116236"/>
            <a:ext cx="3461060" cy="2331255"/>
          </a:xfrm>
          <a:prstGeom prst="rect">
            <a:avLst/>
          </a:prstGeom>
        </p:spPr>
      </p:pic>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2284</TotalTime>
  <Words>714</Words>
  <Application>Microsoft Office PowerPoint</Application>
  <PresentationFormat>A3 297x420 mm</PresentationFormat>
  <Paragraphs>89</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6</vt:i4>
      </vt:variant>
    </vt:vector>
  </HeadingPairs>
  <TitlesOfParts>
    <vt:vector size="16"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252</cp:revision>
  <cp:lastPrinted>2018-04-01T05:10:42Z</cp:lastPrinted>
  <dcterms:created xsi:type="dcterms:W3CDTF">2002-02-28T07:41:56Z</dcterms:created>
  <dcterms:modified xsi:type="dcterms:W3CDTF">2019-08-22T01:29:20Z</dcterms:modified>
</cp:coreProperties>
</file>