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79" r:id="rId3"/>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7" autoAdjust="0"/>
    <p:restoredTop sz="95889" autoAdjust="0"/>
  </p:normalViewPr>
  <p:slideViewPr>
    <p:cSldViewPr showGuides="1">
      <p:cViewPr>
        <p:scale>
          <a:sx n="101" d="100"/>
          <a:sy n="101" d="100"/>
        </p:scale>
        <p:origin x="96" y="-16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58758" y="123608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solidFill>
            <a:schemeClr val="accent6"/>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highlight>
                <a:srgbClr val="FFFF00"/>
              </a:highlight>
            </a:endParaRPr>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2" name="テキスト ボックス 1">
            <a:extLst>
              <a:ext uri="{FF2B5EF4-FFF2-40B4-BE49-F238E27FC236}">
                <a16:creationId xmlns:a16="http://schemas.microsoft.com/office/drawing/2014/main" id="{2CAE7286-AEFC-D645-BD36-CF0F272ACF24}"/>
              </a:ext>
            </a:extLst>
          </p:cNvPr>
          <p:cNvSpPr txBox="1"/>
          <p:nvPr/>
        </p:nvSpPr>
        <p:spPr>
          <a:xfrm>
            <a:off x="2603275" y="1292282"/>
            <a:ext cx="6118347" cy="338554"/>
          </a:xfrm>
          <a:prstGeom prst="rect">
            <a:avLst/>
          </a:prstGeom>
          <a:noFill/>
        </p:spPr>
        <p:txBody>
          <a:bodyPr wrap="square" rtlCol="0">
            <a:spAutoFit/>
          </a:bodyPr>
          <a:lstStyle/>
          <a:p>
            <a:r>
              <a:rPr kumimoji="1" lang="ja-JP" altLang="en-US"/>
              <a:t>カーブを安定して曲がり切るための旋回量を取得したい</a:t>
            </a:r>
            <a:endParaRPr kumimoji="1" lang="en-US" altLang="ja-JP" dirty="0"/>
          </a:p>
        </p:txBody>
      </p:sp>
      <p:sp>
        <p:nvSpPr>
          <p:cNvPr id="17" name="テキスト ボックス 16">
            <a:extLst>
              <a:ext uri="{FF2B5EF4-FFF2-40B4-BE49-F238E27FC236}">
                <a16:creationId xmlns:a16="http://schemas.microsoft.com/office/drawing/2014/main" id="{FD4AED43-F6D2-FB4F-8A2A-934E938AA74F}"/>
              </a:ext>
            </a:extLst>
          </p:cNvPr>
          <p:cNvSpPr txBox="1"/>
          <p:nvPr/>
        </p:nvSpPr>
        <p:spPr>
          <a:xfrm>
            <a:off x="269370" y="2348426"/>
            <a:ext cx="6118347" cy="900246"/>
          </a:xfrm>
          <a:prstGeom prst="rect">
            <a:avLst/>
          </a:prstGeom>
          <a:noFill/>
        </p:spPr>
        <p:txBody>
          <a:bodyPr wrap="square" rtlCol="0">
            <a:spAutoFit/>
          </a:bodyPr>
          <a:lstStyle/>
          <a:p>
            <a:r>
              <a:rPr lang="ja-JP" altLang="en-US" sz="1050"/>
              <a:t>カーブの曲率に応じて旋回量をあらかじめ曲率項として計算式に組み込んでおくことにした．これにより，</a:t>
            </a:r>
            <a:r>
              <a:rPr lang="en-US" altLang="ja-JP" sz="1050" dirty="0"/>
              <a:t>PID</a:t>
            </a:r>
            <a:r>
              <a:rPr lang="ja-JP" altLang="en-US" sz="1050"/>
              <a:t>制御のみ用いたライントレースと比較して旋回動作の遅れを改善できると考えた．そのために，コースを</a:t>
            </a:r>
            <a:r>
              <a:rPr lang="en-US" altLang="ja-JP" sz="1050" dirty="0"/>
              <a:t>15</a:t>
            </a:r>
            <a:r>
              <a:rPr lang="ja-JP" altLang="en-US" sz="1050"/>
              <a:t>の区間に分割し、区間ごとに走行パラメータを変更することにした．全ての区間に異なるパラメータを用意すると，調整に時間がかかるため，曲率の近いものをまとめて扱うことにし，</a:t>
            </a:r>
            <a:r>
              <a:rPr lang="en-US" altLang="ja-JP" sz="1050" dirty="0"/>
              <a:t>4</a:t>
            </a:r>
            <a:r>
              <a:rPr lang="ja-JP" altLang="en-US" sz="1050"/>
              <a:t>種類のパラメータを用意することにした．下に分割したコースを示す．また，各区間の曲率を表に示す．</a:t>
            </a:r>
            <a:endParaRPr lang="en-US" altLang="ja-JP" sz="1050" dirty="0"/>
          </a:p>
        </p:txBody>
      </p:sp>
      <p:pic>
        <p:nvPicPr>
          <p:cNvPr id="7" name="図 6">
            <a:extLst>
              <a:ext uri="{FF2B5EF4-FFF2-40B4-BE49-F238E27FC236}">
                <a16:creationId xmlns:a16="http://schemas.microsoft.com/office/drawing/2014/main" id="{F3CDCD27-8635-7B4E-B900-A14B00073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14" y="3246491"/>
            <a:ext cx="2889055" cy="2178814"/>
          </a:xfrm>
          <a:prstGeom prst="rect">
            <a:avLst/>
          </a:prstGeom>
        </p:spPr>
      </p:pic>
      <p:sp>
        <p:nvSpPr>
          <p:cNvPr id="21" name="テキスト ボックス 20">
            <a:extLst>
              <a:ext uri="{FF2B5EF4-FFF2-40B4-BE49-F238E27FC236}">
                <a16:creationId xmlns:a16="http://schemas.microsoft.com/office/drawing/2014/main" id="{32B76AD1-A41E-5743-96B7-35954C138B46}"/>
              </a:ext>
            </a:extLst>
          </p:cNvPr>
          <p:cNvSpPr txBox="1"/>
          <p:nvPr/>
        </p:nvSpPr>
        <p:spPr>
          <a:xfrm>
            <a:off x="234386" y="7809056"/>
            <a:ext cx="5565277" cy="338554"/>
          </a:xfrm>
          <a:prstGeom prst="rect">
            <a:avLst/>
          </a:prstGeom>
          <a:noFill/>
        </p:spPr>
        <p:txBody>
          <a:bodyPr wrap="square" rtlCol="0">
            <a:spAutoFit/>
          </a:bodyPr>
          <a:lstStyle/>
          <a:p>
            <a:r>
              <a:rPr kumimoji="1" lang="en-US" altLang="ja-JP" dirty="0"/>
              <a:t>4.3 </a:t>
            </a:r>
            <a:r>
              <a:rPr kumimoji="1" lang="ja-JP" altLang="en-US"/>
              <a:t>効果の検証</a:t>
            </a:r>
            <a:endParaRPr kumimoji="1" lang="en-US" altLang="ja-JP" dirty="0"/>
          </a:p>
        </p:txBody>
      </p:sp>
      <p:cxnSp>
        <p:nvCxnSpPr>
          <p:cNvPr id="22" name="直線コネクタ 21">
            <a:extLst>
              <a:ext uri="{FF2B5EF4-FFF2-40B4-BE49-F238E27FC236}">
                <a16:creationId xmlns:a16="http://schemas.microsoft.com/office/drawing/2014/main" id="{6503373C-B6AD-6745-92EB-5CF57A2C7722}"/>
              </a:ext>
            </a:extLst>
          </p:cNvPr>
          <p:cNvCxnSpPr>
            <a:cxnSpLocks/>
          </p:cNvCxnSpPr>
          <p:nvPr/>
        </p:nvCxnSpPr>
        <p:spPr>
          <a:xfrm>
            <a:off x="6400800" y="2064296"/>
            <a:ext cx="0" cy="582985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0DBB93E-042D-A049-B8AA-9BE116084836}"/>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A890F8-AA93-C543-BC75-245B352725B1}"/>
              </a:ext>
            </a:extLst>
          </p:cNvPr>
          <p:cNvSpPr txBox="1"/>
          <p:nvPr/>
        </p:nvSpPr>
        <p:spPr>
          <a:xfrm>
            <a:off x="174883" y="1942592"/>
            <a:ext cx="4575426" cy="338554"/>
          </a:xfrm>
          <a:prstGeom prst="rect">
            <a:avLst/>
          </a:prstGeom>
          <a:noFill/>
        </p:spPr>
        <p:txBody>
          <a:bodyPr wrap="square" rtlCol="0">
            <a:spAutoFit/>
          </a:bodyPr>
          <a:lstStyle/>
          <a:p>
            <a:r>
              <a:rPr lang="ja-JP" altLang="en-US" b="1">
                <a:latin typeface="HG丸ｺﾞｼｯｸM-PRO" panose="020F0600000000000000" pitchFamily="50" charset="-128"/>
                <a:ea typeface="HG丸ｺﾞｼｯｸM-PRO" panose="020F0600000000000000" pitchFamily="50" charset="-128"/>
              </a:rPr>
              <a:t>１．曲率制御の導入</a:t>
            </a:r>
            <a:endParaRPr lang="en-US" altLang="ja-JP" b="1" dirty="0">
              <a:latin typeface="HG丸ｺﾞｼｯｸM-PRO" panose="020F0600000000000000" pitchFamily="50" charset="-128"/>
              <a:ea typeface="HG丸ｺﾞｼｯｸM-PRO" panose="020F0600000000000000" pitchFamily="50" charset="-128"/>
            </a:endParaRPr>
          </a:p>
        </p:txBody>
      </p:sp>
      <p:grpSp>
        <p:nvGrpSpPr>
          <p:cNvPr id="30" name="グループ化 29">
            <a:extLst>
              <a:ext uri="{FF2B5EF4-FFF2-40B4-BE49-F238E27FC236}">
                <a16:creationId xmlns:a16="http://schemas.microsoft.com/office/drawing/2014/main" id="{634AA294-9409-5446-9205-04614ADCBB72}"/>
              </a:ext>
            </a:extLst>
          </p:cNvPr>
          <p:cNvGrpSpPr/>
          <p:nvPr/>
        </p:nvGrpSpPr>
        <p:grpSpPr>
          <a:xfrm>
            <a:off x="6935972" y="6864904"/>
            <a:ext cx="2101993" cy="277304"/>
            <a:chOff x="1078583" y="6309861"/>
            <a:chExt cx="2101993" cy="277304"/>
          </a:xfrm>
        </p:grpSpPr>
        <p:sp>
          <p:nvSpPr>
            <p:cNvPr id="29" name="ホームベース 28">
              <a:extLst>
                <a:ext uri="{FF2B5EF4-FFF2-40B4-BE49-F238E27FC236}">
                  <a16:creationId xmlns:a16="http://schemas.microsoft.com/office/drawing/2014/main" id="{BE9A4BCE-48DF-2B49-9085-49721D081599}"/>
                </a:ext>
              </a:extLst>
            </p:cNvPr>
            <p:cNvSpPr/>
            <p:nvPr/>
          </p:nvSpPr>
          <p:spPr>
            <a:xfrm>
              <a:off x="1078584" y="6309861"/>
              <a:ext cx="2101992" cy="277304"/>
            </a:xfrm>
            <a:prstGeom prst="homePlat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highlight>
                  <a:srgbClr val="FFFF00"/>
                </a:highlight>
              </a:endParaRPr>
            </a:p>
          </p:txBody>
        </p:sp>
        <p:sp>
          <p:nvSpPr>
            <p:cNvPr id="28" name="テキスト ボックス 27">
              <a:extLst>
                <a:ext uri="{FF2B5EF4-FFF2-40B4-BE49-F238E27FC236}">
                  <a16:creationId xmlns:a16="http://schemas.microsoft.com/office/drawing/2014/main" id="{51367944-7250-6445-BF75-0A3DB15019B4}"/>
                </a:ext>
              </a:extLst>
            </p:cNvPr>
            <p:cNvSpPr txBox="1"/>
            <p:nvPr/>
          </p:nvSpPr>
          <p:spPr>
            <a:xfrm>
              <a:off x="1078583" y="6324413"/>
              <a:ext cx="1973425" cy="253916"/>
            </a:xfrm>
            <a:prstGeom prst="rect">
              <a:avLst/>
            </a:prstGeom>
            <a:noFill/>
          </p:spPr>
          <p:txBody>
            <a:bodyPr wrap="square" rtlCol="0">
              <a:spAutoFit/>
            </a:bodyPr>
            <a:lstStyle/>
            <a:p>
              <a:pPr algn="ctr"/>
              <a:r>
                <a:rPr lang="ja-JP" altLang="en-US" sz="1050">
                  <a:solidFill>
                    <a:schemeClr val="bg1"/>
                  </a:solidFill>
                </a:rPr>
                <a:t>試走会</a:t>
              </a:r>
              <a:r>
                <a:rPr lang="en-US" altLang="ja-JP" sz="1050" dirty="0">
                  <a:solidFill>
                    <a:schemeClr val="bg1"/>
                  </a:solidFill>
                </a:rPr>
                <a:t>1</a:t>
              </a:r>
              <a:r>
                <a:rPr lang="ja-JP" altLang="en-US" sz="1050">
                  <a:solidFill>
                    <a:schemeClr val="bg1"/>
                  </a:solidFill>
                </a:rPr>
                <a:t>での走行ログから算出</a:t>
              </a:r>
              <a:endParaRPr lang="en-US" altLang="ja-JP" sz="1050" dirty="0">
                <a:solidFill>
                  <a:schemeClr val="bg1"/>
                </a:solidFill>
              </a:endParaRPr>
            </a:p>
          </p:txBody>
        </p:sp>
      </p:grpSp>
      <p:sp>
        <p:nvSpPr>
          <p:cNvPr id="31" name="テキスト ボックス 30">
            <a:extLst>
              <a:ext uri="{FF2B5EF4-FFF2-40B4-BE49-F238E27FC236}">
                <a16:creationId xmlns:a16="http://schemas.microsoft.com/office/drawing/2014/main" id="{0CEB7760-605A-864E-B315-243369CB15E8}"/>
              </a:ext>
            </a:extLst>
          </p:cNvPr>
          <p:cNvSpPr txBox="1"/>
          <p:nvPr/>
        </p:nvSpPr>
        <p:spPr>
          <a:xfrm>
            <a:off x="183525" y="5745255"/>
            <a:ext cx="3285656" cy="415498"/>
          </a:xfrm>
          <a:prstGeom prst="rect">
            <a:avLst/>
          </a:prstGeom>
          <a:noFill/>
        </p:spPr>
        <p:txBody>
          <a:bodyPr wrap="square" rtlCol="0">
            <a:spAutoFit/>
          </a:bodyPr>
          <a:lstStyle/>
          <a:p>
            <a:r>
              <a:rPr lang="ja-JP" altLang="en-US" sz="1050"/>
              <a:t>曲率に応じて区間を</a:t>
            </a:r>
            <a:r>
              <a:rPr lang="en-US" altLang="ja-JP" sz="1050" dirty="0"/>
              <a:t>4</a:t>
            </a:r>
            <a:r>
              <a:rPr lang="ja-JP" altLang="en-US" sz="1050"/>
              <a:t>種類に分類した．</a:t>
            </a:r>
            <a:endParaRPr lang="en-US" altLang="ja-JP" sz="1050" dirty="0"/>
          </a:p>
          <a:p>
            <a:r>
              <a:rPr lang="ja-JP" altLang="en-US" sz="1050"/>
              <a:t>下表に分類ごとの曲率項の値を示す</a:t>
            </a:r>
            <a:r>
              <a:rPr lang="en-US" altLang="ja-JP" sz="1050" dirty="0"/>
              <a:t>.</a:t>
            </a:r>
          </a:p>
        </p:txBody>
      </p:sp>
      <p:sp>
        <p:nvSpPr>
          <p:cNvPr id="34" name="テキスト ボックス 33">
            <a:extLst>
              <a:ext uri="{FF2B5EF4-FFF2-40B4-BE49-F238E27FC236}">
                <a16:creationId xmlns:a16="http://schemas.microsoft.com/office/drawing/2014/main" id="{AEE4FC33-7FE0-E249-91BD-4B6C4736511A}"/>
              </a:ext>
            </a:extLst>
          </p:cNvPr>
          <p:cNvSpPr txBox="1"/>
          <p:nvPr/>
        </p:nvSpPr>
        <p:spPr>
          <a:xfrm>
            <a:off x="183525" y="6879373"/>
            <a:ext cx="6118347" cy="253916"/>
          </a:xfrm>
          <a:prstGeom prst="rect">
            <a:avLst/>
          </a:prstGeom>
          <a:noFill/>
        </p:spPr>
        <p:txBody>
          <a:bodyPr wrap="square" rtlCol="0">
            <a:spAutoFit/>
          </a:bodyPr>
          <a:lstStyle/>
          <a:p>
            <a:r>
              <a:rPr lang="ja-JP" altLang="en-US" sz="1050"/>
              <a:t>曲率項を</a:t>
            </a:r>
            <a:r>
              <a:rPr lang="en-US" altLang="ja-JP" sz="1050" dirty="0"/>
              <a:t>PID</a:t>
            </a:r>
            <a:r>
              <a:rPr lang="ja-JP" altLang="en-US" sz="1050"/>
              <a:t>計算の出力値に足し合わせることで曲率制御の旋回量を算出する．</a:t>
            </a:r>
            <a:endParaRPr lang="en-US" altLang="ja-JP" sz="1050" dirty="0"/>
          </a:p>
        </p:txBody>
      </p:sp>
      <p:grpSp>
        <p:nvGrpSpPr>
          <p:cNvPr id="53" name="グループ化 52">
            <a:extLst>
              <a:ext uri="{FF2B5EF4-FFF2-40B4-BE49-F238E27FC236}">
                <a16:creationId xmlns:a16="http://schemas.microsoft.com/office/drawing/2014/main" id="{119A97DB-3EB5-E94F-B62C-EB2A79A35790}"/>
              </a:ext>
            </a:extLst>
          </p:cNvPr>
          <p:cNvGrpSpPr/>
          <p:nvPr/>
        </p:nvGrpSpPr>
        <p:grpSpPr>
          <a:xfrm>
            <a:off x="331990" y="7098062"/>
            <a:ext cx="5969882" cy="796091"/>
            <a:chOff x="350566" y="6938226"/>
            <a:chExt cx="5969882" cy="796091"/>
          </a:xfrm>
        </p:grpSpPr>
        <p:grpSp>
          <p:nvGrpSpPr>
            <p:cNvPr id="52" name="グループ化 51">
              <a:extLst>
                <a:ext uri="{FF2B5EF4-FFF2-40B4-BE49-F238E27FC236}">
                  <a16:creationId xmlns:a16="http://schemas.microsoft.com/office/drawing/2014/main" id="{2F98521E-A00F-104A-9B31-10981AA8033F}"/>
                </a:ext>
              </a:extLst>
            </p:cNvPr>
            <p:cNvGrpSpPr/>
            <p:nvPr/>
          </p:nvGrpSpPr>
          <p:grpSpPr>
            <a:xfrm>
              <a:off x="350566" y="7154568"/>
              <a:ext cx="3944043" cy="410753"/>
              <a:chOff x="253894" y="6990366"/>
              <a:chExt cx="3944043" cy="410753"/>
            </a:xfrm>
          </p:grpSpPr>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3B02A714-F19F-1947-BE59-A80EECB5504B}"/>
                      </a:ext>
                    </a:extLst>
                  </p:cNvPr>
                  <p:cNvSpPr txBox="1"/>
                  <p:nvPr/>
                </p:nvSpPr>
                <p:spPr>
                  <a:xfrm>
                    <a:off x="488857" y="6990366"/>
                    <a:ext cx="3709080" cy="41075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35" name="テキスト ボックス 34">
                    <a:extLst>
                      <a:ext uri="{FF2B5EF4-FFF2-40B4-BE49-F238E27FC236}">
                        <a16:creationId xmlns:a16="http://schemas.microsoft.com/office/drawing/2014/main" id="{3B02A714-F19F-1947-BE59-A80EECB5504B}"/>
                      </a:ext>
                    </a:extLst>
                  </p:cNvPr>
                  <p:cNvSpPr txBox="1">
                    <a:spLocks noRot="1" noChangeAspect="1" noMove="1" noResize="1" noEditPoints="1" noAdjustHandles="1" noChangeArrowheads="1" noChangeShapeType="1" noTextEdit="1"/>
                  </p:cNvSpPr>
                  <p:nvPr/>
                </p:nvSpPr>
                <p:spPr>
                  <a:xfrm>
                    <a:off x="488857" y="6990366"/>
                    <a:ext cx="3709080" cy="410753"/>
                  </a:xfrm>
                  <a:prstGeom prst="rect">
                    <a:avLst/>
                  </a:prstGeom>
                  <a:blipFill>
                    <a:blip r:embed="rId3"/>
                    <a:stretch>
                      <a:fillRect t="-153125" b="-209375"/>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3D4C0372-EA2A-AB4D-A7C1-0F1D56B39EC9}"/>
                  </a:ext>
                </a:extLst>
              </p:cNvPr>
              <p:cNvSpPr txBox="1"/>
              <p:nvPr/>
            </p:nvSpPr>
            <p:spPr>
              <a:xfrm>
                <a:off x="253894" y="7061895"/>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1" name="グループ化 50">
              <a:extLst>
                <a:ext uri="{FF2B5EF4-FFF2-40B4-BE49-F238E27FC236}">
                  <a16:creationId xmlns:a16="http://schemas.microsoft.com/office/drawing/2014/main" id="{EAF2FE2A-AED8-D846-8A4B-C284E6B64117}"/>
                </a:ext>
              </a:extLst>
            </p:cNvPr>
            <p:cNvGrpSpPr/>
            <p:nvPr/>
          </p:nvGrpSpPr>
          <p:grpSpPr>
            <a:xfrm>
              <a:off x="4208419" y="6938226"/>
              <a:ext cx="2112029" cy="796091"/>
              <a:chOff x="4140800" y="6958935"/>
              <a:chExt cx="2112029" cy="796091"/>
            </a:xfrm>
          </p:grpSpPr>
          <p:grpSp>
            <p:nvGrpSpPr>
              <p:cNvPr id="37" name="グループ化 36">
                <a:extLst>
                  <a:ext uri="{FF2B5EF4-FFF2-40B4-BE49-F238E27FC236}">
                    <a16:creationId xmlns:a16="http://schemas.microsoft.com/office/drawing/2014/main" id="{E43F26DE-91F3-074E-BEEA-F64FD5FBB681}"/>
                  </a:ext>
                </a:extLst>
              </p:cNvPr>
              <p:cNvGrpSpPr/>
              <p:nvPr/>
            </p:nvGrpSpPr>
            <p:grpSpPr>
              <a:xfrm>
                <a:off x="4620622" y="6958935"/>
                <a:ext cx="1632207" cy="796091"/>
                <a:chOff x="4676721" y="4893824"/>
                <a:chExt cx="1959922" cy="616618"/>
              </a:xfrm>
            </p:grpSpPr>
            <p:grpSp>
              <p:nvGrpSpPr>
                <p:cNvPr id="38" name="グループ化 37">
                  <a:extLst>
                    <a:ext uri="{FF2B5EF4-FFF2-40B4-BE49-F238E27FC236}">
                      <a16:creationId xmlns:a16="http://schemas.microsoft.com/office/drawing/2014/main" id="{2B3953EB-AC8D-5941-984B-4D0600592C70}"/>
                    </a:ext>
                  </a:extLst>
                </p:cNvPr>
                <p:cNvGrpSpPr/>
                <p:nvPr/>
              </p:nvGrpSpPr>
              <p:grpSpPr>
                <a:xfrm>
                  <a:off x="4676721" y="4902546"/>
                  <a:ext cx="1944217" cy="607896"/>
                  <a:chOff x="3082952" y="5074220"/>
                  <a:chExt cx="1918364" cy="640583"/>
                </a:xfrm>
              </p:grpSpPr>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ED9114C2-F5EE-6747-8A44-E3378E43F1D7}"/>
                          </a:ext>
                        </a:extLst>
                      </p:cNvPr>
                      <p:cNvSpPr txBox="1"/>
                      <p:nvPr/>
                    </p:nvSpPr>
                    <p:spPr>
                      <a:xfrm>
                        <a:off x="3100782" y="5074220"/>
                        <a:ext cx="280687" cy="640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D</m:t>
                                  </m:r>
                                </m:sub>
                              </m:sSub>
                            </m:oMath>
                          </m:oMathPara>
                        </a14:m>
                        <a:endParaRPr kumimoji="1" lang="en-US" altLang="ja-JP" sz="900" dirty="0">
                          <a:latin typeface="メイリオ" panose="020B0604030504040204" pitchFamily="50" charset="-128"/>
                          <a:ea typeface="メイリオ" panose="020B0604030504040204" pitchFamily="50" charset="-128"/>
                        </a:endParaRPr>
                      </a:p>
                      <a:p>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p:sp>
                    <p:nvSpPr>
                      <p:cNvPr id="40" name="テキスト ボックス 39">
                        <a:extLst>
                          <a:ext uri="{FF2B5EF4-FFF2-40B4-BE49-F238E27FC236}">
                            <a16:creationId xmlns:a16="http://schemas.microsoft.com/office/drawing/2014/main" id="{ED9114C2-F5EE-6747-8A44-E3378E43F1D7}"/>
                          </a:ext>
                        </a:extLst>
                      </p:cNvPr>
                      <p:cNvSpPr txBox="1">
                        <a:spLocks noRot="1" noChangeAspect="1" noMove="1" noResize="1" noEditPoints="1" noAdjustHandles="1" noChangeArrowheads="1" noChangeShapeType="1" noTextEdit="1"/>
                      </p:cNvSpPr>
                      <p:nvPr/>
                    </p:nvSpPr>
                    <p:spPr>
                      <a:xfrm>
                        <a:off x="3100782" y="5074220"/>
                        <a:ext cx="280687" cy="640583"/>
                      </a:xfrm>
                      <a:prstGeom prst="rect">
                        <a:avLst/>
                      </a:prstGeom>
                      <a:blipFill>
                        <a:blip r:embed="rId4"/>
                        <a:stretch>
                          <a:fillRect r="-5000"/>
                        </a:stretch>
                      </a:blipFill>
                    </p:spPr>
                    <p:txBody>
                      <a:bodyPr/>
                      <a:lstStyle/>
                      <a:p>
                        <a:r>
                          <a:rPr lang="ja-JP" altLang="en-US">
                            <a:noFill/>
                          </a:rPr>
                          <a:t> </a:t>
                        </a:r>
                      </a:p>
                    </p:txBody>
                  </p:sp>
                </mc:Fallback>
              </mc:AlternateContent>
              <p:sp>
                <p:nvSpPr>
                  <p:cNvPr id="41" name="左大かっこ 40">
                    <a:extLst>
                      <a:ext uri="{FF2B5EF4-FFF2-40B4-BE49-F238E27FC236}">
                        <a16:creationId xmlns:a16="http://schemas.microsoft.com/office/drawing/2014/main" id="{344D8535-FD7D-E94C-A1DB-4AE60E58DE21}"/>
                      </a:ext>
                    </a:extLst>
                  </p:cNvPr>
                  <p:cNvSpPr/>
                  <p:nvPr/>
                </p:nvSpPr>
                <p:spPr>
                  <a:xfrm flipH="1">
                    <a:off x="4954284" y="5080225"/>
                    <a:ext cx="47032"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42" name="左大かっこ 41">
                    <a:extLst>
                      <a:ext uri="{FF2B5EF4-FFF2-40B4-BE49-F238E27FC236}">
                        <a16:creationId xmlns:a16="http://schemas.microsoft.com/office/drawing/2014/main" id="{2DB79A40-BE5F-3F49-A6B2-4FC577939214}"/>
                      </a:ext>
                    </a:extLst>
                  </p:cNvPr>
                  <p:cNvSpPr/>
                  <p:nvPr/>
                </p:nvSpPr>
                <p:spPr>
                  <a:xfrm>
                    <a:off x="3082952" y="5076976"/>
                    <a:ext cx="45719"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39" name="テキスト ボックス 38">
                  <a:extLst>
                    <a:ext uri="{FF2B5EF4-FFF2-40B4-BE49-F238E27FC236}">
                      <a16:creationId xmlns:a16="http://schemas.microsoft.com/office/drawing/2014/main" id="{34866839-5FE9-1C45-A067-85202FC66E88}"/>
                    </a:ext>
                  </a:extLst>
                </p:cNvPr>
                <p:cNvSpPr txBox="1"/>
                <p:nvPr/>
              </p:nvSpPr>
              <p:spPr>
                <a:xfrm>
                  <a:off x="4874778" y="4893824"/>
                  <a:ext cx="1761865" cy="607896"/>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sp>
            <p:nvSpPr>
              <p:cNvPr id="43" name="テキスト ボックス 42">
                <a:extLst>
                  <a:ext uri="{FF2B5EF4-FFF2-40B4-BE49-F238E27FC236}">
                    <a16:creationId xmlns:a16="http://schemas.microsoft.com/office/drawing/2014/main" id="{B8CBD385-ADA6-6840-AFB1-5B01EA5CFFDE}"/>
                  </a:ext>
                </a:extLst>
              </p:cNvPr>
              <p:cNvSpPr txBox="1"/>
              <p:nvPr/>
            </p:nvSpPr>
            <p:spPr>
              <a:xfrm>
                <a:off x="4140800" y="7225056"/>
                <a:ext cx="555806" cy="252587"/>
              </a:xfrm>
              <a:prstGeom prst="rect">
                <a:avLst/>
              </a:prstGeom>
              <a:noFill/>
            </p:spPr>
            <p:txBody>
              <a:bodyPr wrap="square" rtlCol="0">
                <a:spAutoFit/>
              </a:bodyPr>
              <a:lstStyle/>
              <a:p>
                <a:pPr algn="ctr"/>
                <a:r>
                  <a:rPr lang="ja-JP" altLang="en-US" sz="1050"/>
                  <a:t>ただし，</a:t>
                </a:r>
                <a:endParaRPr lang="en-US" altLang="ja-JP" sz="1050" dirty="0"/>
              </a:p>
            </p:txBody>
          </p:sp>
        </p:grpSp>
      </p:grpSp>
      <p:cxnSp>
        <p:nvCxnSpPr>
          <p:cNvPr id="44" name="直線コネクタ 43">
            <a:extLst>
              <a:ext uri="{FF2B5EF4-FFF2-40B4-BE49-F238E27FC236}">
                <a16:creationId xmlns:a16="http://schemas.microsoft.com/office/drawing/2014/main" id="{8C58E179-A6E7-DF4D-B534-7B945BCC03A0}"/>
              </a:ext>
            </a:extLst>
          </p:cNvPr>
          <p:cNvCxnSpPr/>
          <p:nvPr/>
        </p:nvCxnSpPr>
        <p:spPr>
          <a:xfrm>
            <a:off x="6744129"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90D3A41-B9F1-EE45-829D-611393669FF5}"/>
              </a:ext>
            </a:extLst>
          </p:cNvPr>
          <p:cNvSpPr txBox="1"/>
          <p:nvPr/>
        </p:nvSpPr>
        <p:spPr>
          <a:xfrm>
            <a:off x="6635764" y="1942592"/>
            <a:ext cx="4575426" cy="338554"/>
          </a:xfrm>
          <a:prstGeom prst="rect">
            <a:avLst/>
          </a:prstGeom>
          <a:noFill/>
        </p:spPr>
        <p:txBody>
          <a:bodyPr wrap="square" rtlCol="0">
            <a:spAutoFit/>
          </a:bodyPr>
          <a:lstStyle/>
          <a:p>
            <a:r>
              <a:rPr lang="en-US" altLang="ja-JP" b="1" dirty="0">
                <a:latin typeface="HG丸ｺﾞｼｯｸM-PRO" panose="020F0600000000000000" pitchFamily="50" charset="-128"/>
                <a:ea typeface="HG丸ｺﾞｼｯｸM-PRO" panose="020F0600000000000000" pitchFamily="50" charset="-128"/>
              </a:rPr>
              <a:t>2</a:t>
            </a:r>
            <a:r>
              <a:rPr lang="ja-JP" altLang="en-US" b="1">
                <a:latin typeface="HG丸ｺﾞｼｯｸM-PRO" panose="020F0600000000000000" pitchFamily="50" charset="-128"/>
                <a:ea typeface="HG丸ｺﾞｼｯｸM-PRO" panose="020F0600000000000000" pitchFamily="50" charset="-128"/>
              </a:rPr>
              <a:t>．バッテリ電圧補正係数の導入</a:t>
            </a:r>
            <a:endParaRPr lang="en-US" altLang="ja-JP" b="1" dirty="0">
              <a:latin typeface="HG丸ｺﾞｼｯｸM-PRO" panose="020F0600000000000000" pitchFamily="50" charset="-128"/>
              <a:ea typeface="HG丸ｺﾞｼｯｸM-PRO" panose="020F0600000000000000" pitchFamily="50" charset="-128"/>
            </a:endParaRPr>
          </a:p>
        </p:txBody>
      </p:sp>
      <p:graphicFrame>
        <p:nvGraphicFramePr>
          <p:cNvPr id="49" name="表 48">
            <a:extLst>
              <a:ext uri="{FF2B5EF4-FFF2-40B4-BE49-F238E27FC236}">
                <a16:creationId xmlns:a16="http://schemas.microsoft.com/office/drawing/2014/main" id="{47414B2C-CF63-D647-906E-BC1C96A5AF45}"/>
              </a:ext>
            </a:extLst>
          </p:cNvPr>
          <p:cNvGraphicFramePr>
            <a:graphicFrameLocks noGrp="1"/>
          </p:cNvGraphicFramePr>
          <p:nvPr>
            <p:extLst>
              <p:ext uri="{D42A27DB-BD31-4B8C-83A1-F6EECF244321}">
                <p14:modId xmlns:p14="http://schemas.microsoft.com/office/powerpoint/2010/main" val="4249270323"/>
              </p:ext>
            </p:extLst>
          </p:nvPr>
        </p:nvGraphicFramePr>
        <p:xfrm>
          <a:off x="3516997" y="3280008"/>
          <a:ext cx="2648840" cy="3460140"/>
        </p:xfrm>
        <a:graphic>
          <a:graphicData uri="http://schemas.openxmlformats.org/drawingml/2006/table">
            <a:tbl>
              <a:tblPr/>
              <a:tblGrid>
                <a:gridCol w="410610">
                  <a:extLst>
                    <a:ext uri="{9D8B030D-6E8A-4147-A177-3AD203B41FA5}">
                      <a16:colId xmlns:a16="http://schemas.microsoft.com/office/drawing/2014/main" val="1688435780"/>
                    </a:ext>
                  </a:extLst>
                </a:gridCol>
                <a:gridCol w="861477">
                  <a:extLst>
                    <a:ext uri="{9D8B030D-6E8A-4147-A177-3AD203B41FA5}">
                      <a16:colId xmlns:a16="http://schemas.microsoft.com/office/drawing/2014/main" val="970702092"/>
                    </a:ext>
                  </a:extLst>
                </a:gridCol>
                <a:gridCol w="732658">
                  <a:extLst>
                    <a:ext uri="{9D8B030D-6E8A-4147-A177-3AD203B41FA5}">
                      <a16:colId xmlns:a16="http://schemas.microsoft.com/office/drawing/2014/main" val="1852276210"/>
                    </a:ext>
                  </a:extLst>
                </a:gridCol>
                <a:gridCol w="644095">
                  <a:extLst>
                    <a:ext uri="{9D8B030D-6E8A-4147-A177-3AD203B41FA5}">
                      <a16:colId xmlns:a16="http://schemas.microsoft.com/office/drawing/2014/main" val="1567890439"/>
                    </a:ext>
                  </a:extLst>
                </a:gridCol>
              </a:tblGrid>
              <a:tr h="226365">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区間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旋回半径</a:t>
                      </a: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a:t>
                      </a:r>
                      <a:r>
                        <a:rPr lang="en" sz="1050" b="0" i="0" u="none" strike="noStrike" dirty="0">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曲率</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r>
                        <a:rPr lang="en" sz="1050" b="0" i="0" u="none" strike="noStrike">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53093559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53453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346487"/>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34858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91164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3.57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69059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490565"/>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92048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6005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019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5783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98827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867780"/>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55757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839214"/>
                  </a:ext>
                </a:extLst>
              </a:tr>
              <a:tr h="215585">
                <a:tc>
                  <a:txBody>
                    <a:bodyPr/>
                    <a:lstStyle/>
                    <a:p>
                      <a:pPr algn="ct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40560"/>
                  </a:ext>
                </a:extLst>
              </a:tr>
            </a:tbl>
          </a:graphicData>
        </a:graphic>
      </p:graphicFrame>
      <p:graphicFrame>
        <p:nvGraphicFramePr>
          <p:cNvPr id="50" name="表 49">
            <a:extLst>
              <a:ext uri="{FF2B5EF4-FFF2-40B4-BE49-F238E27FC236}">
                <a16:creationId xmlns:a16="http://schemas.microsoft.com/office/drawing/2014/main" id="{BDF285BE-5D2A-CD46-A187-C6B336664F55}"/>
              </a:ext>
            </a:extLst>
          </p:cNvPr>
          <p:cNvGraphicFramePr>
            <a:graphicFrameLocks noGrp="1"/>
          </p:cNvGraphicFramePr>
          <p:nvPr>
            <p:extLst>
              <p:ext uri="{D42A27DB-BD31-4B8C-83A1-F6EECF244321}">
                <p14:modId xmlns:p14="http://schemas.microsoft.com/office/powerpoint/2010/main" val="173455413"/>
              </p:ext>
            </p:extLst>
          </p:nvPr>
        </p:nvGraphicFramePr>
        <p:xfrm>
          <a:off x="231326" y="6223387"/>
          <a:ext cx="3237855" cy="520700"/>
        </p:xfrm>
        <a:graphic>
          <a:graphicData uri="http://schemas.openxmlformats.org/drawingml/2006/table">
            <a:tbl>
              <a:tblPr/>
              <a:tblGrid>
                <a:gridCol w="647571">
                  <a:extLst>
                    <a:ext uri="{9D8B030D-6E8A-4147-A177-3AD203B41FA5}">
                      <a16:colId xmlns:a16="http://schemas.microsoft.com/office/drawing/2014/main" val="3272117311"/>
                    </a:ext>
                  </a:extLst>
                </a:gridCol>
                <a:gridCol w="647571">
                  <a:extLst>
                    <a:ext uri="{9D8B030D-6E8A-4147-A177-3AD203B41FA5}">
                      <a16:colId xmlns:a16="http://schemas.microsoft.com/office/drawing/2014/main" val="1322312894"/>
                    </a:ext>
                  </a:extLst>
                </a:gridCol>
                <a:gridCol w="647571">
                  <a:extLst>
                    <a:ext uri="{9D8B030D-6E8A-4147-A177-3AD203B41FA5}">
                      <a16:colId xmlns:a16="http://schemas.microsoft.com/office/drawing/2014/main" val="1846770211"/>
                    </a:ext>
                  </a:extLst>
                </a:gridCol>
                <a:gridCol w="647571">
                  <a:extLst>
                    <a:ext uri="{9D8B030D-6E8A-4147-A177-3AD203B41FA5}">
                      <a16:colId xmlns:a16="http://schemas.microsoft.com/office/drawing/2014/main" val="2062290451"/>
                    </a:ext>
                  </a:extLst>
                </a:gridCol>
                <a:gridCol w="647571">
                  <a:extLst>
                    <a:ext uri="{9D8B030D-6E8A-4147-A177-3AD203B41FA5}">
                      <a16:colId xmlns:a16="http://schemas.microsoft.com/office/drawing/2014/main" val="3220682042"/>
                    </a:ext>
                  </a:extLst>
                </a:gridCol>
              </a:tblGrid>
              <a:tr h="2667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dirty="0">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882844800"/>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曲率項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40827"/>
                  </a:ext>
                </a:extLst>
              </a:tr>
            </a:tbl>
          </a:graphicData>
        </a:graphic>
      </p:graphicFrame>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highlight>
              <a:srgbClr val="FFFF00"/>
            </a:highlight>
          </a:defRPr>
        </a:defPPr>
      </a:lstStyle>
      <a:style>
        <a:lnRef idx="3">
          <a:schemeClr val="lt1"/>
        </a:lnRef>
        <a:fillRef idx="1">
          <a:schemeClr val="accent6"/>
        </a:fillRef>
        <a:effectRef idx="1">
          <a:schemeClr val="accent6"/>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349</Words>
  <Application>Microsoft Macintosh PowerPoint</Application>
  <PresentationFormat>A3 297x420 mm</PresentationFormat>
  <Paragraphs>101</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vt:i4>
      </vt:variant>
    </vt:vector>
  </HeadingPairs>
  <TitlesOfParts>
    <vt:vector size="12" baseType="lpstr">
      <vt:lpstr>HG丸ｺﾞｼｯｸM-PRO</vt:lpstr>
      <vt:lpstr>HG創英角ｺﾞｼｯｸUB</vt:lpstr>
      <vt:lpstr>Meiryo UI</vt:lpstr>
      <vt:lpstr>メイリオ</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247</cp:revision>
  <cp:lastPrinted>2019-08-18T23:35:20Z</cp:lastPrinted>
  <dcterms:created xsi:type="dcterms:W3CDTF">2002-02-28T07:41:56Z</dcterms:created>
  <dcterms:modified xsi:type="dcterms:W3CDTF">2019-08-18T23:43:39Z</dcterms:modified>
</cp:coreProperties>
</file>