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8"/>
  </p:notesMasterIdLst>
  <p:handoutMasterIdLst>
    <p:handoutMasterId r:id="rId9"/>
  </p:handoutMasterIdLst>
  <p:sldIdLst>
    <p:sldId id="272" r:id="rId3"/>
    <p:sldId id="282" r:id="rId4"/>
    <p:sldId id="278" r:id="rId5"/>
    <p:sldId id="280" r:id="rId6"/>
    <p:sldId id="279" r:id="rId7"/>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FFCC"/>
    <a:srgbClr val="FFCCCC"/>
    <a:srgbClr val="E6E6E6"/>
    <a:srgbClr val="D999FD"/>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varScale="1">
        <p:scale>
          <a:sx n="82" d="100"/>
          <a:sy n="82" d="100"/>
        </p:scale>
        <p:origin x="1830" y="108"/>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460935" y="276162"/>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493371" y="104631"/>
            <a:ext cx="121091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127240" y="24986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402087" y="265257"/>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9693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88156" y="709721"/>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sz="1200" b="1" dirty="0">
                <a:solidFill>
                  <a:prstClr val="black"/>
                </a:solidFill>
                <a:latin typeface="+mn-ea"/>
                <a:ea typeface="+mn-ea"/>
              </a:rPr>
              <a:t>１．</a:t>
            </a:r>
            <a:r>
              <a:rPr lang="ja-JP" altLang="en-US" b="1" dirty="0">
                <a:solidFill>
                  <a:prstClr val="black"/>
                </a:solidFill>
                <a:latin typeface="+mn-ea"/>
                <a:ea typeface="+mn-ea"/>
              </a:rPr>
              <a:t>パッケージ化</a:t>
            </a:r>
            <a:endParaRPr kumimoji="1" lang="ja-JP" altLang="en-US" b="0" i="0" u="none" strike="noStrike" kern="1200" cap="none" spc="0" normalizeH="0" baseline="0" noProof="0" dirty="0">
              <a:ln>
                <a:noFill/>
              </a:ln>
              <a:solidFill>
                <a:prstClr val="black"/>
              </a:solidFill>
              <a:effectLst/>
              <a:uLnTx/>
              <a:uFillTx/>
              <a:latin typeface="+mn-ea"/>
              <a:ea typeface="+mn-ea"/>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056184"/>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72567212"/>
              </p:ext>
            </p:extLst>
          </p:nvPr>
        </p:nvGraphicFramePr>
        <p:xfrm>
          <a:off x="3410964" y="1671904"/>
          <a:ext cx="4062696" cy="1864510"/>
        </p:xfrm>
        <a:graphic>
          <a:graphicData uri="http://schemas.openxmlformats.org/drawingml/2006/table">
            <a:tbl>
              <a:tblPr firstRow="1" bandRow="1">
                <a:tableStyleId>{93296810-A885-4BE3-A3E7-6D5BEEA58F35}</a:tableStyleId>
              </a:tblPr>
              <a:tblGrid>
                <a:gridCol w="986024">
                  <a:extLst>
                    <a:ext uri="{9D8B030D-6E8A-4147-A177-3AD203B41FA5}">
                      <a16:colId xmlns:a16="http://schemas.microsoft.com/office/drawing/2014/main" val="188478114"/>
                    </a:ext>
                  </a:extLst>
                </a:gridCol>
                <a:gridCol w="3076672">
                  <a:extLst>
                    <a:ext uri="{9D8B030D-6E8A-4147-A177-3AD203B41FA5}">
                      <a16:colId xmlns:a16="http://schemas.microsoft.com/office/drawing/2014/main" val="543803565"/>
                    </a:ext>
                  </a:extLst>
                </a:gridCol>
              </a:tblGrid>
              <a:tr h="312114">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1408500701"/>
                  </a:ext>
                </a:extLst>
              </a:tr>
              <a:tr h="481778">
                <a:tc>
                  <a:txBody>
                    <a:bodyPr/>
                    <a:lstStyle/>
                    <a:p>
                      <a:pPr algn="ctr"/>
                      <a:r>
                        <a:rPr kumimoji="1" lang="ja-JP" altLang="en-US" sz="1050" dirty="0">
                          <a:latin typeface="メイリオ" panose="020B0604030504040204" pitchFamily="50" charset="-128"/>
                          <a:ea typeface="メイリオ" panose="020B0604030504040204" pitchFamily="50" charset="-128"/>
                        </a:rPr>
                        <a:t>走行管理</a:t>
                      </a:r>
                    </a:p>
                  </a:txBody>
                  <a:tcPr anchor="ctr">
                    <a:solidFill>
                      <a:srgbClr val="FFCC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スタート、キャリブレーションの実行、走行に関する指示をする。</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16765208"/>
                  </a:ext>
                </a:extLst>
              </a:tr>
              <a:tr h="294420">
                <a:tc>
                  <a:txBody>
                    <a:bodyPr/>
                    <a:lstStyle/>
                    <a:p>
                      <a:pPr algn="ctr"/>
                      <a:r>
                        <a:rPr kumimoji="1" lang="ja-JP" altLang="en-US" sz="1050" dirty="0">
                          <a:latin typeface="メイリオ" panose="020B0604030504040204" pitchFamily="50" charset="-128"/>
                          <a:ea typeface="メイリオ" panose="020B0604030504040204" pitchFamily="50" charset="-128"/>
                        </a:rPr>
                        <a:t>制御</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481778">
                <a:tc>
                  <a:txBody>
                    <a:bodyPr/>
                    <a:lstStyle/>
                    <a:p>
                      <a:pPr algn="ctr"/>
                      <a:r>
                        <a:rPr kumimoji="1" lang="ja-JP" altLang="en-US" sz="1050" dirty="0">
                          <a:latin typeface="メイリオ" panose="020B0604030504040204" pitchFamily="50" charset="-128"/>
                          <a:ea typeface="メイリオ" panose="020B0604030504040204" pitchFamily="50" charset="-128"/>
                        </a:rPr>
                        <a:t>走行体情報</a:t>
                      </a:r>
                    </a:p>
                  </a:txBody>
                  <a:tcPr anchor="ctr">
                    <a:solidFill>
                      <a:srgbClr val="CC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294420">
                <a:tc>
                  <a:txBody>
                    <a:bodyPr/>
                    <a:lstStyle/>
                    <a:p>
                      <a:pPr algn="ctr"/>
                      <a:r>
                        <a:rPr kumimoji="1" lang="ja-JP" altLang="en-US" sz="1050" dirty="0">
                          <a:latin typeface="メイリオ" panose="020B0604030504040204" pitchFamily="50" charset="-128"/>
                          <a:ea typeface="メイリオ" panose="020B0604030504040204" pitchFamily="50" charset="-128"/>
                        </a:rPr>
                        <a:t>デバイス</a:t>
                      </a:r>
                    </a:p>
                  </a:txBody>
                  <a:tcPr anchor="ctr">
                    <a:solidFill>
                      <a:srgbClr val="E6E6E6"/>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24936" y="696144"/>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05618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056184"/>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056183"/>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768152"/>
            <a:ext cx="0" cy="3096344"/>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125069" y="3864496"/>
            <a:ext cx="7348591"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127471" y="249868"/>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62" name="グループ化 61">
            <a:extLst>
              <a:ext uri="{FF2B5EF4-FFF2-40B4-BE49-F238E27FC236}">
                <a16:creationId xmlns:a16="http://schemas.microsoft.com/office/drawing/2014/main" id="{FF54D35E-3A66-427D-AA62-2BB98D37B539}"/>
              </a:ext>
            </a:extLst>
          </p:cNvPr>
          <p:cNvGrpSpPr/>
          <p:nvPr/>
        </p:nvGrpSpPr>
        <p:grpSpPr>
          <a:xfrm>
            <a:off x="280120" y="1644562"/>
            <a:ext cx="3046744" cy="1795345"/>
            <a:chOff x="172903" y="1939444"/>
            <a:chExt cx="3053401" cy="1461428"/>
          </a:xfrm>
        </p:grpSpPr>
        <p:sp>
          <p:nvSpPr>
            <p:cNvPr id="4" name="正方形/長方形 3">
              <a:extLst>
                <a:ext uri="{FF2B5EF4-FFF2-40B4-BE49-F238E27FC236}">
                  <a16:creationId xmlns:a16="http://schemas.microsoft.com/office/drawing/2014/main" id="{1A246C85-88A8-450B-9219-E39E4518F1DE}"/>
                </a:ext>
              </a:extLst>
            </p:cNvPr>
            <p:cNvSpPr/>
            <p:nvPr/>
          </p:nvSpPr>
          <p:spPr>
            <a:xfrm>
              <a:off x="172903" y="1939444"/>
              <a:ext cx="576064" cy="1461428"/>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050" b="1" dirty="0">
                  <a:solidFill>
                    <a:schemeClr val="tx1"/>
                  </a:solidFill>
                </a:rPr>
                <a:t>管理</a:t>
              </a:r>
            </a:p>
          </p:txBody>
        </p:sp>
        <p:sp>
          <p:nvSpPr>
            <p:cNvPr id="26" name="正方形/長方形 25">
              <a:extLst>
                <a:ext uri="{FF2B5EF4-FFF2-40B4-BE49-F238E27FC236}">
                  <a16:creationId xmlns:a16="http://schemas.microsoft.com/office/drawing/2014/main" id="{D44A8CD1-8E5F-421D-8385-B9A955647EC7}"/>
                </a:ext>
              </a:extLst>
            </p:cNvPr>
            <p:cNvSpPr/>
            <p:nvPr/>
          </p:nvSpPr>
          <p:spPr>
            <a:xfrm>
              <a:off x="2630621" y="2484686"/>
              <a:ext cx="595683" cy="91618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050" b="1" dirty="0">
                  <a:solidFill>
                    <a:schemeClr val="tx1"/>
                  </a:solidFill>
                </a:rPr>
                <a:t>デバイス</a:t>
              </a:r>
            </a:p>
          </p:txBody>
        </p:sp>
        <p:sp>
          <p:nvSpPr>
            <p:cNvPr id="8" name="正方形/長方形 7">
              <a:extLst>
                <a:ext uri="{FF2B5EF4-FFF2-40B4-BE49-F238E27FC236}">
                  <a16:creationId xmlns:a16="http://schemas.microsoft.com/office/drawing/2014/main" id="{482B7BA8-B171-448C-83A9-F9C7E8CE5C5B}"/>
                </a:ext>
              </a:extLst>
            </p:cNvPr>
            <p:cNvSpPr/>
            <p:nvPr/>
          </p:nvSpPr>
          <p:spPr>
            <a:xfrm>
              <a:off x="1139485" y="2854741"/>
              <a:ext cx="1105640" cy="543238"/>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solidFill>
                    <a:schemeClr val="tx1"/>
                  </a:solidFill>
                </a:rPr>
                <a:t>走行体情報</a:t>
              </a:r>
            </a:p>
          </p:txBody>
        </p:sp>
        <p:sp>
          <p:nvSpPr>
            <p:cNvPr id="36" name="正方形/長方形 35">
              <a:extLst>
                <a:ext uri="{FF2B5EF4-FFF2-40B4-BE49-F238E27FC236}">
                  <a16:creationId xmlns:a16="http://schemas.microsoft.com/office/drawing/2014/main" id="{BABBFD05-2DE7-436C-A27E-164958A3C254}"/>
                </a:ext>
              </a:extLst>
            </p:cNvPr>
            <p:cNvSpPr/>
            <p:nvPr/>
          </p:nvSpPr>
          <p:spPr>
            <a:xfrm>
              <a:off x="1139485" y="1941448"/>
              <a:ext cx="1102924" cy="543238"/>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chemeClr val="tx1"/>
                  </a:solidFill>
                </a:rPr>
                <a:t>制御</a:t>
              </a:r>
              <a:endParaRPr kumimoji="1" lang="ja-JP" altLang="en-US" sz="1050" b="1" dirty="0">
                <a:solidFill>
                  <a:schemeClr val="tx1"/>
                </a:solidFill>
              </a:endParaRPr>
            </a:p>
          </p:txBody>
        </p:sp>
        <p:cxnSp>
          <p:nvCxnSpPr>
            <p:cNvPr id="12" name="直線矢印コネクタ 11">
              <a:extLst>
                <a:ext uri="{FF2B5EF4-FFF2-40B4-BE49-F238E27FC236}">
                  <a16:creationId xmlns:a16="http://schemas.microsoft.com/office/drawing/2014/main" id="{7A2E6D9C-D61C-4408-AA7A-0A67F4978E8D}"/>
                </a:ext>
              </a:extLst>
            </p:cNvPr>
            <p:cNvCxnSpPr>
              <a:cxnSpLocks/>
            </p:cNvCxnSpPr>
            <p:nvPr/>
          </p:nvCxnSpPr>
          <p:spPr>
            <a:xfrm>
              <a:off x="1678001" y="2534930"/>
              <a:ext cx="1" cy="300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66FC26C4-920F-48E6-9277-639D4E124088}"/>
                </a:ext>
              </a:extLst>
            </p:cNvPr>
            <p:cNvCxnSpPr>
              <a:cxnSpLocks/>
              <a:endCxn id="36" idx="1"/>
            </p:cNvCxnSpPr>
            <p:nvPr/>
          </p:nvCxnSpPr>
          <p:spPr>
            <a:xfrm flipV="1">
              <a:off x="748967" y="2213068"/>
              <a:ext cx="390518" cy="4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E414C62A-516A-4026-B472-9E2F7120F134}"/>
                </a:ext>
              </a:extLst>
            </p:cNvPr>
            <p:cNvCxnSpPr>
              <a:cxnSpLocks/>
              <a:endCxn id="8" idx="1"/>
            </p:cNvCxnSpPr>
            <p:nvPr/>
          </p:nvCxnSpPr>
          <p:spPr>
            <a:xfrm>
              <a:off x="746592" y="3126360"/>
              <a:ext cx="3928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7073DAB6-0EF0-42BE-A740-2F4235535E82}"/>
                </a:ext>
              </a:extLst>
            </p:cNvPr>
            <p:cNvCxnSpPr>
              <a:cxnSpLocks/>
            </p:cNvCxnSpPr>
            <p:nvPr/>
          </p:nvCxnSpPr>
          <p:spPr>
            <a:xfrm>
              <a:off x="2242412" y="3126359"/>
              <a:ext cx="3905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テキスト ボックス 56">
              <a:extLst>
                <a:ext uri="{FF2B5EF4-FFF2-40B4-BE49-F238E27FC236}">
                  <a16:creationId xmlns:a16="http://schemas.microsoft.com/office/drawing/2014/main" id="{22BB6C74-1F16-42AD-8DB5-92623CCE8620}"/>
                </a:ext>
              </a:extLst>
            </p:cNvPr>
            <p:cNvSpPr txBox="1"/>
            <p:nvPr/>
          </p:nvSpPr>
          <p:spPr>
            <a:xfrm>
              <a:off x="724749" y="1971608"/>
              <a:ext cx="504051" cy="246221"/>
            </a:xfrm>
            <a:prstGeom prst="rect">
              <a:avLst/>
            </a:prstGeom>
            <a:noFill/>
          </p:spPr>
          <p:txBody>
            <a:bodyPr wrap="square" rtlCol="0">
              <a:spAutoFit/>
            </a:bodyPr>
            <a:lstStyle/>
            <a:p>
              <a:r>
                <a:rPr lang="ja-JP" altLang="en-US" sz="1000" dirty="0">
                  <a:latin typeface="+mn-lt"/>
                </a:rPr>
                <a:t>管理</a:t>
              </a:r>
              <a:endParaRPr kumimoji="1" lang="ja-JP" altLang="en-US" sz="1000" dirty="0">
                <a:latin typeface="+mn-lt"/>
              </a:endParaRPr>
            </a:p>
          </p:txBody>
        </p:sp>
        <p:sp>
          <p:nvSpPr>
            <p:cNvPr id="58" name="テキスト ボックス 57">
              <a:extLst>
                <a:ext uri="{FF2B5EF4-FFF2-40B4-BE49-F238E27FC236}">
                  <a16:creationId xmlns:a16="http://schemas.microsoft.com/office/drawing/2014/main" id="{334254D6-E7BB-4936-84AC-77DBB8983BCE}"/>
                </a:ext>
              </a:extLst>
            </p:cNvPr>
            <p:cNvSpPr txBox="1"/>
            <p:nvPr/>
          </p:nvSpPr>
          <p:spPr>
            <a:xfrm>
              <a:off x="712392" y="2881838"/>
              <a:ext cx="504051" cy="246221"/>
            </a:xfrm>
            <a:prstGeom prst="rect">
              <a:avLst/>
            </a:prstGeom>
            <a:noFill/>
          </p:spPr>
          <p:txBody>
            <a:bodyPr wrap="square" rtlCol="0">
              <a:spAutoFit/>
            </a:bodyPr>
            <a:lstStyle/>
            <a:p>
              <a:r>
                <a:rPr kumimoji="1" lang="ja-JP" altLang="en-US" sz="1000" dirty="0">
                  <a:latin typeface="+mn-lt"/>
                </a:rPr>
                <a:t>参照</a:t>
              </a:r>
            </a:p>
          </p:txBody>
        </p:sp>
        <p:sp>
          <p:nvSpPr>
            <p:cNvPr id="59" name="テキスト ボックス 58">
              <a:extLst>
                <a:ext uri="{FF2B5EF4-FFF2-40B4-BE49-F238E27FC236}">
                  <a16:creationId xmlns:a16="http://schemas.microsoft.com/office/drawing/2014/main" id="{BA693B65-D72C-42F5-85AD-4E819A14991E}"/>
                </a:ext>
              </a:extLst>
            </p:cNvPr>
            <p:cNvSpPr txBox="1"/>
            <p:nvPr/>
          </p:nvSpPr>
          <p:spPr>
            <a:xfrm>
              <a:off x="1621828" y="2562070"/>
              <a:ext cx="504051" cy="246221"/>
            </a:xfrm>
            <a:prstGeom prst="rect">
              <a:avLst/>
            </a:prstGeom>
            <a:noFill/>
          </p:spPr>
          <p:txBody>
            <a:bodyPr wrap="square" rtlCol="0">
              <a:spAutoFit/>
            </a:bodyPr>
            <a:lstStyle/>
            <a:p>
              <a:r>
                <a:rPr kumimoji="1" lang="ja-JP" altLang="en-US" sz="1000" dirty="0">
                  <a:latin typeface="+mn-lt"/>
                </a:rPr>
                <a:t>参照</a:t>
              </a:r>
            </a:p>
          </p:txBody>
        </p:sp>
        <p:sp>
          <p:nvSpPr>
            <p:cNvPr id="60" name="テキスト ボックス 59">
              <a:extLst>
                <a:ext uri="{FF2B5EF4-FFF2-40B4-BE49-F238E27FC236}">
                  <a16:creationId xmlns:a16="http://schemas.microsoft.com/office/drawing/2014/main" id="{2964873E-C7C2-4AA2-8363-6F0E78407FD0}"/>
                </a:ext>
              </a:extLst>
            </p:cNvPr>
            <p:cNvSpPr txBox="1"/>
            <p:nvPr/>
          </p:nvSpPr>
          <p:spPr>
            <a:xfrm>
              <a:off x="2200615" y="2922912"/>
              <a:ext cx="504051" cy="246221"/>
            </a:xfrm>
            <a:prstGeom prst="rect">
              <a:avLst/>
            </a:prstGeom>
            <a:noFill/>
          </p:spPr>
          <p:txBody>
            <a:bodyPr wrap="square" rtlCol="0">
              <a:spAutoFit/>
            </a:bodyPr>
            <a:lstStyle/>
            <a:p>
              <a:r>
                <a:rPr kumimoji="1" lang="ja-JP" altLang="en-US" sz="1000" dirty="0">
                  <a:latin typeface="+mn-lt"/>
                </a:rPr>
                <a:t>参照</a:t>
              </a:r>
            </a:p>
          </p:txBody>
        </p:sp>
        <p:sp>
          <p:nvSpPr>
            <p:cNvPr id="61" name="テキスト ボックス 60">
              <a:extLst>
                <a:ext uri="{FF2B5EF4-FFF2-40B4-BE49-F238E27FC236}">
                  <a16:creationId xmlns:a16="http://schemas.microsoft.com/office/drawing/2014/main" id="{8B9D1EB4-B29E-4BB1-9D08-8E7A5209E181}"/>
                </a:ext>
              </a:extLst>
            </p:cNvPr>
            <p:cNvSpPr txBox="1"/>
            <p:nvPr/>
          </p:nvSpPr>
          <p:spPr>
            <a:xfrm>
              <a:off x="2261700" y="1962341"/>
              <a:ext cx="504051" cy="246221"/>
            </a:xfrm>
            <a:prstGeom prst="rect">
              <a:avLst/>
            </a:prstGeom>
            <a:noFill/>
          </p:spPr>
          <p:txBody>
            <a:bodyPr wrap="square" rtlCol="0">
              <a:spAutoFit/>
            </a:bodyPr>
            <a:lstStyle/>
            <a:p>
              <a:r>
                <a:rPr kumimoji="1" lang="ja-JP" altLang="en-US" sz="1000" dirty="0">
                  <a:latin typeface="+mn-lt"/>
                </a:rPr>
                <a:t>制御</a:t>
              </a:r>
            </a:p>
          </p:txBody>
        </p:sp>
      </p:grpSp>
      <p:cxnSp>
        <p:nvCxnSpPr>
          <p:cNvPr id="43" name="コネクタ: カギ線 42">
            <a:extLst>
              <a:ext uri="{FF2B5EF4-FFF2-40B4-BE49-F238E27FC236}">
                <a16:creationId xmlns:a16="http://schemas.microsoft.com/office/drawing/2014/main" id="{98EC625D-2313-464B-A206-074A45917233}"/>
              </a:ext>
            </a:extLst>
          </p:cNvPr>
          <p:cNvCxnSpPr>
            <a:cxnSpLocks/>
          </p:cNvCxnSpPr>
          <p:nvPr/>
        </p:nvCxnSpPr>
        <p:spPr>
          <a:xfrm>
            <a:off x="2360681" y="1947543"/>
            <a:ext cx="655743" cy="366842"/>
          </a:xfrm>
          <a:prstGeom prst="bentConnector3">
            <a:avLst>
              <a:gd name="adj1" fmla="val 1000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2" name="図 51">
            <a:extLst>
              <a:ext uri="{FF2B5EF4-FFF2-40B4-BE49-F238E27FC236}">
                <a16:creationId xmlns:a16="http://schemas.microsoft.com/office/drawing/2014/main" id="{EAE707CE-51CC-4CCD-9F07-91C88CBC88AC}"/>
              </a:ext>
            </a:extLst>
          </p:cNvPr>
          <p:cNvPicPr>
            <a:picLocks noChangeAspect="1"/>
          </p:cNvPicPr>
          <p:nvPr/>
        </p:nvPicPr>
        <p:blipFill rotWithShape="1">
          <a:blip r:embed="rId2"/>
          <a:srcRect l="689" t="18424" r="2750" b="3270"/>
          <a:stretch/>
        </p:blipFill>
        <p:spPr>
          <a:xfrm>
            <a:off x="160167" y="4074299"/>
            <a:ext cx="12361313" cy="5429946"/>
          </a:xfrm>
          <a:prstGeom prst="rect">
            <a:avLst/>
          </a:prstGeom>
        </p:spPr>
      </p:pic>
      <p:graphicFrame>
        <p:nvGraphicFramePr>
          <p:cNvPr id="7" name="表 6">
            <a:extLst>
              <a:ext uri="{FF2B5EF4-FFF2-40B4-BE49-F238E27FC236}">
                <a16:creationId xmlns:a16="http://schemas.microsoft.com/office/drawing/2014/main" id="{20329B83-AB87-4441-B692-EC27D3A0A4FA}"/>
              </a:ext>
            </a:extLst>
          </p:cNvPr>
          <p:cNvGraphicFramePr>
            <a:graphicFrameLocks noGrp="1"/>
          </p:cNvGraphicFramePr>
          <p:nvPr>
            <p:extLst>
              <p:ext uri="{D42A27DB-BD31-4B8C-83A1-F6EECF244321}">
                <p14:modId xmlns:p14="http://schemas.microsoft.com/office/powerpoint/2010/main" val="1051468331"/>
              </p:ext>
            </p:extLst>
          </p:nvPr>
        </p:nvGraphicFramePr>
        <p:xfrm>
          <a:off x="7632197" y="1839344"/>
          <a:ext cx="4889283" cy="3268980"/>
        </p:xfrm>
        <a:graphic>
          <a:graphicData uri="http://schemas.openxmlformats.org/drawingml/2006/table">
            <a:tbl>
              <a:tblPr firstRow="1" bandRow="1">
                <a:tableStyleId>{93296810-A885-4BE3-A3E7-6D5BEEA58F35}</a:tableStyleId>
              </a:tblPr>
              <a:tblGrid>
                <a:gridCol w="1707275">
                  <a:extLst>
                    <a:ext uri="{9D8B030D-6E8A-4147-A177-3AD203B41FA5}">
                      <a16:colId xmlns:a16="http://schemas.microsoft.com/office/drawing/2014/main" val="965776415"/>
                    </a:ext>
                  </a:extLst>
                </a:gridCol>
                <a:gridCol w="3182008">
                  <a:extLst>
                    <a:ext uri="{9D8B030D-6E8A-4147-A177-3AD203B41FA5}">
                      <a16:colId xmlns:a16="http://schemas.microsoft.com/office/drawing/2014/main" val="4018518874"/>
                    </a:ext>
                  </a:extLst>
                </a:gridCol>
              </a:tblGrid>
              <a:tr h="181941">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2908967075"/>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中枢</a:t>
                      </a:r>
                    </a:p>
                  </a:txBody>
                  <a:tcPr anchor="ctr">
                    <a:solidFill>
                      <a:srgbClr val="FFCCCC"/>
                    </a:solidFill>
                  </a:tcPr>
                </a:tc>
                <a:tc>
                  <a:txBody>
                    <a:bodyPr/>
                    <a:lstStyle/>
                    <a:p>
                      <a:r>
                        <a:rPr kumimoji="1" lang="ja-JP" altLang="en-US" sz="1050">
                          <a:latin typeface="メイリオ" panose="020B0604030504040204" pitchFamily="50" charset="-128"/>
                          <a:ea typeface="メイリオ" panose="020B0604030504040204" pitchFamily="50" charset="-128"/>
                        </a:rPr>
                        <a:t>コース完走における統括</a:t>
                      </a:r>
                      <a:endParaRPr kumimoji="1" lang="ja-JP" altLang="en-US" sz="1050" dirty="0">
                        <a:latin typeface="メイリオ" panose="020B0604030504040204" pitchFamily="50" charset="-128"/>
                        <a:ea typeface="メイリオ" panose="020B0604030504040204" pitchFamily="50" charset="-128"/>
                      </a:endParaRPr>
                    </a:p>
                  </a:txBody>
                  <a:tcPr>
                    <a:solidFill>
                      <a:srgbClr val="FFCCCC"/>
                    </a:solidFill>
                  </a:tcPr>
                </a:tc>
                <a:extLst>
                  <a:ext uri="{0D108BD9-81ED-4DB2-BD59-A6C34878D82A}">
                    <a16:rowId xmlns:a16="http://schemas.microsoft.com/office/drawing/2014/main" val="3493002574"/>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区間トレーサ</a:t>
                      </a:r>
                    </a:p>
                  </a:txBody>
                  <a:tcPr anchor="ctr">
                    <a:solidFill>
                      <a:srgbClr val="FFCCCC"/>
                    </a:solidFill>
                  </a:tcPr>
                </a:tc>
                <a:tc>
                  <a:txBody>
                    <a:bodyPr/>
                    <a:lstStyle/>
                    <a:p>
                      <a:r>
                        <a:rPr kumimoji="1" lang="ja-JP" altLang="en-US" sz="1050" dirty="0">
                          <a:latin typeface="メイリオ" panose="020B0604030504040204" pitchFamily="50" charset="-128"/>
                          <a:ea typeface="メイリオ" panose="020B0604030504040204" pitchFamily="50" charset="-128"/>
                        </a:rPr>
                        <a:t>区間トレースに関する統括</a:t>
                      </a:r>
                    </a:p>
                  </a:txBody>
                  <a:tcPr>
                    <a:solidFill>
                      <a:srgbClr val="FFCCCC"/>
                    </a:solidFill>
                  </a:tcPr>
                </a:tc>
                <a:extLst>
                  <a:ext uri="{0D108BD9-81ED-4DB2-BD59-A6C34878D82A}">
                    <a16:rowId xmlns:a16="http://schemas.microsoft.com/office/drawing/2014/main" val="837863001"/>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区間パラメータリスト</a:t>
                      </a:r>
                    </a:p>
                  </a:txBody>
                  <a:tcPr anchor="ctr">
                    <a:solidFill>
                      <a:srgbClr val="FFCCCC"/>
                    </a:solidFill>
                  </a:tcPr>
                </a:tc>
                <a:tc>
                  <a:txBody>
                    <a:bodyPr/>
                    <a:lstStyle/>
                    <a:p>
                      <a:r>
                        <a:rPr kumimoji="1" lang="ja-JP" altLang="en-US" sz="1050" dirty="0">
                          <a:latin typeface="メイリオ" panose="020B0604030504040204" pitchFamily="50" charset="-128"/>
                          <a:ea typeface="メイリオ" panose="020B0604030504040204" pitchFamily="50" charset="-128"/>
                        </a:rPr>
                        <a:t>区間トレース用パラメータをまとめてある</a:t>
                      </a:r>
                    </a:p>
                  </a:txBody>
                  <a:tcPr>
                    <a:solidFill>
                      <a:srgbClr val="FFCCCC"/>
                    </a:solidFill>
                  </a:tcPr>
                </a:tc>
                <a:extLst>
                  <a:ext uri="{0D108BD9-81ED-4DB2-BD59-A6C34878D82A}">
                    <a16:rowId xmlns:a16="http://schemas.microsoft.com/office/drawing/2014/main" val="745398546"/>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solidFill>
                      <a:srgbClr val="FFFFCC"/>
                    </a:solidFill>
                  </a:tcPr>
                </a:tc>
                <a:tc>
                  <a:txBody>
                    <a:bodyPr/>
                    <a:lstStyle/>
                    <a:p>
                      <a:r>
                        <a:rPr kumimoji="1" lang="ja-JP" altLang="en-US" sz="1050" dirty="0">
                          <a:latin typeface="メイリオ" panose="020B0604030504040204" pitchFamily="50" charset="-128"/>
                          <a:ea typeface="メイリオ" panose="020B0604030504040204" pitchFamily="50" charset="-128"/>
                        </a:rPr>
                        <a:t>ライントレースをする</a:t>
                      </a:r>
                    </a:p>
                  </a:txBody>
                  <a:tcPr>
                    <a:solidFill>
                      <a:srgbClr val="FFFFCC"/>
                    </a:solidFill>
                  </a:tcPr>
                </a:tc>
                <a:extLst>
                  <a:ext uri="{0D108BD9-81ED-4DB2-BD59-A6C34878D82A}">
                    <a16:rowId xmlns:a16="http://schemas.microsoft.com/office/drawing/2014/main" val="1493086583"/>
                  </a:ext>
                </a:extLst>
              </a:tr>
              <a:tr h="181941">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solidFill>
                      <a:srgbClr val="FFFFCC"/>
                    </a:solidFill>
                  </a:tcP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計算をする</a:t>
                      </a:r>
                    </a:p>
                  </a:txBody>
                  <a:tcPr>
                    <a:solidFill>
                      <a:srgbClr val="FFFFCC"/>
                    </a:solidFill>
                  </a:tcPr>
                </a:tc>
                <a:extLst>
                  <a:ext uri="{0D108BD9-81ED-4DB2-BD59-A6C34878D82A}">
                    <a16:rowId xmlns:a16="http://schemas.microsoft.com/office/drawing/2014/main" val="1642344585"/>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倒立走行</a:t>
                      </a:r>
                    </a:p>
                  </a:txBody>
                  <a:tcPr anchor="ctr">
                    <a:solidFill>
                      <a:srgbClr val="FFFFCC"/>
                    </a:solidFill>
                  </a:tcPr>
                </a:tc>
                <a:tc>
                  <a:txBody>
                    <a:bodyPr/>
                    <a:lstStyle/>
                    <a:p>
                      <a:r>
                        <a:rPr kumimoji="1" lang="ja-JP" altLang="en-US" sz="1050" dirty="0">
                          <a:latin typeface="メイリオ" panose="020B0604030504040204" pitchFamily="50" charset="-128"/>
                          <a:ea typeface="メイリオ" panose="020B0604030504040204" pitchFamily="50" charset="-128"/>
                        </a:rPr>
                        <a:t>倒立走行する</a:t>
                      </a:r>
                      <a:endParaRPr kumimoji="1" lang="en-US" altLang="ja-JP" sz="1050" dirty="0">
                        <a:latin typeface="メイリオ" panose="020B0604030504040204" pitchFamily="50" charset="-128"/>
                        <a:ea typeface="メイリオ" panose="020B0604030504040204" pitchFamily="50" charset="-128"/>
                      </a:endParaRPr>
                    </a:p>
                  </a:txBody>
                  <a:tcPr>
                    <a:solidFill>
                      <a:srgbClr val="FFFFCC"/>
                    </a:solidFill>
                  </a:tcPr>
                </a:tc>
                <a:extLst>
                  <a:ext uri="{0D108BD9-81ED-4DB2-BD59-A6C34878D82A}">
                    <a16:rowId xmlns:a16="http://schemas.microsoft.com/office/drawing/2014/main" val="3295400842"/>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solidFill>
                      <a:srgbClr val="FFFFCC"/>
                    </a:solidFill>
                  </a:tcPr>
                </a:tc>
                <a:tc>
                  <a:txBody>
                    <a:bodyPr/>
                    <a:lstStyle/>
                    <a:p>
                      <a:r>
                        <a:rPr kumimoji="1" lang="ja-JP" altLang="en-US" sz="1050" dirty="0">
                          <a:latin typeface="メイリオ" panose="020B0604030504040204" pitchFamily="50" charset="-128"/>
                          <a:ea typeface="メイリオ" panose="020B0604030504040204" pitchFamily="50" charset="-128"/>
                        </a:rPr>
                        <a:t>倒立走行用の</a:t>
                      </a:r>
                      <a:r>
                        <a:rPr kumimoji="1" lang="en-US" altLang="ja-JP" sz="1050" dirty="0">
                          <a:latin typeface="メイリオ" panose="020B0604030504040204" pitchFamily="50" charset="-128"/>
                          <a:ea typeface="メイリオ" panose="020B0604030504040204" pitchFamily="50" charset="-128"/>
                        </a:rPr>
                        <a:t>PWM</a:t>
                      </a:r>
                      <a:r>
                        <a:rPr kumimoji="1" lang="ja-JP" altLang="en-US" sz="1050" dirty="0">
                          <a:latin typeface="メイリオ" panose="020B0604030504040204" pitchFamily="50" charset="-128"/>
                          <a:ea typeface="メイリオ" panose="020B0604030504040204" pitchFamily="50" charset="-128"/>
                        </a:rPr>
                        <a:t>値を算出</a:t>
                      </a:r>
                    </a:p>
                  </a:txBody>
                  <a:tcPr>
                    <a:solidFill>
                      <a:srgbClr val="FFFFCC"/>
                    </a:solidFill>
                  </a:tcPr>
                </a:tc>
                <a:extLst>
                  <a:ext uri="{0D108BD9-81ED-4DB2-BD59-A6C34878D82A}">
                    <a16:rowId xmlns:a16="http://schemas.microsoft.com/office/drawing/2014/main" val="2921535515"/>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計器管理</a:t>
                      </a:r>
                    </a:p>
                  </a:txBody>
                  <a:tcPr anchor="ctr">
                    <a:solidFill>
                      <a:srgbClr val="CCFFCC"/>
                    </a:solidFill>
                  </a:tcPr>
                </a:tc>
                <a:tc>
                  <a:txBody>
                    <a:bodyPr/>
                    <a:lstStyle/>
                    <a:p>
                      <a:r>
                        <a:rPr kumimoji="1" lang="ja-JP" altLang="en-US" sz="1050" dirty="0">
                          <a:latin typeface="メイリオ" panose="020B0604030504040204" pitchFamily="50" charset="-128"/>
                          <a:ea typeface="メイリオ" panose="020B0604030504040204" pitchFamily="50" charset="-128"/>
                        </a:rPr>
                        <a:t>参照先となるデータをまとめる</a:t>
                      </a:r>
                    </a:p>
                  </a:txBody>
                  <a:tcPr>
                    <a:solidFill>
                      <a:srgbClr val="CCFFCC"/>
                    </a:solidFill>
                  </a:tcPr>
                </a:tc>
                <a:extLst>
                  <a:ext uri="{0D108BD9-81ED-4DB2-BD59-A6C34878D82A}">
                    <a16:rowId xmlns:a16="http://schemas.microsoft.com/office/drawing/2014/main" val="3693912237"/>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走行距離計</a:t>
                      </a:r>
                    </a:p>
                  </a:txBody>
                  <a:tcPr anchor="ctr">
                    <a:solidFill>
                      <a:srgbClr val="CCFFCC"/>
                    </a:solidFill>
                  </a:tcPr>
                </a:tc>
                <a:tc>
                  <a:txBody>
                    <a:bodyPr/>
                    <a:lstStyle/>
                    <a:p>
                      <a:r>
                        <a:rPr kumimoji="1" lang="ja-JP" altLang="en-US" sz="1050" dirty="0">
                          <a:latin typeface="メイリオ" panose="020B0604030504040204" pitchFamily="50" charset="-128"/>
                          <a:ea typeface="メイリオ" panose="020B0604030504040204" pitchFamily="50" charset="-128"/>
                        </a:rPr>
                        <a:t>角度から距離を測定</a:t>
                      </a:r>
                    </a:p>
                  </a:txBody>
                  <a:tcPr>
                    <a:solidFill>
                      <a:srgbClr val="CCFFCC"/>
                    </a:solidFill>
                  </a:tcPr>
                </a:tc>
                <a:extLst>
                  <a:ext uri="{0D108BD9-81ED-4DB2-BD59-A6C34878D82A}">
                    <a16:rowId xmlns:a16="http://schemas.microsoft.com/office/drawing/2014/main" val="3958245410"/>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輝度偏差計測計</a:t>
                      </a:r>
                    </a:p>
                  </a:txBody>
                  <a:tcPr anchor="ctr">
                    <a:solidFill>
                      <a:srgbClr val="CCFFCC"/>
                    </a:solidFill>
                  </a:tcPr>
                </a:tc>
                <a:tc>
                  <a:txBody>
                    <a:bodyPr/>
                    <a:lstStyle/>
                    <a:p>
                      <a:r>
                        <a:rPr kumimoji="1" lang="ja-JP" altLang="en-US" sz="1050" dirty="0">
                          <a:latin typeface="メイリオ" panose="020B0604030504040204" pitchFamily="50" charset="-128"/>
                          <a:ea typeface="メイリオ" panose="020B0604030504040204" pitchFamily="50" charset="-128"/>
                        </a:rPr>
                        <a:t>輝度偏差を測定</a:t>
                      </a:r>
                    </a:p>
                  </a:txBody>
                  <a:tcPr>
                    <a:solidFill>
                      <a:srgbClr val="CCFFCC"/>
                    </a:solidFill>
                  </a:tcPr>
                </a:tc>
                <a:extLst>
                  <a:ext uri="{0D108BD9-81ED-4DB2-BD59-A6C34878D82A}">
                    <a16:rowId xmlns:a16="http://schemas.microsoft.com/office/drawing/2014/main" val="2235091016"/>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角速度計</a:t>
                      </a:r>
                    </a:p>
                  </a:txBody>
                  <a:tcPr anchor="ctr">
                    <a:solidFill>
                      <a:srgbClr val="CCFFCC"/>
                    </a:solidFill>
                  </a:tcPr>
                </a:tc>
                <a:tc>
                  <a:txBody>
                    <a:bodyPr/>
                    <a:lstStyle/>
                    <a:p>
                      <a:r>
                        <a:rPr kumimoji="1" lang="ja-JP" altLang="en-US" sz="1050" dirty="0">
                          <a:latin typeface="メイリオ" panose="020B0604030504040204" pitchFamily="50" charset="-128"/>
                          <a:ea typeface="メイリオ" panose="020B0604030504040204" pitchFamily="50" charset="-128"/>
                        </a:rPr>
                        <a:t>各速度を測定する</a:t>
                      </a:r>
                    </a:p>
                  </a:txBody>
                  <a:tcPr>
                    <a:solidFill>
                      <a:srgbClr val="CCFFCC"/>
                    </a:solidFill>
                  </a:tcPr>
                </a:tc>
                <a:extLst>
                  <a:ext uri="{0D108BD9-81ED-4DB2-BD59-A6C34878D82A}">
                    <a16:rowId xmlns:a16="http://schemas.microsoft.com/office/drawing/2014/main" val="387551601"/>
                  </a:ext>
                </a:extLst>
              </a:tr>
              <a:tr h="181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電圧計</a:t>
                      </a:r>
                    </a:p>
                  </a:txBody>
                  <a:tcPr anchor="ctr">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電圧を測定する</a:t>
                      </a:r>
                    </a:p>
                  </a:txBody>
                  <a:tcPr>
                    <a:solidFill>
                      <a:srgbClr val="CCFFCC"/>
                    </a:solidFill>
                  </a:tcPr>
                </a:tc>
                <a:extLst>
                  <a:ext uri="{0D108BD9-81ED-4DB2-BD59-A6C34878D82A}">
                    <a16:rowId xmlns:a16="http://schemas.microsoft.com/office/drawing/2014/main" val="2981303003"/>
                  </a:ext>
                </a:extLst>
              </a:tr>
            </a:tbl>
          </a:graphicData>
        </a:graphic>
      </p:graphicFrame>
    </p:spTree>
    <p:extLst>
      <p:ext uri="{BB962C8B-B14F-4D97-AF65-F5344CB8AC3E}">
        <p14:creationId xmlns:p14="http://schemas.microsoft.com/office/powerpoint/2010/main" val="35761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四角形: 角を丸くする 56">
            <a:extLst>
              <a:ext uri="{FF2B5EF4-FFF2-40B4-BE49-F238E27FC236}">
                <a16:creationId xmlns:a16="http://schemas.microsoft.com/office/drawing/2014/main" id="{948AD8C1-4794-48BE-930B-8A8005BAC021}"/>
              </a:ext>
            </a:extLst>
          </p:cNvPr>
          <p:cNvSpPr/>
          <p:nvPr/>
        </p:nvSpPr>
        <p:spPr>
          <a:xfrm>
            <a:off x="6153908"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D735E8AF-A273-48C9-B502-F1EAA93899A9}"/>
              </a:ext>
            </a:extLst>
          </p:cNvPr>
          <p:cNvSpPr/>
          <p:nvPr/>
        </p:nvSpPr>
        <p:spPr>
          <a:xfrm>
            <a:off x="95660" y="220593"/>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5F7E0796-3660-481C-8BD1-193F799CD14A}"/>
              </a:ext>
            </a:extLst>
          </p:cNvPr>
          <p:cNvSpPr/>
          <p:nvPr/>
        </p:nvSpPr>
        <p:spPr>
          <a:xfrm>
            <a:off x="2113864" y="227501"/>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5939" y="3705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1" name="四角形: 角を丸くする 60">
            <a:extLst>
              <a:ext uri="{FF2B5EF4-FFF2-40B4-BE49-F238E27FC236}">
                <a16:creationId xmlns:a16="http://schemas.microsoft.com/office/drawing/2014/main" id="{426C69B4-A61C-419D-99B0-9858E8D2E271}"/>
              </a:ext>
            </a:extLst>
          </p:cNvPr>
          <p:cNvSpPr/>
          <p:nvPr/>
        </p:nvSpPr>
        <p:spPr>
          <a:xfrm>
            <a:off x="8171877" y="22059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2" name="正方形/長方形 61">
            <a:extLst>
              <a:ext uri="{FF2B5EF4-FFF2-40B4-BE49-F238E27FC236}">
                <a16:creationId xmlns:a16="http://schemas.microsoft.com/office/drawing/2014/main" id="{81BD69CC-F899-4C36-84A1-EB64752733A2}"/>
              </a:ext>
            </a:extLst>
          </p:cNvPr>
          <p:cNvSpPr/>
          <p:nvPr/>
        </p:nvSpPr>
        <p:spPr>
          <a:xfrm>
            <a:off x="100800" y="686838"/>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63" name="テキスト ボックス 62">
            <a:extLst>
              <a:ext uri="{FF2B5EF4-FFF2-40B4-BE49-F238E27FC236}">
                <a16:creationId xmlns:a16="http://schemas.microsoft.com/office/drawing/2014/main" id="{800F7F0C-6ED6-42B3-869D-C1DAE1C63854}"/>
              </a:ext>
            </a:extLst>
          </p:cNvPr>
          <p:cNvSpPr txBox="1"/>
          <p:nvPr/>
        </p:nvSpPr>
        <p:spPr>
          <a:xfrm>
            <a:off x="8345016" y="21982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4" name="テキスト ボックス 63">
            <a:extLst>
              <a:ext uri="{FF2B5EF4-FFF2-40B4-BE49-F238E27FC236}">
                <a16:creationId xmlns:a16="http://schemas.microsoft.com/office/drawing/2014/main" id="{23C2D583-3C23-4323-B59F-822E911253F7}"/>
              </a:ext>
            </a:extLst>
          </p:cNvPr>
          <p:cNvSpPr txBox="1"/>
          <p:nvPr/>
        </p:nvSpPr>
        <p:spPr>
          <a:xfrm>
            <a:off x="6141604" y="221517"/>
            <a:ext cx="202239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5" name="テキスト ボックス 64">
            <a:extLst>
              <a:ext uri="{FF2B5EF4-FFF2-40B4-BE49-F238E27FC236}">
                <a16:creationId xmlns:a16="http://schemas.microsoft.com/office/drawing/2014/main" id="{576FCF94-329B-4D1D-A7E3-44298969B2C2}"/>
              </a:ext>
            </a:extLst>
          </p:cNvPr>
          <p:cNvSpPr txBox="1"/>
          <p:nvPr/>
        </p:nvSpPr>
        <p:spPr>
          <a:xfrm>
            <a:off x="385168" y="281990"/>
            <a:ext cx="119109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113787" y="118872"/>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endParaRPr>
          </a:p>
        </p:txBody>
      </p:sp>
      <p:sp>
        <p:nvSpPr>
          <p:cNvPr id="67" name="テキスト ボックス 66">
            <a:extLst>
              <a:ext uri="{FF2B5EF4-FFF2-40B4-BE49-F238E27FC236}">
                <a16:creationId xmlns:a16="http://schemas.microsoft.com/office/drawing/2014/main" id="{2EC3DC52-8CFB-4F1C-ACCD-89627B236B65}"/>
              </a:ext>
            </a:extLst>
          </p:cNvPr>
          <p:cNvSpPr txBox="1"/>
          <p:nvPr/>
        </p:nvSpPr>
        <p:spPr>
          <a:xfrm>
            <a:off x="2513460" y="248190"/>
            <a:ext cx="116375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269502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0B3E3B7E-8929-461F-BB65-E272235255B2}"/>
              </a:ext>
            </a:extLst>
          </p:cNvPr>
          <p:cNvSpPr/>
          <p:nvPr/>
        </p:nvSpPr>
        <p:spPr>
          <a:xfrm>
            <a:off x="8175637" y="248190"/>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1E9DE310-0E63-4F12-BF6E-A93C69918B4F}"/>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A323A2CF-BBD4-45A7-9084-92253C4FC27F}"/>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
        <p:nvSpPr>
          <p:cNvPr id="22" name="テキスト ボックス 21">
            <a:extLst>
              <a:ext uri="{FF2B5EF4-FFF2-40B4-BE49-F238E27FC236}">
                <a16:creationId xmlns:a16="http://schemas.microsoft.com/office/drawing/2014/main" id="{6FC0CC4D-A8B1-4008-BD9F-D729438F602F}"/>
              </a:ext>
            </a:extLst>
          </p:cNvPr>
          <p:cNvSpPr txBox="1"/>
          <p:nvPr/>
        </p:nvSpPr>
        <p:spPr>
          <a:xfrm>
            <a:off x="8460804" y="23298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501532" y="274295"/>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4" name="テキスト ボックス 23">
            <a:extLst>
              <a:ext uri="{FF2B5EF4-FFF2-40B4-BE49-F238E27FC236}">
                <a16:creationId xmlns:a16="http://schemas.microsoft.com/office/drawing/2014/main" id="{280AB16F-3751-4BEE-AFA4-B0938C8B6235}"/>
              </a:ext>
            </a:extLst>
          </p:cNvPr>
          <p:cNvSpPr txBox="1"/>
          <p:nvPr/>
        </p:nvSpPr>
        <p:spPr>
          <a:xfrm>
            <a:off x="4136982" y="233152"/>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5" name="テキスト ボックス 24">
            <a:extLst>
              <a:ext uri="{FF2B5EF4-FFF2-40B4-BE49-F238E27FC236}">
                <a16:creationId xmlns:a16="http://schemas.microsoft.com/office/drawing/2014/main" id="{7A51ACB0-CE29-40FA-81B8-60249ABC5648}"/>
              </a:ext>
            </a:extLst>
          </p:cNvPr>
          <p:cNvSpPr txBox="1"/>
          <p:nvPr/>
        </p:nvSpPr>
        <p:spPr>
          <a:xfrm>
            <a:off x="2513886" y="24547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300446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124666"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514769" y="24818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110113"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501900" y="24818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345016" y="15013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2947</TotalTime>
  <Words>585</Words>
  <Application>Microsoft Office PowerPoint</Application>
  <PresentationFormat>A3 297x420 mm</PresentationFormat>
  <Paragraphs>111</Paragraphs>
  <Slides>5</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5</vt:i4>
      </vt:variant>
    </vt:vector>
  </HeadingPairs>
  <TitlesOfParts>
    <vt:vector size="15" baseType="lpstr">
      <vt:lpstr>HG丸ｺﾞｼｯｸM-PRO</vt:lpstr>
      <vt:lpstr>HG創英角ｺﾞｼｯｸUB</vt:lpstr>
      <vt:lpstr>ＭＳ Ｐゴシック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陽慈 内海</cp:lastModifiedBy>
  <cp:revision>316</cp:revision>
  <cp:lastPrinted>2019-08-23T02:06:01Z</cp:lastPrinted>
  <dcterms:created xsi:type="dcterms:W3CDTF">2002-02-28T07:41:56Z</dcterms:created>
  <dcterms:modified xsi:type="dcterms:W3CDTF">2019-08-27T05:35:03Z</dcterms:modified>
</cp:coreProperties>
</file>