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9"/>
  </p:notesMasterIdLst>
  <p:handoutMasterIdLst>
    <p:handoutMasterId r:id="rId10"/>
  </p:handoutMasterIdLst>
  <p:sldIdLst>
    <p:sldId id="272" r:id="rId3"/>
    <p:sldId id="281" r:id="rId4"/>
    <p:sldId id="282" r:id="rId5"/>
    <p:sldId id="278" r:id="rId6"/>
    <p:sldId id="280" r:id="rId7"/>
    <p:sldId id="279" r:id="rId8"/>
  </p:sldIdLst>
  <p:sldSz cx="12801600" cy="9601200" type="A3"/>
  <p:notesSz cx="9990138" cy="14374813"/>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81"/>
            <p14:sldId id="282"/>
            <p14:sldId id="278"/>
            <p14:sldId id="280"/>
            <p14:sldId id="279"/>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15237@ichinoseki.kosen-ac.jp" initials="g" lastIdx="0" clrIdx="0">
    <p:extLst>
      <p:ext uri="{19B8F6BF-5375-455C-9EA6-DF929625EA0E}">
        <p15:presenceInfo xmlns:p15="http://schemas.microsoft.com/office/powerpoint/2012/main" userId="S::g15237@ichinoseki.kosen-ac.jp::8e76cecd-b1d7-42ab-b8c2-c51b85b7b5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67" autoAdjust="0"/>
    <p:restoredTop sz="96391" autoAdjust="0"/>
  </p:normalViewPr>
  <p:slideViewPr>
    <p:cSldViewPr showGuides="1">
      <p:cViewPr varScale="1">
        <p:scale>
          <a:sx n="52" d="100"/>
          <a:sy n="52" d="100"/>
        </p:scale>
        <p:origin x="1752" y="6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1"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661623" y="0"/>
            <a:ext cx="4328516" cy="718957"/>
          </a:xfrm>
          <a:prstGeom prst="rect">
            <a:avLst/>
          </a:prstGeom>
          <a:noFill/>
          <a:ln w="9525">
            <a:noFill/>
            <a:miter lim="800000"/>
            <a:headEnd/>
            <a:tailEnd/>
          </a:ln>
          <a:effectLst/>
        </p:spPr>
        <p:txBody>
          <a:bodyPr vert="horz" wrap="square" lIns="134349" tIns="67175" rIns="134349" bIns="67175" numCol="1" anchor="t" anchorCtr="0" compatLnSpc="1">
            <a:prstTxWarp prst="textNoShape">
              <a:avLst/>
            </a:prstTxWarp>
          </a:bodyPr>
          <a:lstStyle>
            <a:lvl1pPr algn="r" defTabSz="1343153">
              <a:defRPr sz="1700">
                <a:ea typeface="ＭＳ Ｐゴシック" pitchFamily="50" charset="-128"/>
              </a:defRPr>
            </a:lvl1pPr>
          </a:lstStyle>
          <a:p>
            <a:pPr>
              <a:defRPr/>
            </a:pPr>
            <a:endParaRPr lang="en-US" altLang="ja-JP" dirty="0"/>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1"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defTabSz="1343153">
              <a:defRPr sz="1700">
                <a:ea typeface="ＭＳ Ｐゴシック" pitchFamily="50" charset="-128"/>
              </a:defRPr>
            </a:lvl1pPr>
          </a:lstStyle>
          <a:p>
            <a:pPr>
              <a:defRPr/>
            </a:pPr>
            <a:endParaRPr lang="en-US" altLang="ja-JP" dirty="0"/>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661623" y="13655856"/>
            <a:ext cx="4328516" cy="718957"/>
          </a:xfrm>
          <a:prstGeom prst="rect">
            <a:avLst/>
          </a:prstGeom>
          <a:noFill/>
          <a:ln w="9525">
            <a:noFill/>
            <a:miter lim="800000"/>
            <a:headEnd/>
            <a:tailEnd/>
          </a:ln>
          <a:effectLst/>
        </p:spPr>
        <p:txBody>
          <a:bodyPr vert="horz" wrap="square" lIns="134349" tIns="67175" rIns="134349" bIns="67175" numCol="1" anchor="b" anchorCtr="0" compatLnSpc="1">
            <a:prstTxWarp prst="textNoShape">
              <a:avLst/>
            </a:prstTxWarp>
          </a:bodyPr>
          <a:lstStyle>
            <a:lvl1pPr algn="r" defTabSz="1343153">
              <a:defRPr sz="1700"/>
            </a:lvl1pPr>
          </a:lstStyle>
          <a:p>
            <a:fld id="{1EFC8496-1004-0F49-ADCE-70E852CADCBA}" type="slidenum">
              <a:rPr lang="en-US" altLang="ja-JP"/>
              <a:pPr/>
              <a:t>‹#›</a:t>
            </a:fld>
            <a:endParaRPr lang="en-US" altLang="ja-JP"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1"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658362" y="0"/>
            <a:ext cx="4329603" cy="718957"/>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lvl1pPr algn="r">
              <a:defRPr sz="900">
                <a:ea typeface="ＭＳ Ｐゴシック" pitchFamily="50" charset="-128"/>
              </a:defRPr>
            </a:lvl1pPr>
          </a:lstStyle>
          <a:p>
            <a:pPr>
              <a:defRPr/>
            </a:pPr>
            <a:endParaRPr lang="en-US" altLang="ja-JP" dirty="0"/>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403350" y="1077913"/>
            <a:ext cx="7186613" cy="5389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999557" y="6828468"/>
            <a:ext cx="7992110" cy="6468450"/>
          </a:xfrm>
          <a:prstGeom prst="rect">
            <a:avLst/>
          </a:prstGeom>
          <a:noFill/>
          <a:ln w="9525">
            <a:noFill/>
            <a:miter lim="800000"/>
            <a:headEnd/>
            <a:tailEnd/>
          </a:ln>
          <a:effectLst/>
        </p:spPr>
        <p:txBody>
          <a:bodyPr vert="horz" wrap="square" lIns="62392" tIns="31196" rIns="62392" bIns="31196"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1"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defRPr sz="900">
                <a:ea typeface="ＭＳ Ｐゴシック" pitchFamily="50" charset="-128"/>
              </a:defRPr>
            </a:lvl1pPr>
          </a:lstStyle>
          <a:p>
            <a:pPr>
              <a:defRPr/>
            </a:pPr>
            <a:endParaRPr lang="en-US" altLang="ja-JP" dirty="0"/>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658362" y="13653694"/>
            <a:ext cx="4329603" cy="718957"/>
          </a:xfrm>
          <a:prstGeom prst="rect">
            <a:avLst/>
          </a:prstGeom>
          <a:noFill/>
          <a:ln w="9525">
            <a:noFill/>
            <a:miter lim="800000"/>
            <a:headEnd/>
            <a:tailEnd/>
          </a:ln>
          <a:effectLst/>
        </p:spPr>
        <p:txBody>
          <a:bodyPr vert="horz" wrap="square" lIns="62392" tIns="31196" rIns="62392" bIns="31196" numCol="1" anchor="b" anchorCtr="0" compatLnSpc="1">
            <a:prstTxWarp prst="textNoShape">
              <a:avLst/>
            </a:prstTxWarp>
          </a:bodyPr>
          <a:lstStyle>
            <a:lvl1pPr algn="r">
              <a:defRPr sz="900"/>
            </a:lvl1pPr>
          </a:lstStyle>
          <a:p>
            <a:fld id="{0DB0DEA4-E0F6-FD42-B43D-9FF702984A75}" type="slidenum">
              <a:rPr lang="en-US" altLang="ja-JP"/>
              <a:pPr/>
              <a:t>‹#›</a:t>
            </a:fld>
            <a:endParaRPr lang="en-US" altLang="ja-JP"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200">
                <a:solidFill>
                  <a:schemeClr val="tx1"/>
                </a:solidFill>
                <a:latin typeface="Times New Roman" panose="02020603050405020304" pitchFamily="18" charset="0"/>
                <a:ea typeface="ＭＳ Ｐゴシック" panose="020B0600070205080204" pitchFamily="34" charset="-128"/>
              </a:defRPr>
            </a:lvl1pPr>
            <a:lvl2pPr marL="506931" indent="-194974" eaLnBrk="0" hangingPunct="0">
              <a:defRPr kumimoji="1" sz="1200">
                <a:solidFill>
                  <a:schemeClr val="tx1"/>
                </a:solidFill>
                <a:latin typeface="Times New Roman" panose="02020603050405020304" pitchFamily="18" charset="0"/>
                <a:ea typeface="ＭＳ Ｐゴシック" panose="020B0600070205080204" pitchFamily="34" charset="-128"/>
              </a:defRPr>
            </a:lvl2pPr>
            <a:lvl3pPr marL="779895"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3pPr>
            <a:lvl4pPr marL="1091853"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4pPr>
            <a:lvl5pPr marL="1403811" indent="-155979" eaLnBrk="0" hangingPunct="0">
              <a:defRPr kumimoji="1" sz="1200">
                <a:solidFill>
                  <a:schemeClr val="tx1"/>
                </a:solidFill>
                <a:latin typeface="Times New Roman" panose="02020603050405020304" pitchFamily="18" charset="0"/>
                <a:ea typeface="ＭＳ Ｐゴシック" panose="020B0600070205080204" pitchFamily="34" charset="-128"/>
              </a:defRPr>
            </a:lvl5pPr>
            <a:lvl6pPr marL="1715770"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6pPr>
            <a:lvl7pPr marL="2027727"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7pPr>
            <a:lvl8pPr marL="2339685"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8pPr>
            <a:lvl9pPr marL="2651644" indent="-155979" eaLnBrk="0" fontAlgn="base" hangingPunct="0">
              <a:spcBef>
                <a:spcPct val="0"/>
              </a:spcBef>
              <a:spcAft>
                <a:spcPct val="0"/>
              </a:spcAft>
              <a:defRPr kumimoji="1" sz="12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900"/>
              <a:pPr eaLnBrk="1" hangingPunct="1"/>
              <a:t>1</a:t>
            </a:fld>
            <a:endParaRPr lang="en-US" altLang="ja-JP" sz="9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png"/><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264096"/>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34753"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58618"/>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37" name="図 36">
            <a:extLst>
              <a:ext uri="{FF2B5EF4-FFF2-40B4-BE49-F238E27FC236}">
                <a16:creationId xmlns:a16="http://schemas.microsoft.com/office/drawing/2014/main" id="{7A646B7D-7319-42E0-BA4F-C4BE0AA3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9" y="1872618"/>
            <a:ext cx="3475933" cy="1694078"/>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12008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04656" y="264096"/>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264096"/>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00800" y="3815363"/>
            <a:ext cx="3657516" cy="415498"/>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機能を実現するための方法をユースケース記述、処理順序をアクティビティ図に示す。</a:t>
            </a:r>
            <a:endPar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00800" y="3511732"/>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mn-ea"/>
                <a:ea typeface="+mn-ea"/>
                <a:cs typeface="+mn-cs"/>
              </a:rPr>
              <a:t>２．機能要件</a:t>
            </a:r>
            <a:endParaRPr kumimoji="1" lang="ja-JP" altLang="en-US" sz="1600" b="0" i="0" u="none" strike="noStrike" kern="1200" cap="none" spc="0" normalizeH="0" baseline="0" noProof="0" dirty="0">
              <a:ln>
                <a:noFill/>
              </a:ln>
              <a:solidFill>
                <a:prstClr val="black"/>
              </a:solidFill>
              <a:effectLst/>
              <a:uLnTx/>
              <a:uFillTx/>
              <a:latin typeface="+mn-ea"/>
              <a:ea typeface="+mn-ea"/>
              <a:cs typeface="+mn-cs"/>
            </a:endParaRPr>
          </a:p>
        </p:txBody>
      </p:sp>
      <p:cxnSp>
        <p:nvCxnSpPr>
          <p:cNvPr id="29" name="直線コネクタ 28">
            <a:extLst>
              <a:ext uri="{FF2B5EF4-FFF2-40B4-BE49-F238E27FC236}">
                <a16:creationId xmlns:a16="http://schemas.microsoft.com/office/drawing/2014/main" id="{5912503A-9432-4EF7-8DAE-A3C6B8B3A324}"/>
              </a:ext>
            </a:extLst>
          </p:cNvPr>
          <p:cNvCxnSpPr>
            <a:cxnSpLocks/>
          </p:cNvCxnSpPr>
          <p:nvPr/>
        </p:nvCxnSpPr>
        <p:spPr>
          <a:xfrm>
            <a:off x="226039" y="3815363"/>
            <a:ext cx="347282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9A79F65-2C6D-4369-97B6-E1511ADE470A}"/>
              </a:ext>
            </a:extLst>
          </p:cNvPr>
          <p:cNvCxnSpPr>
            <a:cxnSpLocks/>
          </p:cNvCxnSpPr>
          <p:nvPr/>
        </p:nvCxnSpPr>
        <p:spPr>
          <a:xfrm>
            <a:off x="6711332" y="720977"/>
            <a:ext cx="0" cy="5735788"/>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89" name="直線コネクタ 188">
            <a:extLst>
              <a:ext uri="{FF2B5EF4-FFF2-40B4-BE49-F238E27FC236}">
                <a16:creationId xmlns:a16="http://schemas.microsoft.com/office/drawing/2014/main" id="{E6358B48-3216-49A4-A3FD-342E3FC66910}"/>
              </a:ext>
            </a:extLst>
          </p:cNvPr>
          <p:cNvCxnSpPr>
            <a:cxnSpLocks/>
          </p:cNvCxnSpPr>
          <p:nvPr/>
        </p:nvCxnSpPr>
        <p:spPr>
          <a:xfrm>
            <a:off x="3765460" y="766991"/>
            <a:ext cx="1406" cy="5689774"/>
          </a:xfrm>
          <a:prstGeom prst="line">
            <a:avLst/>
          </a:prstGeom>
          <a:ln/>
        </p:spPr>
        <p:style>
          <a:lnRef idx="1">
            <a:schemeClr val="accent6"/>
          </a:lnRef>
          <a:fillRef idx="0">
            <a:schemeClr val="accent6"/>
          </a:fillRef>
          <a:effectRef idx="0">
            <a:schemeClr val="accent6"/>
          </a:effectRef>
          <a:fontRef idx="minor">
            <a:schemeClr val="tx1"/>
          </a:fontRef>
        </p:style>
      </p:cxnSp>
      <p:sp>
        <p:nvSpPr>
          <p:cNvPr id="31" name="テキスト ボックス 30">
            <a:extLst>
              <a:ext uri="{FF2B5EF4-FFF2-40B4-BE49-F238E27FC236}">
                <a16:creationId xmlns:a16="http://schemas.microsoft.com/office/drawing/2014/main" id="{6B40DD60-3B56-42E8-A561-2ABDE7CB3975}"/>
              </a:ext>
            </a:extLst>
          </p:cNvPr>
          <p:cNvSpPr txBox="1"/>
          <p:nvPr/>
        </p:nvSpPr>
        <p:spPr>
          <a:xfrm>
            <a:off x="6676414" y="667431"/>
            <a:ext cx="2033121"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補足１</a:t>
            </a:r>
            <a:r>
              <a:rPr kumimoji="1" lang="ja-JP" altLang="en-US" sz="1600" b="1" i="0" u="none" strike="noStrike" kern="1200" cap="none" spc="0" normalizeH="0" baseline="0" noProof="0" dirty="0" err="1">
                <a:ln>
                  <a:noFill/>
                </a:ln>
                <a:solidFill>
                  <a:prstClr val="black"/>
                </a:solidFill>
                <a:effectLst/>
                <a:uLnTx/>
                <a:uFillTx/>
                <a:latin typeface="游ゴシック" panose="020B0400000000000000" pitchFamily="50" charset="-128"/>
                <a:ea typeface="游ゴシック" panose="020B0400000000000000" pitchFamily="50" charset="-128"/>
              </a:rPr>
              <a:t>．</a:t>
            </a:r>
            <a:r>
              <a:rPr lang="ja-JP" altLang="en-US" b="1" dirty="0">
                <a:solidFill>
                  <a:prstClr val="black"/>
                </a:solidFill>
                <a:latin typeface="游ゴシック" panose="020B0400000000000000" pitchFamily="50" charset="-128"/>
                <a:ea typeface="游ゴシック" panose="020B0400000000000000" pitchFamily="50" charset="-128"/>
              </a:rPr>
              <a:t>タスク一覧</a:t>
            </a:r>
            <a:endParaRPr lang="en-US" altLang="ja-JP" b="1" dirty="0">
              <a:solidFill>
                <a:prstClr val="black"/>
              </a:solidFill>
              <a:latin typeface="游ゴシック" panose="020B0400000000000000" pitchFamily="50" charset="-128"/>
              <a:ea typeface="游ゴシック" panose="020B0400000000000000" pitchFamily="50" charset="-128"/>
            </a:endParaRPr>
          </a:p>
        </p:txBody>
      </p:sp>
      <p:cxnSp>
        <p:nvCxnSpPr>
          <p:cNvPr id="32" name="直線コネクタ 31">
            <a:extLst>
              <a:ext uri="{FF2B5EF4-FFF2-40B4-BE49-F238E27FC236}">
                <a16:creationId xmlns:a16="http://schemas.microsoft.com/office/drawing/2014/main" id="{AB3BAA60-22E0-4DE9-95B6-563F487F0A6F}"/>
              </a:ext>
            </a:extLst>
          </p:cNvPr>
          <p:cNvCxnSpPr>
            <a:cxnSpLocks/>
          </p:cNvCxnSpPr>
          <p:nvPr/>
        </p:nvCxnSpPr>
        <p:spPr>
          <a:xfrm>
            <a:off x="6757626" y="953699"/>
            <a:ext cx="583586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77E66A07-6580-4303-AB88-DEF042E624A0}"/>
              </a:ext>
            </a:extLst>
          </p:cNvPr>
          <p:cNvSpPr txBox="1"/>
          <p:nvPr/>
        </p:nvSpPr>
        <p:spPr>
          <a:xfrm>
            <a:off x="6696374" y="962622"/>
            <a:ext cx="5956921" cy="415498"/>
          </a:xfrm>
          <a:prstGeom prst="rect">
            <a:avLst/>
          </a:prstGeom>
          <a:noFill/>
        </p:spPr>
        <p:txBody>
          <a:bodyPr wrap="square" rtlCol="0">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走行体が提供する機能を実現するため、以下の周期タスクを定義する。なお、</a:t>
            </a:r>
            <a:r>
              <a:rPr kumimoji="1" lang="ja-JP" altLang="en-US" sz="1050" b="1"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rPr>
              <a:t>通信タスクは走行準備に含むため、モデルからは省略する</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C58BE73-6899-4CE2-8F40-BFDDFD555F64}"/>
              </a:ext>
            </a:extLst>
          </p:cNvPr>
          <p:cNvSpPr txBox="1"/>
          <p:nvPr/>
        </p:nvSpPr>
        <p:spPr>
          <a:xfrm>
            <a:off x="71959" y="984176"/>
            <a:ext cx="3589959" cy="1061829"/>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走行体は競技者に「コースを完走する」という機能</a:t>
            </a:r>
            <a:r>
              <a:rPr lang="ja-JP" altLang="en-US" sz="1050" dirty="0">
                <a:latin typeface="メイリオ" panose="020B0604030504040204" pitchFamily="50" charset="-128"/>
                <a:ea typeface="メイリオ" panose="020B0604030504040204" pitchFamily="50" charset="-128"/>
              </a:rPr>
              <a:t>を提供する</a:t>
            </a:r>
            <a:r>
              <a:rPr kumimoji="1" lang="ja-JP" altLang="en-US" sz="1050" dirty="0">
                <a:latin typeface="メイリオ" panose="020B0604030504040204" pitchFamily="50" charset="-128"/>
                <a:ea typeface="メイリオ" panose="020B0604030504040204" pitchFamily="50" charset="-128"/>
              </a:rPr>
              <a:t>。今回我々は</a:t>
            </a:r>
            <a:r>
              <a:rPr lang="ja-JP" altLang="en-US" sz="1050" dirty="0">
                <a:latin typeface="メイリオ" panose="020B0604030504040204" pitchFamily="50" charset="-128"/>
                <a:ea typeface="メイリオ" panose="020B0604030504040204" pitchFamily="50" charset="-128"/>
              </a:rPr>
              <a:t>、「コースを完走する」という課題をスタート動作を終えてからゴールゲートを通過するまでの動作と定義し、</a:t>
            </a:r>
            <a:r>
              <a:rPr lang="ja-JP" altLang="en-US" sz="1050" b="1" dirty="0">
                <a:solidFill>
                  <a:srgbClr val="FF0000"/>
                </a:solidFill>
                <a:latin typeface="メイリオ" panose="020B0604030504040204" pitchFamily="50" charset="-128"/>
                <a:ea typeface="メイリオ" panose="020B0604030504040204" pitchFamily="50" charset="-128"/>
              </a:rPr>
              <a:t>それ以外のタスクの起動やデバイスのキャリブレーション、クラスの初期化、スタート動作などは走行準備とみなし、モデルでは省略する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33" name="図 32">
            <a:extLst>
              <a:ext uri="{FF2B5EF4-FFF2-40B4-BE49-F238E27FC236}">
                <a16:creationId xmlns:a16="http://schemas.microsoft.com/office/drawing/2014/main" id="{25343053-DFA6-4951-9BFE-57F42E1FE6FA}"/>
              </a:ext>
            </a:extLst>
          </p:cNvPr>
          <p:cNvPicPr>
            <a:picLocks noChangeAspect="1"/>
          </p:cNvPicPr>
          <p:nvPr/>
        </p:nvPicPr>
        <p:blipFill>
          <a:blip r:embed="rId3"/>
          <a:stretch>
            <a:fillRect/>
          </a:stretch>
        </p:blipFill>
        <p:spPr>
          <a:xfrm>
            <a:off x="192069" y="4173381"/>
            <a:ext cx="3445563" cy="2221981"/>
          </a:xfrm>
          <a:prstGeom prst="rect">
            <a:avLst/>
          </a:prstGeom>
        </p:spPr>
      </p:pic>
      <p:sp>
        <p:nvSpPr>
          <p:cNvPr id="40" name="テキスト ボックス 39">
            <a:extLst>
              <a:ext uri="{FF2B5EF4-FFF2-40B4-BE49-F238E27FC236}">
                <a16:creationId xmlns:a16="http://schemas.microsoft.com/office/drawing/2014/main" id="{E2D8B73A-328F-4A9E-AE6C-EA2D211F573C}"/>
              </a:ext>
            </a:extLst>
          </p:cNvPr>
          <p:cNvSpPr txBox="1"/>
          <p:nvPr/>
        </p:nvSpPr>
        <p:spPr>
          <a:xfrm>
            <a:off x="100800" y="6467720"/>
            <a:ext cx="2787106" cy="338554"/>
          </a:xfrm>
          <a:prstGeom prst="rect">
            <a:avLst/>
          </a:prstGeom>
          <a:noFill/>
        </p:spPr>
        <p:txBody>
          <a:bodyPr wrap="square" rtlCol="0">
            <a:spAutoFit/>
          </a:bodyPr>
          <a:lstStyle/>
          <a:p>
            <a:r>
              <a:rPr kumimoji="1" lang="ja-JP" altLang="en-US" b="1" dirty="0">
                <a:latin typeface="+mn-lt"/>
                <a:ea typeface="+mn-ea"/>
              </a:rPr>
              <a:t>補足２</a:t>
            </a:r>
            <a:r>
              <a:rPr lang="en-US" altLang="ja-JP" b="1" dirty="0">
                <a:latin typeface="+mn-lt"/>
                <a:ea typeface="+mn-ea"/>
              </a:rPr>
              <a:t> .</a:t>
            </a:r>
            <a:r>
              <a:rPr lang="ja-JP" altLang="en-US" b="1" dirty="0">
                <a:latin typeface="+mn-lt"/>
                <a:ea typeface="+mn-ea"/>
              </a:rPr>
              <a:t> </a:t>
            </a:r>
            <a:r>
              <a:rPr kumimoji="1" lang="ja-JP" altLang="en-US" b="1" dirty="0">
                <a:latin typeface="+mn-lt"/>
                <a:ea typeface="+mn-ea"/>
              </a:rPr>
              <a:t>区間分けについて</a:t>
            </a:r>
          </a:p>
        </p:txBody>
      </p:sp>
      <p:cxnSp>
        <p:nvCxnSpPr>
          <p:cNvPr id="46" name="直線コネクタ 45">
            <a:extLst>
              <a:ext uri="{FF2B5EF4-FFF2-40B4-BE49-F238E27FC236}">
                <a16:creationId xmlns:a16="http://schemas.microsoft.com/office/drawing/2014/main" id="{7B7E49AE-87B6-4A4A-9EEE-5603F5C42F0C}"/>
              </a:ext>
            </a:extLst>
          </p:cNvPr>
          <p:cNvCxnSpPr>
            <a:cxnSpLocks/>
          </p:cNvCxnSpPr>
          <p:nvPr/>
        </p:nvCxnSpPr>
        <p:spPr>
          <a:xfrm>
            <a:off x="189098" y="6744816"/>
            <a:ext cx="3348265" cy="856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1990CCDD-53C3-474C-B0DD-D925E5C4B440}"/>
              </a:ext>
            </a:extLst>
          </p:cNvPr>
          <p:cNvSpPr txBox="1"/>
          <p:nvPr/>
        </p:nvSpPr>
        <p:spPr>
          <a:xfrm>
            <a:off x="116613" y="6753379"/>
            <a:ext cx="3472820" cy="415498"/>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コースを以下のように分割し、区間ごとに走行設定を変える。</a:t>
            </a:r>
            <a:r>
              <a:rPr lang="ja-JP" altLang="en-US" sz="1050" b="1" dirty="0">
                <a:solidFill>
                  <a:srgbClr val="FF0000"/>
                </a:solidFill>
                <a:latin typeface="メイリオ" panose="020B0604030504040204" pitchFamily="50" charset="-128"/>
                <a:ea typeface="メイリオ" panose="020B0604030504040204" pitchFamily="50" charset="-128"/>
              </a:rPr>
              <a:t>詳細は、工夫点のページで解説する</a:t>
            </a:r>
            <a:r>
              <a:rPr lang="ja-JP" altLang="en-US" sz="1050" dirty="0">
                <a:latin typeface="メイリオ" panose="020B0604030504040204" pitchFamily="50" charset="-128"/>
                <a:ea typeface="メイリオ" panose="020B0604030504040204" pitchFamily="50" charset="-128"/>
              </a:rPr>
              <a:t>。</a:t>
            </a:r>
            <a:endParaRPr kumimoji="1" lang="ja-JP" altLang="en-US" sz="1050" dirty="0">
              <a:latin typeface="メイリオ" panose="020B0604030504040204" pitchFamily="50" charset="-128"/>
              <a:ea typeface="メイリオ" panose="020B0604030504040204" pitchFamily="50" charset="-128"/>
            </a:endParaRPr>
          </a:p>
        </p:txBody>
      </p:sp>
      <p:pic>
        <p:nvPicPr>
          <p:cNvPr id="45" name="図 44">
            <a:extLst>
              <a:ext uri="{FF2B5EF4-FFF2-40B4-BE49-F238E27FC236}">
                <a16:creationId xmlns:a16="http://schemas.microsoft.com/office/drawing/2014/main" id="{A1E794DE-CC53-429A-BAC4-EAC4BAEDE2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8046" y="694983"/>
            <a:ext cx="2878328" cy="5772737"/>
          </a:xfrm>
          <a:prstGeom prst="rect">
            <a:avLst/>
          </a:prstGeom>
        </p:spPr>
      </p:pic>
      <p:cxnSp>
        <p:nvCxnSpPr>
          <p:cNvPr id="52" name="直線コネクタ 51">
            <a:extLst>
              <a:ext uri="{FF2B5EF4-FFF2-40B4-BE49-F238E27FC236}">
                <a16:creationId xmlns:a16="http://schemas.microsoft.com/office/drawing/2014/main" id="{64E09D1F-E5F0-483A-8945-8DE5F7ABF40E}"/>
              </a:ext>
            </a:extLst>
          </p:cNvPr>
          <p:cNvCxnSpPr/>
          <p:nvPr/>
        </p:nvCxnSpPr>
        <p:spPr>
          <a:xfrm>
            <a:off x="160948" y="6493714"/>
            <a:ext cx="12360532" cy="46014"/>
          </a:xfrm>
          <a:prstGeom prst="line">
            <a:avLst/>
          </a:prstGeom>
        </p:spPr>
        <p:style>
          <a:lnRef idx="1">
            <a:schemeClr val="accent6"/>
          </a:lnRef>
          <a:fillRef idx="0">
            <a:schemeClr val="accent6"/>
          </a:fillRef>
          <a:effectRef idx="0">
            <a:schemeClr val="accent6"/>
          </a:effectRef>
          <a:fontRef idx="minor">
            <a:schemeClr val="tx1"/>
          </a:fontRef>
        </p:style>
      </p:cxnSp>
      <p:pic>
        <p:nvPicPr>
          <p:cNvPr id="131" name="図 130">
            <a:extLst>
              <a:ext uri="{FF2B5EF4-FFF2-40B4-BE49-F238E27FC236}">
                <a16:creationId xmlns:a16="http://schemas.microsoft.com/office/drawing/2014/main" id="{E94FF69D-851D-463B-932D-D4B12701F650}"/>
              </a:ext>
            </a:extLst>
          </p:cNvPr>
          <p:cNvPicPr>
            <a:picLocks noChangeAspect="1"/>
          </p:cNvPicPr>
          <p:nvPr/>
        </p:nvPicPr>
        <p:blipFill>
          <a:blip r:embed="rId5"/>
          <a:stretch>
            <a:fillRect/>
          </a:stretch>
        </p:blipFill>
        <p:spPr>
          <a:xfrm>
            <a:off x="6904856" y="3363231"/>
            <a:ext cx="5487569" cy="3120700"/>
          </a:xfrm>
          <a:prstGeom prst="rect">
            <a:avLst/>
          </a:prstGeom>
        </p:spPr>
      </p:pic>
      <p:grpSp>
        <p:nvGrpSpPr>
          <p:cNvPr id="139" name="グループ化 138">
            <a:extLst>
              <a:ext uri="{FF2B5EF4-FFF2-40B4-BE49-F238E27FC236}">
                <a16:creationId xmlns:a16="http://schemas.microsoft.com/office/drawing/2014/main" id="{697F0D84-AB78-420B-B769-0A1718B8D1A2}"/>
              </a:ext>
            </a:extLst>
          </p:cNvPr>
          <p:cNvGrpSpPr/>
          <p:nvPr/>
        </p:nvGrpSpPr>
        <p:grpSpPr>
          <a:xfrm>
            <a:off x="6757626" y="1309825"/>
            <a:ext cx="6023282" cy="1612303"/>
            <a:chOff x="6757626" y="1344464"/>
            <a:chExt cx="6023282" cy="1612303"/>
          </a:xfrm>
        </p:grpSpPr>
        <p:sp>
          <p:nvSpPr>
            <p:cNvPr id="57" name="テキスト ボックス 56">
              <a:extLst>
                <a:ext uri="{FF2B5EF4-FFF2-40B4-BE49-F238E27FC236}">
                  <a16:creationId xmlns:a16="http://schemas.microsoft.com/office/drawing/2014/main" id="{1B150A4B-10E9-4BB5-B403-616F7408FD46}"/>
                </a:ext>
              </a:extLst>
            </p:cNvPr>
            <p:cNvSpPr txBox="1"/>
            <p:nvPr/>
          </p:nvSpPr>
          <p:spPr>
            <a:xfrm>
              <a:off x="12392429" y="1865424"/>
              <a:ext cx="388479" cy="577081"/>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優先度</a:t>
              </a:r>
            </a:p>
          </p:txBody>
        </p:sp>
        <p:cxnSp>
          <p:nvCxnSpPr>
            <p:cNvPr id="59" name="直線矢印コネクタ 58">
              <a:extLst>
                <a:ext uri="{FF2B5EF4-FFF2-40B4-BE49-F238E27FC236}">
                  <a16:creationId xmlns:a16="http://schemas.microsoft.com/office/drawing/2014/main" id="{6677F529-FCA5-4895-83EB-48FA3E8A9943}"/>
                </a:ext>
              </a:extLst>
            </p:cNvPr>
            <p:cNvCxnSpPr>
              <a:cxnSpLocks/>
            </p:cNvCxnSpPr>
            <p:nvPr/>
          </p:nvCxnSpPr>
          <p:spPr>
            <a:xfrm>
              <a:off x="12414596" y="1687130"/>
              <a:ext cx="0" cy="100088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
          <p:nvSpPr>
            <p:cNvPr id="60" name="テキスト ボックス 59">
              <a:extLst>
                <a:ext uri="{FF2B5EF4-FFF2-40B4-BE49-F238E27FC236}">
                  <a16:creationId xmlns:a16="http://schemas.microsoft.com/office/drawing/2014/main" id="{29C12542-0869-4D76-8D7B-52826EE139AF}"/>
                </a:ext>
              </a:extLst>
            </p:cNvPr>
            <p:cNvSpPr txBox="1"/>
            <p:nvPr/>
          </p:nvSpPr>
          <p:spPr>
            <a:xfrm>
              <a:off x="12265788" y="1374860"/>
              <a:ext cx="143017"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高</a:t>
              </a:r>
            </a:p>
          </p:txBody>
        </p:sp>
        <p:sp>
          <p:nvSpPr>
            <p:cNvPr id="62" name="テキスト ボックス 61">
              <a:extLst>
                <a:ext uri="{FF2B5EF4-FFF2-40B4-BE49-F238E27FC236}">
                  <a16:creationId xmlns:a16="http://schemas.microsoft.com/office/drawing/2014/main" id="{11D9CFFE-DE57-48C6-AAE1-6511EADD9E72}"/>
                </a:ext>
              </a:extLst>
            </p:cNvPr>
            <p:cNvSpPr txBox="1"/>
            <p:nvPr/>
          </p:nvSpPr>
          <p:spPr>
            <a:xfrm>
              <a:off x="12269240" y="2702851"/>
              <a:ext cx="290711" cy="253916"/>
            </a:xfrm>
            <a:prstGeom prst="rect">
              <a:avLst/>
            </a:prstGeom>
            <a:noFill/>
          </p:spPr>
          <p:txBody>
            <a:bodyPr wrap="square" rtlCol="0">
              <a:spAutoFit/>
            </a:bodyPr>
            <a:lstStyle/>
            <a:p>
              <a:r>
                <a:rPr kumimoji="1" lang="ja-JP" altLang="en-US" sz="1050" b="1" dirty="0">
                  <a:latin typeface="游ゴシック" panose="020B0400000000000000" pitchFamily="50" charset="-128"/>
                  <a:ea typeface="游ゴシック" panose="020B0400000000000000" pitchFamily="50" charset="-128"/>
                </a:rPr>
                <a:t>低</a:t>
              </a:r>
            </a:p>
          </p:txBody>
        </p:sp>
        <p:pic>
          <p:nvPicPr>
            <p:cNvPr id="81" name="図 80">
              <a:extLst>
                <a:ext uri="{FF2B5EF4-FFF2-40B4-BE49-F238E27FC236}">
                  <a16:creationId xmlns:a16="http://schemas.microsoft.com/office/drawing/2014/main" id="{FD2C475C-8FD3-4A69-9A85-68FCC9265420}"/>
                </a:ext>
              </a:extLst>
            </p:cNvPr>
            <p:cNvPicPr>
              <a:picLocks noChangeAspect="1"/>
            </p:cNvPicPr>
            <p:nvPr/>
          </p:nvPicPr>
          <p:blipFill>
            <a:blip r:embed="rId6"/>
            <a:stretch>
              <a:fillRect/>
            </a:stretch>
          </p:blipFill>
          <p:spPr>
            <a:xfrm>
              <a:off x="6757626" y="1344464"/>
              <a:ext cx="5553877" cy="1395471"/>
            </a:xfrm>
            <a:prstGeom prst="rect">
              <a:avLst/>
            </a:prstGeom>
          </p:spPr>
        </p:pic>
      </p:grpSp>
      <p:sp>
        <p:nvSpPr>
          <p:cNvPr id="140" name="テキスト ボックス 139">
            <a:extLst>
              <a:ext uri="{FF2B5EF4-FFF2-40B4-BE49-F238E27FC236}">
                <a16:creationId xmlns:a16="http://schemas.microsoft.com/office/drawing/2014/main" id="{D7CFF42B-D74E-4DFF-AB89-02B7F1AFC41E}"/>
              </a:ext>
            </a:extLst>
          </p:cNvPr>
          <p:cNvSpPr txBox="1"/>
          <p:nvPr/>
        </p:nvSpPr>
        <p:spPr>
          <a:xfrm>
            <a:off x="6666345" y="2712368"/>
            <a:ext cx="1762490" cy="338554"/>
          </a:xfrm>
          <a:prstGeom prst="rect">
            <a:avLst/>
          </a:prstGeom>
          <a:noFill/>
        </p:spPr>
        <p:txBody>
          <a:bodyPr wrap="square" rtlCol="0">
            <a:spAutoFit/>
          </a:bodyPr>
          <a:lstStyle/>
          <a:p>
            <a:r>
              <a:rPr kumimoji="1" lang="ja-JP" altLang="en-US" b="1" dirty="0">
                <a:latin typeface="游ゴシック" panose="020B0400000000000000" pitchFamily="50" charset="-128"/>
                <a:ea typeface="游ゴシック" panose="020B0400000000000000" pitchFamily="50" charset="-128"/>
              </a:rPr>
              <a:t>４</a:t>
            </a:r>
            <a:r>
              <a:rPr kumimoji="1" lang="en-US" altLang="ja-JP" b="1" dirty="0">
                <a:latin typeface="游ゴシック" panose="020B0400000000000000" pitchFamily="50" charset="-128"/>
                <a:ea typeface="游ゴシック" panose="020B0400000000000000" pitchFamily="50" charset="-128"/>
              </a:rPr>
              <a:t>.</a:t>
            </a:r>
            <a:r>
              <a:rPr lang="ja-JP" altLang="en-US" b="1" dirty="0">
                <a:latin typeface="游ゴシック" panose="020B0400000000000000" pitchFamily="50" charset="-128"/>
                <a:ea typeface="游ゴシック" panose="020B0400000000000000" pitchFamily="50" charset="-128"/>
              </a:rPr>
              <a:t> 部品の定義</a:t>
            </a:r>
            <a:endParaRPr kumimoji="1" lang="ja-JP" altLang="en-US" b="1" dirty="0">
              <a:latin typeface="游ゴシック" panose="020B0400000000000000" pitchFamily="50" charset="-128"/>
              <a:ea typeface="游ゴシック" panose="020B0400000000000000" pitchFamily="50" charset="-128"/>
            </a:endParaRPr>
          </a:p>
        </p:txBody>
      </p:sp>
      <p:cxnSp>
        <p:nvCxnSpPr>
          <p:cNvPr id="84" name="直線コネクタ 83">
            <a:extLst>
              <a:ext uri="{FF2B5EF4-FFF2-40B4-BE49-F238E27FC236}">
                <a16:creationId xmlns:a16="http://schemas.microsoft.com/office/drawing/2014/main" id="{15E1CCFD-5AEB-4C66-B546-2AAF74EE85E6}"/>
              </a:ext>
            </a:extLst>
          </p:cNvPr>
          <p:cNvCxnSpPr>
            <a:cxnSpLocks/>
          </p:cNvCxnSpPr>
          <p:nvPr/>
        </p:nvCxnSpPr>
        <p:spPr>
          <a:xfrm>
            <a:off x="6788486" y="3000400"/>
            <a:ext cx="5805002"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41" name="テキスト ボックス 140">
            <a:extLst>
              <a:ext uri="{FF2B5EF4-FFF2-40B4-BE49-F238E27FC236}">
                <a16:creationId xmlns:a16="http://schemas.microsoft.com/office/drawing/2014/main" id="{B10EFDE6-791C-4BE0-871C-5814C9379A41}"/>
              </a:ext>
            </a:extLst>
          </p:cNvPr>
          <p:cNvSpPr txBox="1"/>
          <p:nvPr/>
        </p:nvSpPr>
        <p:spPr>
          <a:xfrm>
            <a:off x="6711867" y="3016950"/>
            <a:ext cx="5941427"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機能を実現するために必要な部品を以下の表に示す。なお、</a:t>
            </a:r>
            <a:r>
              <a:rPr kumimoji="1" lang="ja-JP" altLang="en-US" sz="1050" b="1" dirty="0">
                <a:solidFill>
                  <a:srgbClr val="FF0000"/>
                </a:solidFill>
                <a:latin typeface="メイリオ" panose="020B0604030504040204" pitchFamily="50" charset="-128"/>
                <a:ea typeface="メイリオ" panose="020B0604030504040204" pitchFamily="50" charset="-128"/>
              </a:rPr>
              <a:t>左側のアルファベットはクラス図のラベルと対応している</a:t>
            </a:r>
            <a:r>
              <a:rPr kumimoji="1" lang="ja-JP" altLang="en-US" sz="1050" dirty="0">
                <a:latin typeface="メイリオ" panose="020B0604030504040204" pitchFamily="50" charset="-128"/>
                <a:ea typeface="メイリオ" panose="020B0604030504040204" pitchFamily="50" charset="-128"/>
              </a:rPr>
              <a:t>。</a:t>
            </a:r>
          </a:p>
        </p:txBody>
      </p:sp>
      <p:pic>
        <p:nvPicPr>
          <p:cNvPr id="7" name="図 6">
            <a:extLst>
              <a:ext uri="{FF2B5EF4-FFF2-40B4-BE49-F238E27FC236}">
                <a16:creationId xmlns:a16="http://schemas.microsoft.com/office/drawing/2014/main" id="{136A7DC0-E28E-4010-9E9C-8319408FEC1F}"/>
              </a:ext>
            </a:extLst>
          </p:cNvPr>
          <p:cNvPicPr>
            <a:picLocks noChangeAspect="1"/>
          </p:cNvPicPr>
          <p:nvPr/>
        </p:nvPicPr>
        <p:blipFill>
          <a:blip r:embed="rId7"/>
          <a:stretch>
            <a:fillRect/>
          </a:stretch>
        </p:blipFill>
        <p:spPr>
          <a:xfrm>
            <a:off x="9801993" y="7725866"/>
            <a:ext cx="2799422" cy="1244347"/>
          </a:xfrm>
          <a:prstGeom prst="rect">
            <a:avLst/>
          </a:prstGeom>
        </p:spPr>
      </p:pic>
      <p:cxnSp>
        <p:nvCxnSpPr>
          <p:cNvPr id="17" name="直線コネクタ 16">
            <a:extLst>
              <a:ext uri="{FF2B5EF4-FFF2-40B4-BE49-F238E27FC236}">
                <a16:creationId xmlns:a16="http://schemas.microsoft.com/office/drawing/2014/main" id="{4D256DCA-63BA-4C0C-AA1F-527D41D15395}"/>
              </a:ext>
            </a:extLst>
          </p:cNvPr>
          <p:cNvCxnSpPr/>
          <p:nvPr/>
        </p:nvCxnSpPr>
        <p:spPr>
          <a:xfrm>
            <a:off x="3589433" y="6576677"/>
            <a:ext cx="0" cy="2870814"/>
          </a:xfrm>
          <a:prstGeom prst="line">
            <a:avLst/>
          </a:prstGeom>
        </p:spPr>
        <p:style>
          <a:lnRef idx="1">
            <a:schemeClr val="accent6"/>
          </a:lnRef>
          <a:fillRef idx="0">
            <a:schemeClr val="accent6"/>
          </a:fillRef>
          <a:effectRef idx="0">
            <a:schemeClr val="accent6"/>
          </a:effectRef>
          <a:fontRef idx="minor">
            <a:schemeClr val="tx1"/>
          </a:fontRef>
        </p:style>
      </p:cxnSp>
      <p:pic>
        <p:nvPicPr>
          <p:cNvPr id="20" name="図 19">
            <a:extLst>
              <a:ext uri="{FF2B5EF4-FFF2-40B4-BE49-F238E27FC236}">
                <a16:creationId xmlns:a16="http://schemas.microsoft.com/office/drawing/2014/main" id="{866979CC-7A6B-4B64-9C24-B1548CF697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949" y="7115499"/>
            <a:ext cx="3376414" cy="2331992"/>
          </a:xfrm>
          <a:prstGeom prst="rect">
            <a:avLst/>
          </a:prstGeom>
        </p:spPr>
      </p:pic>
      <p:cxnSp>
        <p:nvCxnSpPr>
          <p:cNvPr id="24" name="直線コネクタ 23">
            <a:extLst>
              <a:ext uri="{FF2B5EF4-FFF2-40B4-BE49-F238E27FC236}">
                <a16:creationId xmlns:a16="http://schemas.microsoft.com/office/drawing/2014/main" id="{E2AACA7E-6500-4249-9BB6-325CE74060EE}"/>
              </a:ext>
            </a:extLst>
          </p:cNvPr>
          <p:cNvCxnSpPr>
            <a:cxnSpLocks/>
          </p:cNvCxnSpPr>
          <p:nvPr/>
        </p:nvCxnSpPr>
        <p:spPr>
          <a:xfrm>
            <a:off x="9702607" y="6576677"/>
            <a:ext cx="0" cy="2870814"/>
          </a:xfrm>
          <a:prstGeom prst="line">
            <a:avLst/>
          </a:prstGeom>
        </p:spPr>
        <p:style>
          <a:lnRef idx="1">
            <a:schemeClr val="accent6"/>
          </a:lnRef>
          <a:fillRef idx="0">
            <a:schemeClr val="accent6"/>
          </a:fillRef>
          <a:effectRef idx="0">
            <a:schemeClr val="accent6"/>
          </a:effectRef>
          <a:fontRef idx="minor">
            <a:schemeClr val="tx1"/>
          </a:fontRef>
        </p:style>
      </p:cxnSp>
      <p:sp>
        <p:nvSpPr>
          <p:cNvPr id="26" name="テキスト ボックス 25">
            <a:extLst>
              <a:ext uri="{FF2B5EF4-FFF2-40B4-BE49-F238E27FC236}">
                <a16:creationId xmlns:a16="http://schemas.microsoft.com/office/drawing/2014/main" id="{3D279E56-7D62-4819-95B0-1A07BCCE1D6B}"/>
              </a:ext>
            </a:extLst>
          </p:cNvPr>
          <p:cNvSpPr txBox="1"/>
          <p:nvPr/>
        </p:nvSpPr>
        <p:spPr>
          <a:xfrm>
            <a:off x="3547726" y="6562746"/>
            <a:ext cx="6237450" cy="577081"/>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各区間における区間パラメータの一覧を以下の表に示す。なお、区間パラメータとはスタートラインから区間終了までの距離、区間内での前進指令量、曲率制御で用いる旋回量、ライントレースの</a:t>
            </a:r>
            <a:r>
              <a:rPr kumimoji="1" lang="en-US" altLang="ja-JP" sz="1050" dirty="0">
                <a:latin typeface="メイリオ" panose="020B0604030504040204" pitchFamily="50" charset="-128"/>
                <a:ea typeface="メイリオ" panose="020B0604030504040204" pitchFamily="50" charset="-128"/>
              </a:rPr>
              <a:t>PID</a:t>
            </a:r>
            <a:r>
              <a:rPr kumimoji="1" lang="ja-JP" altLang="en-US" sz="1050" dirty="0">
                <a:latin typeface="メイリオ" panose="020B0604030504040204" pitchFamily="50" charset="-128"/>
                <a:ea typeface="メイリオ" panose="020B0604030504040204" pitchFamily="50" charset="-128"/>
              </a:rPr>
              <a:t>係数をまとめたものである。</a:t>
            </a:r>
          </a:p>
        </p:txBody>
      </p:sp>
      <p:pic>
        <p:nvPicPr>
          <p:cNvPr id="35" name="図 34">
            <a:extLst>
              <a:ext uri="{FF2B5EF4-FFF2-40B4-BE49-F238E27FC236}">
                <a16:creationId xmlns:a16="http://schemas.microsoft.com/office/drawing/2014/main" id="{247F5C24-F4AD-4FF4-81A9-0058A9E14FF0}"/>
              </a:ext>
            </a:extLst>
          </p:cNvPr>
          <p:cNvPicPr>
            <a:picLocks noChangeAspect="1"/>
          </p:cNvPicPr>
          <p:nvPr/>
        </p:nvPicPr>
        <p:blipFill>
          <a:blip r:embed="rId9"/>
          <a:stretch>
            <a:fillRect/>
          </a:stretch>
        </p:blipFill>
        <p:spPr>
          <a:xfrm>
            <a:off x="3651615" y="7115499"/>
            <a:ext cx="6013649" cy="2331992"/>
          </a:xfrm>
          <a:prstGeom prst="rect">
            <a:avLst/>
          </a:prstGeom>
        </p:spPr>
      </p:pic>
      <p:sp>
        <p:nvSpPr>
          <p:cNvPr id="36" name="テキスト ボックス 35">
            <a:extLst>
              <a:ext uri="{FF2B5EF4-FFF2-40B4-BE49-F238E27FC236}">
                <a16:creationId xmlns:a16="http://schemas.microsoft.com/office/drawing/2014/main" id="{1EBD3ECD-D939-4A9E-8A7A-191B21E513BE}"/>
              </a:ext>
            </a:extLst>
          </p:cNvPr>
          <p:cNvSpPr txBox="1"/>
          <p:nvPr/>
        </p:nvSpPr>
        <p:spPr>
          <a:xfrm>
            <a:off x="9804535" y="6980543"/>
            <a:ext cx="2785051" cy="577081"/>
          </a:xfrm>
          <a:prstGeom prst="rect">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1050" b="1" dirty="0">
                <a:solidFill>
                  <a:schemeClr val="tx1"/>
                </a:solidFill>
                <a:latin typeface="メイリオ" panose="020B0604030504040204" pitchFamily="50" charset="-128"/>
                <a:ea typeface="メイリオ" panose="020B0604030504040204" pitchFamily="50" charset="-128"/>
              </a:rPr>
              <a:t>曲率制御で用いる旋回量と、</a:t>
            </a:r>
            <a:r>
              <a:rPr kumimoji="1" lang="en-US" altLang="ja-JP" sz="1050" b="1" dirty="0">
                <a:solidFill>
                  <a:schemeClr val="tx1"/>
                </a:solidFill>
                <a:latin typeface="メイリオ" panose="020B0604030504040204" pitchFamily="50" charset="-128"/>
                <a:ea typeface="メイリオ" panose="020B0604030504040204" pitchFamily="50" charset="-128"/>
              </a:rPr>
              <a:t>PID</a:t>
            </a:r>
            <a:r>
              <a:rPr kumimoji="1" lang="ja-JP" altLang="en-US" sz="1050" b="1" dirty="0">
                <a:solidFill>
                  <a:schemeClr val="tx1"/>
                </a:solidFill>
                <a:latin typeface="メイリオ" panose="020B0604030504040204" pitchFamily="50" charset="-128"/>
                <a:ea typeface="メイリオ" panose="020B0604030504040204" pitchFamily="50" charset="-128"/>
              </a:rPr>
              <a:t>係数を</a:t>
            </a:r>
            <a:r>
              <a:rPr kumimoji="1" lang="en-US" altLang="ja-JP" sz="1050" b="1" dirty="0">
                <a:solidFill>
                  <a:schemeClr val="tx1"/>
                </a:solidFill>
                <a:latin typeface="メイリオ" panose="020B0604030504040204" pitchFamily="50" charset="-128"/>
                <a:ea typeface="メイリオ" panose="020B0604030504040204" pitchFamily="50" charset="-128"/>
              </a:rPr>
              <a:t>15</a:t>
            </a:r>
            <a:r>
              <a:rPr kumimoji="1" lang="ja-JP" altLang="en-US" sz="1050" b="1" dirty="0">
                <a:solidFill>
                  <a:schemeClr val="tx1"/>
                </a:solidFill>
                <a:latin typeface="メイリオ" panose="020B0604030504040204" pitchFamily="50" charset="-128"/>
                <a:ea typeface="メイリオ" panose="020B0604030504040204" pitchFamily="50" charset="-128"/>
              </a:rPr>
              <a:t>区間すべてで調整するのは困難であるため、曲率の近い区間</a:t>
            </a:r>
            <a:r>
              <a:rPr lang="ja-JP" altLang="en-US" sz="1050" b="1" dirty="0">
                <a:solidFill>
                  <a:schemeClr val="tx1"/>
                </a:solidFill>
                <a:latin typeface="メイリオ" panose="020B0604030504040204" pitchFamily="50" charset="-128"/>
                <a:ea typeface="メイリオ" panose="020B0604030504040204" pitchFamily="50" charset="-128"/>
              </a:rPr>
              <a:t>で</a:t>
            </a:r>
            <a:r>
              <a:rPr lang="en-US" altLang="ja-JP" sz="1050" b="1" dirty="0">
                <a:solidFill>
                  <a:schemeClr val="tx1"/>
                </a:solidFill>
                <a:latin typeface="メイリオ" panose="020B0604030504040204" pitchFamily="50" charset="-128"/>
                <a:ea typeface="メイリオ" panose="020B0604030504040204" pitchFamily="50" charset="-128"/>
              </a:rPr>
              <a:t>4</a:t>
            </a:r>
            <a:r>
              <a:rPr lang="ja-JP" altLang="en-US" sz="1050" b="1" dirty="0">
                <a:solidFill>
                  <a:schemeClr val="tx1"/>
                </a:solidFill>
                <a:latin typeface="メイリオ" panose="020B0604030504040204" pitchFamily="50" charset="-128"/>
                <a:ea typeface="メイリオ" panose="020B0604030504040204" pitchFamily="50" charset="-128"/>
              </a:rPr>
              <a:t>種類に分類した。</a:t>
            </a:r>
            <a:endParaRPr kumimoji="1" lang="en-US" altLang="ja-JP" sz="1050" b="1" dirty="0">
              <a:solidFill>
                <a:schemeClr val="tx1"/>
              </a:solidFill>
              <a:latin typeface="メイリオ" panose="020B0604030504040204" pitchFamily="50" charset="-128"/>
              <a:ea typeface="メイリオ" panose="020B0604030504040204" pitchFamily="50" charset="-128"/>
            </a:endParaRPr>
          </a:p>
        </p:txBody>
      </p:sp>
      <p:sp>
        <p:nvSpPr>
          <p:cNvPr id="38" name="矢印: 山形 37">
            <a:extLst>
              <a:ext uri="{FF2B5EF4-FFF2-40B4-BE49-F238E27FC236}">
                <a16:creationId xmlns:a16="http://schemas.microsoft.com/office/drawing/2014/main" id="{1A27932C-257B-45B1-86A5-6EB614ADFA6C}"/>
              </a:ext>
            </a:extLst>
          </p:cNvPr>
          <p:cNvSpPr/>
          <p:nvPr/>
        </p:nvSpPr>
        <p:spPr>
          <a:xfrm>
            <a:off x="9929194" y="9101977"/>
            <a:ext cx="2664294" cy="327730"/>
          </a:xfrm>
          <a:prstGeom prst="chevron">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b="1" dirty="0">
              <a:solidFill>
                <a:schemeClr val="tx1"/>
              </a:solidFill>
              <a:latin typeface="+mn-ea"/>
            </a:endParaRPr>
          </a:p>
        </p:txBody>
      </p:sp>
      <p:sp>
        <p:nvSpPr>
          <p:cNvPr id="39" name="テキスト ボックス 38">
            <a:extLst>
              <a:ext uri="{FF2B5EF4-FFF2-40B4-BE49-F238E27FC236}">
                <a16:creationId xmlns:a16="http://schemas.microsoft.com/office/drawing/2014/main" id="{454E414D-3643-4966-925D-B9906667B823}"/>
              </a:ext>
            </a:extLst>
          </p:cNvPr>
          <p:cNvSpPr txBox="1"/>
          <p:nvPr/>
        </p:nvSpPr>
        <p:spPr>
          <a:xfrm>
            <a:off x="10190181" y="9077864"/>
            <a:ext cx="2238295" cy="415498"/>
          </a:xfrm>
          <a:prstGeom prst="rect">
            <a:avLst/>
          </a:prstGeom>
          <a:noFill/>
        </p:spPr>
        <p:txBody>
          <a:bodyPr wrap="square" rtlCol="0">
            <a:spAutoFit/>
          </a:bodyPr>
          <a:lstStyle/>
          <a:p>
            <a:pPr algn="ctr"/>
            <a:r>
              <a:rPr kumimoji="1" lang="ja-JP" altLang="en-US" sz="1000" b="1" dirty="0">
                <a:latin typeface="+mn-ea"/>
                <a:ea typeface="+mn-ea"/>
              </a:rPr>
              <a:t>これらの機能モデルに基づいて</a:t>
            </a:r>
            <a:endParaRPr kumimoji="1" lang="en-US" altLang="ja-JP" sz="1000" b="1" dirty="0">
              <a:latin typeface="+mn-ea"/>
              <a:ea typeface="+mn-ea"/>
            </a:endParaRPr>
          </a:p>
          <a:p>
            <a:pPr algn="ctr"/>
            <a:r>
              <a:rPr kumimoji="1" lang="ja-JP" altLang="en-US" sz="1000" b="1" dirty="0">
                <a:latin typeface="+mn-ea"/>
                <a:ea typeface="+mn-ea"/>
              </a:rPr>
              <a:t>構造モデルを作成する。</a:t>
            </a:r>
          </a:p>
        </p:txBody>
      </p:sp>
      <p:sp>
        <p:nvSpPr>
          <p:cNvPr id="44" name="テキスト ボックス 43">
            <a:extLst>
              <a:ext uri="{FF2B5EF4-FFF2-40B4-BE49-F238E27FC236}">
                <a16:creationId xmlns:a16="http://schemas.microsoft.com/office/drawing/2014/main" id="{260D1358-06EA-4BC9-9E14-972D49A596DC}"/>
              </a:ext>
            </a:extLst>
          </p:cNvPr>
          <p:cNvSpPr txBox="1"/>
          <p:nvPr/>
        </p:nvSpPr>
        <p:spPr>
          <a:xfrm>
            <a:off x="9765220" y="6716295"/>
            <a:ext cx="1030011" cy="307777"/>
          </a:xfrm>
          <a:prstGeom prst="rect">
            <a:avLst/>
          </a:prstGeom>
          <a:noFill/>
        </p:spPr>
        <p:txBody>
          <a:bodyPr wrap="square" rtlCol="0">
            <a:spAutoFit/>
          </a:bodyPr>
          <a:lstStyle/>
          <a:p>
            <a:r>
              <a:rPr kumimoji="1" lang="en-US" altLang="ja-JP" sz="1400" b="1" dirty="0">
                <a:solidFill>
                  <a:srgbClr val="FF0000"/>
                </a:solidFill>
                <a:latin typeface="+mn-ea"/>
                <a:ea typeface="+mn-ea"/>
              </a:rPr>
              <a:t>POINT!!</a:t>
            </a:r>
            <a:endParaRPr kumimoji="1" lang="ja-JP" altLang="en-US" sz="1400" b="1" dirty="0">
              <a:solidFill>
                <a:srgbClr val="FF0000"/>
              </a:solidFill>
              <a:latin typeface="+mn-ea"/>
              <a:ea typeface="+mn-ea"/>
            </a:endParaRPr>
          </a:p>
        </p:txBody>
      </p:sp>
      <p:cxnSp>
        <p:nvCxnSpPr>
          <p:cNvPr id="49" name="直線コネクタ 48">
            <a:extLst>
              <a:ext uri="{FF2B5EF4-FFF2-40B4-BE49-F238E27FC236}">
                <a16:creationId xmlns:a16="http://schemas.microsoft.com/office/drawing/2014/main" id="{CC6E6862-6246-4F2E-868F-ACF0C5425709}"/>
              </a:ext>
            </a:extLst>
          </p:cNvPr>
          <p:cNvCxnSpPr>
            <a:cxnSpLocks/>
          </p:cNvCxnSpPr>
          <p:nvPr/>
        </p:nvCxnSpPr>
        <p:spPr>
          <a:xfrm>
            <a:off x="160948" y="98417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00624BE4-DCC4-4033-BB0F-ECA17D2EF374}"/>
              </a:ext>
            </a:extLst>
          </p:cNvPr>
          <p:cNvSpPr txBox="1"/>
          <p:nvPr/>
        </p:nvSpPr>
        <p:spPr>
          <a:xfrm>
            <a:off x="73832" y="696144"/>
            <a:ext cx="2002046"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１．提供する機能</a:t>
            </a:r>
          </a:p>
        </p:txBody>
      </p:sp>
    </p:spTree>
    <p:extLst>
      <p:ext uri="{BB962C8B-B14F-4D97-AF65-F5344CB8AC3E}">
        <p14:creationId xmlns:p14="http://schemas.microsoft.com/office/powerpoint/2010/main" val="1666720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ja-JP" altLang="en-US" sz="16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pic>
        <p:nvPicPr>
          <p:cNvPr id="4" name="図 3">
            <a:extLst>
              <a:ext uri="{FF2B5EF4-FFF2-40B4-BE49-F238E27FC236}">
                <a16:creationId xmlns:a16="http://schemas.microsoft.com/office/drawing/2014/main" id="{F09050C9-EBEE-4C41-A607-27C58A8A5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14" y="3547112"/>
            <a:ext cx="12432245" cy="5933227"/>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１</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機能モデル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192088"/>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２</a:t>
            </a:r>
            <a:r>
              <a:rPr kumimoji="1" lang="en-US" altLang="ja-JP" sz="2200" b="1"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rPr>
              <a:t>構造モデル</a:t>
            </a:r>
            <a:endParaRPr kumimoji="1" lang="en-US" altLang="ja-JP" sz="2200" b="0" i="0" u="none" strike="noStrike" kern="1200" cap="none" spc="0" normalizeH="0" baseline="0" noProof="0" dirty="0">
              <a:ln>
                <a:noFill/>
              </a:ln>
              <a:solidFill>
                <a:schemeClr val="bg1"/>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336104"/>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３</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振る舞いモデル</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４</a:t>
            </a:r>
            <a:r>
              <a:rPr kumimoji="1" lang="en-US" altLang="ja-JP" sz="2200" b="1"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a:t>
            </a:r>
            <a:r>
              <a:rPr kumimoji="1" lang="ja-JP" altLang="en-US"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rPr>
              <a:t>工夫点</a:t>
            </a:r>
            <a:endParaRPr kumimoji="1" lang="en-US" altLang="ja-JP" sz="2200" b="0" i="0" u="none" strike="noStrike" kern="1200" cap="none" spc="0" normalizeH="0" baseline="0" noProof="0" dirty="0">
              <a:ln>
                <a:noFill/>
              </a:ln>
              <a:solidFill>
                <a:srgbClr val="70AD47">
                  <a:lumMod val="60000"/>
                  <a:lumOff val="40000"/>
                </a:srgbClr>
              </a:solidFill>
              <a:effectLst/>
              <a:uLnTx/>
              <a:uFillTx/>
              <a:latin typeface="HG創英角ｺﾞｼｯｸUB" panose="020B0909000000000000" pitchFamily="49" charset="-128"/>
              <a:ea typeface="HG創英角ｺﾞｼｯｸUB" panose="020B0909000000000000" pitchFamily="49" charset="-128"/>
              <a:cs typeface="+mn-cs"/>
            </a:endParaRP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126583" y="983736"/>
            <a:ext cx="1881729"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１．</a:t>
            </a:r>
            <a:r>
              <a:rPr lang="ja-JP" altLang="en-US" b="1" dirty="0">
                <a:solidFill>
                  <a:prstClr val="black"/>
                </a:solidFill>
                <a:latin typeface="HG丸ｺﾞｼｯｸM-PRO" panose="020F0600000000000000" pitchFamily="50" charset="-128"/>
                <a:ea typeface="HG丸ｺﾞｼｯｸM-PRO" panose="020F0600000000000000" pitchFamily="50" charset="-128"/>
              </a:rPr>
              <a:t>パッケージ化</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171011" y="1357283"/>
            <a:ext cx="7329343"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機能を構造によって階層化したものパッケージ構造に、各パッケージの役割を説明したものを表に示す。</a:t>
            </a:r>
            <a:endParaRPr kumimoji="1" lang="en-US" altLang="ja-JP"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996828496"/>
              </p:ext>
            </p:extLst>
          </p:nvPr>
        </p:nvGraphicFramePr>
        <p:xfrm>
          <a:off x="4321768" y="1934756"/>
          <a:ext cx="3137814" cy="1510576"/>
        </p:xfrm>
        <a:graphic>
          <a:graphicData uri="http://schemas.openxmlformats.org/drawingml/2006/table">
            <a:tbl>
              <a:tblPr firstRow="1" bandRow="1">
                <a:tableStyleId>{93296810-A885-4BE3-A3E7-6D5BEEA58F35}</a:tableStyleId>
              </a:tblPr>
              <a:tblGrid>
                <a:gridCol w="761553">
                  <a:extLst>
                    <a:ext uri="{9D8B030D-6E8A-4147-A177-3AD203B41FA5}">
                      <a16:colId xmlns:a16="http://schemas.microsoft.com/office/drawing/2014/main" val="188478114"/>
                    </a:ext>
                  </a:extLst>
                </a:gridCol>
                <a:gridCol w="2376261">
                  <a:extLst>
                    <a:ext uri="{9D8B030D-6E8A-4147-A177-3AD203B41FA5}">
                      <a16:colId xmlns:a16="http://schemas.microsoft.com/office/drawing/2014/main" val="543803565"/>
                    </a:ext>
                  </a:extLst>
                </a:gridCol>
              </a:tblGrid>
              <a:tr h="266572">
                <a:tc>
                  <a:txBody>
                    <a:bodyPr/>
                    <a:lstStyle/>
                    <a:p>
                      <a:pPr algn="ctr"/>
                      <a:r>
                        <a:rPr kumimoji="1" lang="ja-JP" altLang="en-US" sz="1100" dirty="0"/>
                        <a:t>名称</a:t>
                      </a:r>
                    </a:p>
                  </a:txBody>
                  <a:tcPr anchor="ctr"/>
                </a:tc>
                <a:tc>
                  <a:txBody>
                    <a:bodyPr/>
                    <a:lstStyle/>
                    <a:p>
                      <a:pPr algn="ctr"/>
                      <a:r>
                        <a:rPr kumimoji="1" lang="ja-JP" altLang="en-US" sz="1100" dirty="0"/>
                        <a:t>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36953">
                <a:tc>
                  <a:txBody>
                    <a:bodyPr/>
                    <a:lstStyle/>
                    <a:p>
                      <a:pPr algn="ctr"/>
                      <a:r>
                        <a:rPr kumimoji="1" lang="ja-JP" altLang="en-US" sz="900" dirty="0"/>
                        <a:t>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694485" y="979502"/>
            <a:ext cx="223430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600" b="1"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２．部品の仕様定義</a:t>
            </a:r>
            <a:endParaRPr kumimoji="1" lang="ja-JP"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625433" y="1328774"/>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564031" y="1313700"/>
            <a:ext cx="5033233" cy="73866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安定した倒立走行を行いコースを完走するためのクラスの構造をクラス図に示す。（</a:t>
            </a:r>
            <a:r>
              <a:rPr kumimoji="1" lang="ja-JP" altLang="en-US" sz="1400" b="1" i="0" u="none" strike="noStrike" kern="1200" cap="none" spc="0" normalizeH="0" baseline="0" noProof="0" dirty="0">
                <a:ln>
                  <a:noFill/>
                </a:ln>
                <a:solidFill>
                  <a:srgbClr val="FF0000"/>
                </a:solidFill>
                <a:effectLst/>
                <a:uLnTx/>
                <a:uFillTx/>
                <a:latin typeface="HG丸ｺﾞｼｯｸM-PRO" panose="020F0600000000000000" pitchFamily="50" charset="-128"/>
                <a:ea typeface="HG丸ｺﾞｼｯｸM-PRO" panose="020F0600000000000000" pitchFamily="50" charset="-128"/>
                <a:cs typeface="+mn-cs"/>
              </a:rPr>
              <a:t>ただし、多重度はすべて１、ロール名はクラス名と対応しているものとする。</a:t>
            </a:r>
            <a:r>
              <a:rPr kumimoji="1" lang="ja-JP" altLang="en-US" sz="1400" b="0" i="0" u="none" strike="noStrike" kern="1200" cap="none" spc="0" normalizeH="0" baseline="0" noProof="0" dirty="0">
                <a:ln>
                  <a:noFill/>
                </a:ln>
                <a:solidFill>
                  <a:prstClr val="black"/>
                </a:solidFill>
                <a:effectLst/>
                <a:uLnTx/>
                <a:uFillTx/>
                <a:latin typeface="HG丸ｺﾞｼｯｸM-PRO" panose="020F0600000000000000" pitchFamily="50" charset="-128"/>
                <a:ea typeface="HG丸ｺﾞｼｯｸM-PRO" panose="020F0600000000000000" pitchFamily="50" charset="-128"/>
                <a:cs typeface="+mn-cs"/>
              </a:rPr>
              <a:t>）</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181861" y="1329982"/>
            <a:ext cx="7277721" cy="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508905"/>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21" name="直線コネクタ 20">
            <a:extLst>
              <a:ext uri="{FF2B5EF4-FFF2-40B4-BE49-F238E27FC236}">
                <a16:creationId xmlns:a16="http://schemas.microsoft.com/office/drawing/2014/main" id="{2288B0B3-03C1-4A5B-8403-D65948124B1D}"/>
              </a:ext>
            </a:extLst>
          </p:cNvPr>
          <p:cNvCxnSpPr>
            <a:cxnSpLocks/>
          </p:cNvCxnSpPr>
          <p:nvPr/>
        </p:nvCxnSpPr>
        <p:spPr>
          <a:xfrm flipH="1">
            <a:off x="204337" y="3519390"/>
            <a:ext cx="734859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7619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739196"/>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9" name="テキスト ボックス 18">
            <a:extLst>
              <a:ext uri="{FF2B5EF4-FFF2-40B4-BE49-F238E27FC236}">
                <a16:creationId xmlns:a16="http://schemas.microsoft.com/office/drawing/2014/main" id="{2960DEAA-1DF6-4EAE-B096-64E27D6C82AD}"/>
              </a:ext>
            </a:extLst>
          </p:cNvPr>
          <p:cNvSpPr txBox="1"/>
          <p:nvPr/>
        </p:nvSpPr>
        <p:spPr>
          <a:xfrm>
            <a:off x="80067" y="1213111"/>
            <a:ext cx="3472128" cy="253916"/>
          </a:xfrm>
          <a:prstGeom prst="rect">
            <a:avLst/>
          </a:prstGeom>
          <a:noFill/>
        </p:spPr>
        <p:txBody>
          <a:bodyPr wrap="square" rtlCol="0">
            <a:spAutoFit/>
          </a:bodyPr>
          <a:lstStyle/>
          <a:p>
            <a:r>
              <a:rPr lang="ja-JP" altLang="en-US" sz="1050" dirty="0">
                <a:latin typeface="メイリオ" panose="020B0604030504040204" pitchFamily="50" charset="-128"/>
                <a:ea typeface="メイリオ" panose="020B0604030504040204" pitchFamily="50" charset="-128"/>
              </a:rPr>
              <a:t>機能の状態をステートマシン図に示す．</a:t>
            </a:r>
            <a:endParaRPr kumimoji="1" lang="ja-JP" altLang="en-US" sz="1050" dirty="0">
              <a:latin typeface="メイリオ" panose="020B0604030504040204" pitchFamily="50" charset="-128"/>
              <a:ea typeface="メイリオ" panose="020B0604030504040204" pitchFamily="50" charset="-128"/>
            </a:endParaRPr>
          </a:p>
        </p:txBody>
      </p:sp>
      <p:cxnSp>
        <p:nvCxnSpPr>
          <p:cNvPr id="22" name="直線コネクタ 21">
            <a:extLst>
              <a:ext uri="{FF2B5EF4-FFF2-40B4-BE49-F238E27FC236}">
                <a16:creationId xmlns:a16="http://schemas.microsoft.com/office/drawing/2014/main" id="{D6BA0D04-17B0-4FDD-9AA0-F77991CA8AA5}"/>
              </a:ext>
            </a:extLst>
          </p:cNvPr>
          <p:cNvCxnSpPr>
            <a:cxnSpLocks/>
          </p:cNvCxnSpPr>
          <p:nvPr/>
        </p:nvCxnSpPr>
        <p:spPr>
          <a:xfrm>
            <a:off x="3740322" y="865421"/>
            <a:ext cx="0" cy="839967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571C45F-7E77-4F20-907C-4BB622F1419A}"/>
              </a:ext>
            </a:extLst>
          </p:cNvPr>
          <p:cNvCxnSpPr>
            <a:cxnSpLocks/>
          </p:cNvCxnSpPr>
          <p:nvPr/>
        </p:nvCxnSpPr>
        <p:spPr>
          <a:xfrm>
            <a:off x="157712" y="1132808"/>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144DE001-9C20-44F1-A990-1C15F9E25885}"/>
              </a:ext>
            </a:extLst>
          </p:cNvPr>
          <p:cNvSpPr txBox="1"/>
          <p:nvPr/>
        </p:nvSpPr>
        <p:spPr>
          <a:xfrm>
            <a:off x="73832" y="794899"/>
            <a:ext cx="279622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１．システム全体の状態</a:t>
            </a:r>
          </a:p>
        </p:txBody>
      </p:sp>
      <p:cxnSp>
        <p:nvCxnSpPr>
          <p:cNvPr id="39" name="直線コネクタ 38">
            <a:extLst>
              <a:ext uri="{FF2B5EF4-FFF2-40B4-BE49-F238E27FC236}">
                <a16:creationId xmlns:a16="http://schemas.microsoft.com/office/drawing/2014/main" id="{ECFB47A6-BDDD-4187-8A7F-4056FAEC6510}"/>
              </a:ext>
            </a:extLst>
          </p:cNvPr>
          <p:cNvCxnSpPr>
            <a:cxnSpLocks/>
          </p:cNvCxnSpPr>
          <p:nvPr/>
        </p:nvCxnSpPr>
        <p:spPr>
          <a:xfrm>
            <a:off x="166658" y="4814586"/>
            <a:ext cx="3507807" cy="645"/>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BB9D2A29-ECCE-4B0E-9E89-219DF87C2A44}"/>
              </a:ext>
            </a:extLst>
          </p:cNvPr>
          <p:cNvSpPr txBox="1"/>
          <p:nvPr/>
        </p:nvSpPr>
        <p:spPr>
          <a:xfrm>
            <a:off x="141467" y="4215825"/>
            <a:ext cx="3524052" cy="58477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２．ステートマシン図と</a:t>
            </a:r>
            <a:endParaRPr kumimoji="1" lang="en-US" altLang="ja-JP"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ja-JP" altLang="en-US" b="1" dirty="0">
                <a:solidFill>
                  <a:prstClr val="black"/>
                </a:solidFill>
                <a:latin typeface="游ゴシック" panose="020B0400000000000000" pitchFamily="50" charset="-128"/>
                <a:ea typeface="游ゴシック" panose="020B0400000000000000" pitchFamily="50" charset="-128"/>
              </a:rPr>
              <a:t>　　</a:t>
            </a: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シーケンス図の対応関係</a:t>
            </a:r>
          </a:p>
        </p:txBody>
      </p:sp>
      <p:pic>
        <p:nvPicPr>
          <p:cNvPr id="4" name="図 3">
            <a:extLst>
              <a:ext uri="{FF2B5EF4-FFF2-40B4-BE49-F238E27FC236}">
                <a16:creationId xmlns:a16="http://schemas.microsoft.com/office/drawing/2014/main" id="{D036DD46-275F-46F6-8007-FAE623D33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0" y="1424122"/>
            <a:ext cx="3474765" cy="2656633"/>
          </a:xfrm>
          <a:prstGeom prst="rect">
            <a:avLst/>
          </a:prstGeom>
        </p:spPr>
      </p:pic>
      <p:cxnSp>
        <p:nvCxnSpPr>
          <p:cNvPr id="44" name="直線コネクタ 43">
            <a:extLst>
              <a:ext uri="{FF2B5EF4-FFF2-40B4-BE49-F238E27FC236}">
                <a16:creationId xmlns:a16="http://schemas.microsoft.com/office/drawing/2014/main" id="{EB5594F1-B2FC-4EB0-BEB6-CAFA46402BD5}"/>
              </a:ext>
            </a:extLst>
          </p:cNvPr>
          <p:cNvCxnSpPr>
            <a:cxnSpLocks/>
          </p:cNvCxnSpPr>
          <p:nvPr/>
        </p:nvCxnSpPr>
        <p:spPr>
          <a:xfrm>
            <a:off x="3824374" y="1132808"/>
            <a:ext cx="6365807"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4EA16993-3EC6-451E-BE7D-1B0AF9CBFA71}"/>
              </a:ext>
            </a:extLst>
          </p:cNvPr>
          <p:cNvSpPr txBox="1"/>
          <p:nvPr/>
        </p:nvSpPr>
        <p:spPr>
          <a:xfrm>
            <a:off x="3797632" y="824201"/>
            <a:ext cx="3400848"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b="1"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rPr>
              <a:t>３．システムの振る舞い</a:t>
            </a:r>
          </a:p>
        </p:txBody>
      </p:sp>
      <p:sp>
        <p:nvSpPr>
          <p:cNvPr id="46" name="テキスト ボックス 45">
            <a:extLst>
              <a:ext uri="{FF2B5EF4-FFF2-40B4-BE49-F238E27FC236}">
                <a16:creationId xmlns:a16="http://schemas.microsoft.com/office/drawing/2014/main" id="{3989217F-9A5F-4A96-8E34-37243F7245B5}"/>
              </a:ext>
            </a:extLst>
          </p:cNvPr>
          <p:cNvSpPr txBox="1"/>
          <p:nvPr/>
        </p:nvSpPr>
        <p:spPr>
          <a:xfrm>
            <a:off x="3806180" y="1152014"/>
            <a:ext cx="4479609" cy="415498"/>
          </a:xfrm>
          <a:prstGeom prst="rect">
            <a:avLst/>
          </a:prstGeom>
          <a:noFill/>
        </p:spPr>
        <p:txBody>
          <a:bodyPr wrap="square" rtlCol="0">
            <a:spAutoFit/>
          </a:bodyPr>
          <a:lstStyle/>
          <a:p>
            <a:r>
              <a:rPr kumimoji="1" lang="ja-JP" altLang="en-US" sz="1050" dirty="0">
                <a:latin typeface="メイリオ" panose="020B0604030504040204" pitchFamily="50" charset="-128"/>
                <a:ea typeface="メイリオ" panose="020B0604030504040204" pitchFamily="50" charset="-128"/>
              </a:rPr>
              <a:t>全体の動作をシーケンス図に示す</a:t>
            </a:r>
            <a:br>
              <a:rPr kumimoji="1" lang="en-US" altLang="ja-JP" sz="1050" dirty="0">
                <a:latin typeface="メイリオ" panose="020B0604030504040204" pitchFamily="50" charset="-128"/>
                <a:ea typeface="メイリオ" panose="020B0604030504040204" pitchFamily="50" charset="-128"/>
              </a:rPr>
            </a:br>
            <a:r>
              <a:rPr kumimoji="1" lang="en-US" altLang="ja-JP" sz="1050" dirty="0">
                <a:latin typeface="メイリオ" panose="020B0604030504040204" pitchFamily="50" charset="-128"/>
                <a:ea typeface="メイリオ" panose="020B0604030504040204" pitchFamily="50" charset="-128"/>
              </a:rPr>
              <a:t>ref.</a:t>
            </a:r>
            <a:r>
              <a:rPr kumimoji="1" lang="ja-JP" altLang="en-US" sz="1050" dirty="0">
                <a:latin typeface="メイリオ" panose="020B0604030504040204" pitchFamily="50" charset="-128"/>
                <a:ea typeface="メイリオ" panose="020B0604030504040204" pitchFamily="50" charset="-128"/>
              </a:rPr>
              <a:t>で示された部分は別図にさらに詳細な振る舞いを示す</a:t>
            </a:r>
          </a:p>
        </p:txBody>
      </p:sp>
      <p:pic>
        <p:nvPicPr>
          <p:cNvPr id="2" name="図 1">
            <a:extLst>
              <a:ext uri="{FF2B5EF4-FFF2-40B4-BE49-F238E27FC236}">
                <a16:creationId xmlns:a16="http://schemas.microsoft.com/office/drawing/2014/main" id="{EDCD36FB-3BB2-4129-A576-0C927EA8FF41}"/>
              </a:ext>
            </a:extLst>
          </p:cNvPr>
          <p:cNvPicPr>
            <a:picLocks noChangeAspect="1"/>
          </p:cNvPicPr>
          <p:nvPr/>
        </p:nvPicPr>
        <p:blipFill rotWithShape="1">
          <a:blip r:embed="rId3"/>
          <a:srcRect l="32458" t="18876" r="15713" b="6241"/>
          <a:stretch/>
        </p:blipFill>
        <p:spPr>
          <a:xfrm>
            <a:off x="4778253" y="1517225"/>
            <a:ext cx="6624725" cy="5184576"/>
          </a:xfrm>
          <a:prstGeom prst="rect">
            <a:avLst/>
          </a:prstGeom>
        </p:spPr>
      </p:pic>
      <p:pic>
        <p:nvPicPr>
          <p:cNvPr id="5" name="図 4">
            <a:extLst>
              <a:ext uri="{FF2B5EF4-FFF2-40B4-BE49-F238E27FC236}">
                <a16:creationId xmlns:a16="http://schemas.microsoft.com/office/drawing/2014/main" id="{C27883D2-CE73-4A97-AB23-DF6F9F08D7ED}"/>
              </a:ext>
            </a:extLst>
          </p:cNvPr>
          <p:cNvPicPr>
            <a:picLocks noChangeAspect="1"/>
          </p:cNvPicPr>
          <p:nvPr/>
        </p:nvPicPr>
        <p:blipFill rotWithShape="1">
          <a:blip r:embed="rId4"/>
          <a:srcRect l="23563" t="36500" r="61942" b="26236"/>
          <a:stretch/>
        </p:blipFill>
        <p:spPr>
          <a:xfrm>
            <a:off x="3824374" y="6753201"/>
            <a:ext cx="1855669" cy="2583903"/>
          </a:xfrm>
          <a:prstGeom prst="rect">
            <a:avLst/>
          </a:prstGeom>
        </p:spPr>
      </p:pic>
      <p:pic>
        <p:nvPicPr>
          <p:cNvPr id="7" name="図 6">
            <a:extLst>
              <a:ext uri="{FF2B5EF4-FFF2-40B4-BE49-F238E27FC236}">
                <a16:creationId xmlns:a16="http://schemas.microsoft.com/office/drawing/2014/main" id="{94B7AD9C-5894-46F3-AF9F-2ED11B566680}"/>
              </a:ext>
            </a:extLst>
          </p:cNvPr>
          <p:cNvPicPr>
            <a:picLocks noChangeAspect="1"/>
          </p:cNvPicPr>
          <p:nvPr/>
        </p:nvPicPr>
        <p:blipFill rotWithShape="1">
          <a:blip r:embed="rId5"/>
          <a:srcRect l="17938" t="18902" r="65749" b="48016"/>
          <a:stretch/>
        </p:blipFill>
        <p:spPr>
          <a:xfrm>
            <a:off x="5700776" y="6718481"/>
            <a:ext cx="2173954" cy="2388119"/>
          </a:xfrm>
          <a:prstGeom prst="rect">
            <a:avLst/>
          </a:prstGeom>
        </p:spPr>
      </p:pic>
      <p:pic>
        <p:nvPicPr>
          <p:cNvPr id="8" name="図 7">
            <a:extLst>
              <a:ext uri="{FF2B5EF4-FFF2-40B4-BE49-F238E27FC236}">
                <a16:creationId xmlns:a16="http://schemas.microsoft.com/office/drawing/2014/main" id="{015864F6-2174-452D-8E06-EB7B4D9053BA}"/>
              </a:ext>
            </a:extLst>
          </p:cNvPr>
          <p:cNvPicPr>
            <a:picLocks noChangeAspect="1"/>
          </p:cNvPicPr>
          <p:nvPr/>
        </p:nvPicPr>
        <p:blipFill rotWithShape="1">
          <a:blip r:embed="rId6"/>
          <a:srcRect l="17938" t="18847" r="60688" b="60200"/>
          <a:stretch/>
        </p:blipFill>
        <p:spPr>
          <a:xfrm>
            <a:off x="7947484" y="6459638"/>
            <a:ext cx="2736270" cy="1452902"/>
          </a:xfrm>
          <a:prstGeom prst="rect">
            <a:avLst/>
          </a:prstGeom>
        </p:spPr>
      </p:pic>
      <p:pic>
        <p:nvPicPr>
          <p:cNvPr id="17" name="図 16">
            <a:extLst>
              <a:ext uri="{FF2B5EF4-FFF2-40B4-BE49-F238E27FC236}">
                <a16:creationId xmlns:a16="http://schemas.microsoft.com/office/drawing/2014/main" id="{B8876BB7-CF8B-44C4-8F09-8BC1EC1EF327}"/>
              </a:ext>
            </a:extLst>
          </p:cNvPr>
          <p:cNvPicPr>
            <a:picLocks noChangeAspect="1"/>
          </p:cNvPicPr>
          <p:nvPr/>
        </p:nvPicPr>
        <p:blipFill rotWithShape="1">
          <a:blip r:embed="rId7"/>
          <a:srcRect l="18026" t="18139" r="54545" b="43772"/>
          <a:stretch/>
        </p:blipFill>
        <p:spPr>
          <a:xfrm>
            <a:off x="8942460" y="6971052"/>
            <a:ext cx="3524053" cy="2650828"/>
          </a:xfrm>
          <a:prstGeom prst="rect">
            <a:avLst/>
          </a:prstGeom>
        </p:spPr>
      </p:pic>
    </p:spTree>
    <p:extLst>
      <p:ext uri="{BB962C8B-B14F-4D97-AF65-F5344CB8AC3E}">
        <p14:creationId xmlns:p14="http://schemas.microsoft.com/office/powerpoint/2010/main" val="26950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263927"/>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94668"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6334"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5140800"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79860" y="662000"/>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7487"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0054"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36334" y="192088"/>
            <a:ext cx="259653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336104"/>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004469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93925" y="2640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40800" y="2640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19201" y="2640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7667675" y="48072"/>
            <a:ext cx="2520000" cy="1224384"/>
          </a:xfrm>
          <a:prstGeom prst="roundRect">
            <a:avLst>
              <a:gd name="adj" fmla="val 13842"/>
            </a:avLst>
          </a:prstGeom>
          <a:solidFill>
            <a:schemeClr val="accent6"/>
          </a:solid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696144"/>
            <a:ext cx="12600000" cy="8856984"/>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92844" y="336104"/>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74741"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085125" y="336104"/>
            <a:ext cx="2636626"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4842" y="192088"/>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bg1"/>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bg1"/>
              </a:solidFill>
              <a:latin typeface="HG創英角ｺﾞｼｯｸUB" panose="020B0909000000000000" pitchFamily="49" charset="-128"/>
              <a:ea typeface="HG創英角ｺﾞｼｯｸUB" panose="020B0909000000000000" pitchFamily="49" charset="-128"/>
            </a:endParaRPr>
          </a:p>
        </p:txBody>
      </p:sp>
    </p:spTree>
    <p:extLst>
      <p:ext uri="{BB962C8B-B14F-4D97-AF65-F5344CB8AC3E}">
        <p14:creationId xmlns:p14="http://schemas.microsoft.com/office/powerpoint/2010/main" val="3429835045"/>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2472</TotalTime>
  <Words>770</Words>
  <Application>Microsoft Office PowerPoint</Application>
  <PresentationFormat>A3 297x420 mm</PresentationFormat>
  <Paragraphs>90</Paragraphs>
  <Slides>6</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6</vt:i4>
      </vt:variant>
    </vt:vector>
  </HeadingPairs>
  <TitlesOfParts>
    <vt:vector size="16" baseType="lpstr">
      <vt:lpstr>HG丸ｺﾞｼｯｸM-PRO</vt:lpstr>
      <vt:lpstr>HG創英角ｺﾞｼｯｸUB</vt:lpstr>
      <vt:lpstr>ＭＳ Ｐゴシック</vt:lpstr>
      <vt:lpstr>メイリオ</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陽慈 内海</cp:lastModifiedBy>
  <cp:revision>284</cp:revision>
  <cp:lastPrinted>2019-08-22T02:51:15Z</cp:lastPrinted>
  <dcterms:created xsi:type="dcterms:W3CDTF">2002-02-28T07:41:56Z</dcterms:created>
  <dcterms:modified xsi:type="dcterms:W3CDTF">2019-08-27T06:05:42Z</dcterms:modified>
</cp:coreProperties>
</file>