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CCFFCC"/>
    <a:srgbClr val="FFFFCC"/>
    <a:srgbClr val="FFCCCC"/>
    <a:srgbClr val="D999FD"/>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p:scale>
          <a:sx n="125" d="100"/>
          <a:sy n="125" d="100"/>
        </p:scale>
        <p:origin x="66" y="-252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a:extLst>
              <a:ext uri="{FF2B5EF4-FFF2-40B4-BE49-F238E27FC236}">
                <a16:creationId xmlns:a16="http://schemas.microsoft.com/office/drawing/2014/main" id="{C81D3122-00A2-4923-9C2F-C4D0863116E5}"/>
              </a:ext>
            </a:extLst>
          </p:cNvPr>
          <p:cNvGrpSpPr/>
          <p:nvPr/>
        </p:nvGrpSpPr>
        <p:grpSpPr>
          <a:xfrm>
            <a:off x="97137" y="46613"/>
            <a:ext cx="12600000" cy="9505354"/>
            <a:chOff x="97137" y="46613"/>
            <a:chExt cx="12600000" cy="9505354"/>
          </a:xfrm>
        </p:grpSpPr>
        <p:sp>
          <p:nvSpPr>
            <p:cNvPr id="115" name="四角形: 角を丸くする 114">
              <a:extLst>
                <a:ext uri="{FF2B5EF4-FFF2-40B4-BE49-F238E27FC236}">
                  <a16:creationId xmlns:a16="http://schemas.microsoft.com/office/drawing/2014/main" id="{2798FF8C-0FCA-4075-AE5D-BA71AC9C3B39}"/>
                </a:ext>
              </a:extLst>
            </p:cNvPr>
            <p:cNvSpPr/>
            <p:nvPr/>
          </p:nvSpPr>
          <p:spPr>
            <a:xfrm>
              <a:off x="6147012" y="267972"/>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118951" y="26720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99487" y="4661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8159073" y="26833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grpSp>
      <p:sp>
        <p:nvSpPr>
          <p:cNvPr id="9" name="テキスト ボックス 8">
            <a:extLst>
              <a:ext uri="{FF2B5EF4-FFF2-40B4-BE49-F238E27FC236}">
                <a16:creationId xmlns:a16="http://schemas.microsoft.com/office/drawing/2014/main" id="{27FC2256-755B-4562-8E23-88557EE81276}"/>
              </a:ext>
            </a:extLst>
          </p:cNvPr>
          <p:cNvSpPr txBox="1"/>
          <p:nvPr/>
        </p:nvSpPr>
        <p:spPr>
          <a:xfrm>
            <a:off x="2513459" y="248190"/>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420438" y="147312"/>
            <a:ext cx="12195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3686" y="274701"/>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41559" y="2709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grpSp>
        <p:nvGrpSpPr>
          <p:cNvPr id="55" name="グループ化 54">
            <a:extLst>
              <a:ext uri="{FF2B5EF4-FFF2-40B4-BE49-F238E27FC236}">
                <a16:creationId xmlns:a16="http://schemas.microsoft.com/office/drawing/2014/main" id="{66DA5DDC-1FCA-4B84-8E66-5E6C712B95C5}"/>
              </a:ext>
            </a:extLst>
          </p:cNvPr>
          <p:cNvGrpSpPr/>
          <p:nvPr/>
        </p:nvGrpSpPr>
        <p:grpSpPr>
          <a:xfrm>
            <a:off x="136104" y="2856384"/>
            <a:ext cx="3657516" cy="719129"/>
            <a:chOff x="100800" y="3511732"/>
            <a:chExt cx="3657516" cy="719129"/>
          </a:xfrm>
        </p:grpSpPr>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879114"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749329" y="4512568"/>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lang="en-US" altLang="ja-JP" b="1" dirty="0">
                <a:solidFill>
                  <a:prstClr val="black"/>
                </a:solidFill>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 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60840" y="984176"/>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747542" y="4817150"/>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通信管理タスクと尻尾管理タスクは走行準備に含む</a:t>
            </a:r>
            <a:r>
              <a:rPr lang="ja-JP" altLang="en-US" sz="1050" b="1" dirty="0">
                <a:solidFill>
                  <a:srgbClr val="FF0000"/>
                </a:solidFill>
                <a:latin typeface="メイリオ" panose="020B0604030504040204" pitchFamily="50" charset="-128"/>
                <a:ea typeface="メイリオ" panose="020B0604030504040204" pitchFamily="50" charset="-128"/>
              </a:rPr>
              <a:t>ため、本モデルでは省略する</a:t>
            </a:r>
            <a:r>
              <a:rPr kumimoji="1" lang="ja-JP" altLang="en-US" sz="105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nvGrpSpPr>
          <p:cNvPr id="58" name="グループ化 57">
            <a:extLst>
              <a:ext uri="{FF2B5EF4-FFF2-40B4-BE49-F238E27FC236}">
                <a16:creationId xmlns:a16="http://schemas.microsoft.com/office/drawing/2014/main" id="{E51F7059-442B-4DE1-989C-F44DBD2224C3}"/>
              </a:ext>
            </a:extLst>
          </p:cNvPr>
          <p:cNvGrpSpPr/>
          <p:nvPr/>
        </p:nvGrpSpPr>
        <p:grpSpPr>
          <a:xfrm>
            <a:off x="139708" y="732002"/>
            <a:ext cx="3596796" cy="1188278"/>
            <a:chOff x="71959" y="696144"/>
            <a:chExt cx="3596796" cy="1188278"/>
          </a:xfrm>
        </p:grpSpPr>
        <p:cxnSp>
          <p:nvCxnSpPr>
            <p:cNvPr id="25" name="直線コネクタ 24">
              <a:extLst>
                <a:ext uri="{FF2B5EF4-FFF2-40B4-BE49-F238E27FC236}">
                  <a16:creationId xmlns:a16="http://schemas.microsoft.com/office/drawing/2014/main" id="{AF2DCC8C-2365-43AB-9E17-176AA07FFDED}"/>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900246"/>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、「コースを完走する」という課題をスタート動作を終えてからゴールゲートを通過するまでの動作と定義した。なお、</a:t>
              </a:r>
              <a:r>
                <a:rPr lang="ja-JP" altLang="en-US" sz="1050" b="1" dirty="0">
                  <a:solidFill>
                    <a:srgbClr val="FF0000"/>
                  </a:solidFill>
                  <a:latin typeface="メイリオ" panose="020B0604030504040204" pitchFamily="50" charset="-128"/>
                  <a:ea typeface="メイリオ" panose="020B0604030504040204" pitchFamily="50" charset="-128"/>
                </a:rPr>
                <a:t>それ以外の動作は走行準備とし、その定義は以下に示す</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grpSp>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577081"/>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今回のコースは線対称であるため、</a:t>
            </a:r>
            <a:r>
              <a:rPr lang="en-US" altLang="ja-JP" sz="1050" b="1" dirty="0">
                <a:solidFill>
                  <a:srgbClr val="FF0000"/>
                </a:solidFill>
                <a:latin typeface="メイリオ" panose="020B0604030504040204" pitchFamily="50" charset="-128"/>
                <a:ea typeface="メイリオ" panose="020B0604030504040204" pitchFamily="50" charset="-128"/>
              </a:rPr>
              <a:t>R</a:t>
            </a:r>
            <a:r>
              <a:rPr lang="ja-JP" altLang="en-US" sz="1050" b="1" dirty="0">
                <a:solidFill>
                  <a:srgbClr val="FF0000"/>
                </a:solidFill>
                <a:latin typeface="メイリオ" panose="020B0604030504040204" pitchFamily="50" charset="-128"/>
                <a:ea typeface="メイリオ" panose="020B0604030504040204" pitchFamily="50" charset="-128"/>
              </a:rPr>
              <a:t>コースの区間分けについては省略する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sp>
        <p:nvSpPr>
          <p:cNvPr id="57" name="テキスト ボックス 56">
            <a:extLst>
              <a:ext uri="{FF2B5EF4-FFF2-40B4-BE49-F238E27FC236}">
                <a16:creationId xmlns:a16="http://schemas.microsoft.com/office/drawing/2014/main" id="{1B150A4B-10E9-4BB5-B403-616F7408FD46}"/>
              </a:ext>
            </a:extLst>
          </p:cNvPr>
          <p:cNvSpPr txBox="1"/>
          <p:nvPr/>
        </p:nvSpPr>
        <p:spPr>
          <a:xfrm>
            <a:off x="12262313" y="56852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089432" y="5499766"/>
            <a:ext cx="0" cy="93413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117755" y="5434066"/>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090678" y="625707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81316" y="696144"/>
            <a:ext cx="1762490" cy="338554"/>
          </a:xfrm>
          <a:prstGeom prst="rect">
            <a:avLst/>
          </a:prstGeom>
          <a:noFill/>
        </p:spPr>
        <p:txBody>
          <a:bodyPr wrap="square" rtlCol="0">
            <a:spAutoFit/>
          </a:bodyPr>
          <a:lstStyle/>
          <a:p>
            <a:r>
              <a:rPr lang="ja-JP" altLang="en-US" b="1" dirty="0">
                <a:latin typeface="游ゴシック" panose="020B0400000000000000" pitchFamily="50" charset="-128"/>
                <a:ea typeface="游ゴシック" panose="020B0400000000000000" pitchFamily="50" charset="-128"/>
              </a:rPr>
              <a:t>３</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823501" y="48006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24671" y="984176"/>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7110285" y="6617350"/>
            <a:ext cx="0" cy="2503730"/>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7149945" y="6528792"/>
            <a:ext cx="5547192"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各区間における区間パラメータの一覧を以下の表に示す。なお、区間パラメータとはスタートラインから区間終了までの距離、区間内での前進指令量をまとめたものである。</a:t>
            </a:r>
          </a:p>
        </p:txBody>
      </p:sp>
      <p:grpSp>
        <p:nvGrpSpPr>
          <p:cNvPr id="113" name="グループ化 112">
            <a:extLst>
              <a:ext uri="{FF2B5EF4-FFF2-40B4-BE49-F238E27FC236}">
                <a16:creationId xmlns:a16="http://schemas.microsoft.com/office/drawing/2014/main" id="{DC6A58FB-4B09-41C6-8E7B-D8941E8F8C42}"/>
              </a:ext>
            </a:extLst>
          </p:cNvPr>
          <p:cNvGrpSpPr/>
          <p:nvPr/>
        </p:nvGrpSpPr>
        <p:grpSpPr>
          <a:xfrm>
            <a:off x="3543512" y="6472270"/>
            <a:ext cx="3482216" cy="848610"/>
            <a:chOff x="3543512" y="6555429"/>
            <a:chExt cx="3482216" cy="848610"/>
          </a:xfrm>
        </p:grpSpPr>
        <p:sp>
          <p:nvSpPr>
            <p:cNvPr id="36" name="テキスト ボックス 35">
              <a:extLst>
                <a:ext uri="{FF2B5EF4-FFF2-40B4-BE49-F238E27FC236}">
                  <a16:creationId xmlns:a16="http://schemas.microsoft.com/office/drawing/2014/main" id="{1EBD3ECD-D939-4A9E-8A7A-191B21E513BE}"/>
                </a:ext>
              </a:extLst>
            </p:cNvPr>
            <p:cNvSpPr txBox="1"/>
            <p:nvPr/>
          </p:nvSpPr>
          <p:spPr>
            <a:xfrm>
              <a:off x="3649582" y="6826958"/>
              <a:ext cx="3376146"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3543512" y="6555429"/>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grpSp>
      <p:graphicFrame>
        <p:nvGraphicFramePr>
          <p:cNvPr id="2" name="表 1">
            <a:extLst>
              <a:ext uri="{FF2B5EF4-FFF2-40B4-BE49-F238E27FC236}">
                <a16:creationId xmlns:a16="http://schemas.microsoft.com/office/drawing/2014/main" id="{D554351C-B708-4A82-B49C-4A2943314F5C}"/>
              </a:ext>
            </a:extLst>
          </p:cNvPr>
          <p:cNvGraphicFramePr>
            <a:graphicFrameLocks noGrp="1"/>
          </p:cNvGraphicFramePr>
          <p:nvPr>
            <p:extLst>
              <p:ext uri="{D42A27DB-BD31-4B8C-83A1-F6EECF244321}">
                <p14:modId xmlns:p14="http://schemas.microsoft.com/office/powerpoint/2010/main" val="2827701316"/>
              </p:ext>
            </p:extLst>
          </p:nvPr>
        </p:nvGraphicFramePr>
        <p:xfrm>
          <a:off x="244536" y="3530685"/>
          <a:ext cx="3491968" cy="2903220"/>
        </p:xfrm>
        <a:graphic>
          <a:graphicData uri="http://schemas.openxmlformats.org/drawingml/2006/table">
            <a:tbl>
              <a:tblPr firstRow="1" bandRow="1">
                <a:tableStyleId>{93296810-A885-4BE3-A3E7-6D5BEEA58F35}</a:tableStyleId>
              </a:tblPr>
              <a:tblGrid>
                <a:gridCol w="1003316">
                  <a:extLst>
                    <a:ext uri="{9D8B030D-6E8A-4147-A177-3AD203B41FA5}">
                      <a16:colId xmlns:a16="http://schemas.microsoft.com/office/drawing/2014/main" val="2917276287"/>
                    </a:ext>
                  </a:extLst>
                </a:gridCol>
                <a:gridCol w="2488652">
                  <a:extLst>
                    <a:ext uri="{9D8B030D-6E8A-4147-A177-3AD203B41FA5}">
                      <a16:colId xmlns:a16="http://schemas.microsoft.com/office/drawing/2014/main" val="877851442"/>
                    </a:ext>
                  </a:extLst>
                </a:gridCol>
              </a:tblGrid>
              <a:tr h="0">
                <a:tc>
                  <a:txBody>
                    <a:bodyPr/>
                    <a:lstStyle/>
                    <a:p>
                      <a:pPr algn="ctr"/>
                      <a:r>
                        <a:rPr kumimoji="1" lang="ja-JP" altLang="en-US" sz="1050" dirty="0"/>
                        <a:t>項目</a:t>
                      </a:r>
                    </a:p>
                  </a:txBody>
                  <a:tcPr/>
                </a:tc>
                <a:tc>
                  <a:txBody>
                    <a:bodyPr/>
                    <a:lstStyle/>
                    <a:p>
                      <a:pPr algn="ctr"/>
                      <a:r>
                        <a:rPr kumimoji="1" lang="ja-JP" altLang="en-US" sz="1050" dirty="0"/>
                        <a:t>内容</a:t>
                      </a:r>
                    </a:p>
                  </a:txBody>
                  <a:tcPr/>
                </a:tc>
                <a:extLst>
                  <a:ext uri="{0D108BD9-81ED-4DB2-BD59-A6C34878D82A}">
                    <a16:rowId xmlns:a16="http://schemas.microsoft.com/office/drawing/2014/main" val="3319238331"/>
                  </a:ext>
                </a:extLst>
              </a:tr>
              <a:tr h="206799">
                <a:tc>
                  <a:txBody>
                    <a:bodyPr/>
                    <a:lstStyle/>
                    <a:p>
                      <a:pPr algn="ctr"/>
                      <a:r>
                        <a:rPr kumimoji="1" lang="ja-JP" altLang="en-US" sz="1050" dirty="0">
                          <a:latin typeface="メイリオ" panose="020B0604030504040204" pitchFamily="50" charset="-128"/>
                          <a:ea typeface="メイリオ" panose="020B0604030504040204" pitchFamily="50" charset="-128"/>
                        </a:rPr>
                        <a:t>ユースケース</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コースを完走する</a:t>
                      </a:r>
                    </a:p>
                  </a:txBody>
                  <a:tcPr/>
                </a:tc>
                <a:extLst>
                  <a:ext uri="{0D108BD9-81ED-4DB2-BD59-A6C34878D82A}">
                    <a16:rowId xmlns:a16="http://schemas.microsoft.com/office/drawing/2014/main" val="3527381751"/>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概要</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倒立状態でコースをライントレースし、</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ゴールゲートを通過する</a:t>
                      </a:r>
                    </a:p>
                  </a:txBody>
                  <a:tcPr/>
                </a:tc>
                <a:extLst>
                  <a:ext uri="{0D108BD9-81ED-4DB2-BD59-A6C34878D82A}">
                    <a16:rowId xmlns:a16="http://schemas.microsoft.com/office/drawing/2014/main" val="845735000"/>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アクター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競技者</a:t>
                      </a:r>
                    </a:p>
                  </a:txBody>
                  <a:tcPr/>
                </a:tc>
                <a:extLst>
                  <a:ext uri="{0D108BD9-81ED-4DB2-BD59-A6C34878D82A}">
                    <a16:rowId xmlns:a16="http://schemas.microsoft.com/office/drawing/2014/main" val="48604454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事前条件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走行準備が完了している</a:t>
                      </a:r>
                    </a:p>
                  </a:txBody>
                  <a:tcPr/>
                </a:tc>
                <a:extLst>
                  <a:ext uri="{0D108BD9-81ED-4DB2-BD59-A6C34878D82A}">
                    <a16:rowId xmlns:a16="http://schemas.microsoft.com/office/drawing/2014/main" val="3885679093"/>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事後条件</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走行体がゴールゲートを通過する</a:t>
                      </a:r>
                    </a:p>
                  </a:txBody>
                  <a:tcPr/>
                </a:tc>
                <a:extLst>
                  <a:ext uri="{0D108BD9-81ED-4DB2-BD59-A6C34878D82A}">
                    <a16:rowId xmlns:a16="http://schemas.microsoft.com/office/drawing/2014/main" val="315234258"/>
                  </a:ext>
                </a:extLst>
              </a:tr>
              <a:tr h="0">
                <a:tc>
                  <a:txBody>
                    <a:bodyPr/>
                    <a:lstStyle/>
                    <a:p>
                      <a:pPr algn="ctr"/>
                      <a:r>
                        <a:rPr kumimoji="1" lang="ja-JP" altLang="en-US" sz="1050" dirty="0">
                          <a:latin typeface="メイリオ" panose="020B0604030504040204" pitchFamily="50" charset="-128"/>
                          <a:ea typeface="メイリオ" panose="020B0604030504040204" pitchFamily="50" charset="-128"/>
                        </a:rPr>
                        <a:t>トリガー</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スタート指示を受けた</a:t>
                      </a:r>
                    </a:p>
                  </a:txBody>
                  <a:tcPr/>
                </a:tc>
                <a:extLst>
                  <a:ext uri="{0D108BD9-81ED-4DB2-BD59-A6C34878D82A}">
                    <a16:rowId xmlns:a16="http://schemas.microsoft.com/office/drawing/2014/main" val="1571721299"/>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基本系列</a:t>
                      </a:r>
                    </a:p>
                  </a:txBody>
                  <a:tcPr anchor="ctr"/>
                </a:tc>
                <a:tc>
                  <a:txBody>
                    <a:bodyPr/>
                    <a:lstStyle/>
                    <a:p>
                      <a:pPr marL="0" indent="0">
                        <a:buNone/>
                      </a:pPr>
                      <a:r>
                        <a:rPr kumimoji="1" lang="en-US" altLang="ja-JP" sz="1050" dirty="0">
                          <a:latin typeface="メイリオ" panose="020B0604030504040204" pitchFamily="50" charset="-128"/>
                          <a:ea typeface="メイリオ" panose="020B0604030504040204" pitchFamily="50" charset="-128"/>
                        </a:rPr>
                        <a:t>1. </a:t>
                      </a:r>
                      <a:r>
                        <a:rPr kumimoji="1" lang="ja-JP" altLang="en-US" sz="1050" dirty="0">
                          <a:latin typeface="メイリオ" panose="020B0604030504040204" pitchFamily="50" charset="-128"/>
                          <a:ea typeface="メイリオ" panose="020B0604030504040204" pitchFamily="50" charset="-128"/>
                        </a:rPr>
                        <a:t>走行体情報を取得する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2. </a:t>
                      </a:r>
                      <a:r>
                        <a:rPr kumimoji="1" lang="ja-JP" altLang="en-US" sz="1050" dirty="0">
                          <a:latin typeface="メイリオ" panose="020B0604030504040204" pitchFamily="50" charset="-128"/>
                          <a:ea typeface="メイリオ" panose="020B0604030504040204" pitchFamily="50" charset="-128"/>
                        </a:rPr>
                        <a:t>区間終了判定をする</a:t>
                      </a:r>
                      <a:endParaRPr kumimoji="1" lang="en-US" altLang="ja-JP" sz="1050" dirty="0">
                        <a:latin typeface="メイリオ" panose="020B0604030504040204" pitchFamily="50" charset="-128"/>
                        <a:ea typeface="メイリオ" panose="020B0604030504040204" pitchFamily="50" charset="-128"/>
                      </a:endParaRPr>
                    </a:p>
                    <a:p>
                      <a:r>
                        <a:rPr kumimoji="1" lang="en-US" altLang="ja-JP" sz="1050" dirty="0">
                          <a:latin typeface="メイリオ" panose="020B0604030504040204" pitchFamily="50" charset="-128"/>
                          <a:ea typeface="メイリオ" panose="020B0604030504040204" pitchFamily="50" charset="-128"/>
                        </a:rPr>
                        <a:t>3. </a:t>
                      </a:r>
                      <a:r>
                        <a:rPr kumimoji="1" lang="ja-JP" altLang="en-US" sz="1050" dirty="0">
                          <a:latin typeface="メイリオ" panose="020B0604030504040204" pitchFamily="50" charset="-128"/>
                          <a:ea typeface="メイリオ" panose="020B0604030504040204" pitchFamily="50" charset="-128"/>
                        </a:rPr>
                        <a:t>走行制御をする</a:t>
                      </a:r>
                    </a:p>
                  </a:txBody>
                  <a:tcPr/>
                </a:tc>
                <a:extLst>
                  <a:ext uri="{0D108BD9-81ED-4DB2-BD59-A6C34878D82A}">
                    <a16:rowId xmlns:a16="http://schemas.microsoft.com/office/drawing/2014/main" val="87773774"/>
                  </a:ext>
                </a:extLst>
              </a:tr>
              <a:tr h="328825">
                <a:tc>
                  <a:txBody>
                    <a:bodyPr/>
                    <a:lstStyle/>
                    <a:p>
                      <a:pPr algn="ctr"/>
                      <a:r>
                        <a:rPr kumimoji="1" lang="ja-JP" altLang="en-US" sz="1050" dirty="0">
                          <a:latin typeface="メイリオ" panose="020B0604030504040204" pitchFamily="50" charset="-128"/>
                          <a:ea typeface="メイリオ" panose="020B0604030504040204" pitchFamily="50" charset="-128"/>
                        </a:rPr>
                        <a:t>例外系列</a:t>
                      </a:r>
                    </a:p>
                  </a:txBody>
                  <a:tcPr anchor="ctr"/>
                </a:tc>
                <a:tc>
                  <a:txBody>
                    <a:bodyPr/>
                    <a:lstStyle/>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転倒を検知する</a:t>
                      </a:r>
                      <a:endParaRPr kumimoji="1" lang="en-US" altLang="ja-JP" sz="1050" dirty="0">
                        <a:latin typeface="メイリオ" panose="020B0604030504040204" pitchFamily="50" charset="-128"/>
                        <a:ea typeface="メイリオ" panose="020B0604030504040204" pitchFamily="50" charset="-128"/>
                      </a:endParaRPr>
                    </a:p>
                    <a:p>
                      <a:pPr marL="228600" indent="-228600">
                        <a:buAutoNum type="arabicPeriod"/>
                      </a:pPr>
                      <a:r>
                        <a:rPr kumimoji="1" lang="ja-JP" altLang="en-US" sz="1050" dirty="0">
                          <a:latin typeface="メイリオ" panose="020B0604030504040204" pitchFamily="50" charset="-128"/>
                          <a:ea typeface="メイリオ" panose="020B0604030504040204" pitchFamily="50" charset="-128"/>
                        </a:rPr>
                        <a:t>モータを緊急停止する</a:t>
                      </a:r>
                    </a:p>
                  </a:txBody>
                  <a:tcPr/>
                </a:tc>
                <a:extLst>
                  <a:ext uri="{0D108BD9-81ED-4DB2-BD59-A6C34878D82A}">
                    <a16:rowId xmlns:a16="http://schemas.microsoft.com/office/drawing/2014/main" val="14162105"/>
                  </a:ext>
                </a:extLst>
              </a:tr>
            </a:tbl>
          </a:graphicData>
        </a:graphic>
      </p:graphicFrame>
      <p:graphicFrame>
        <p:nvGraphicFramePr>
          <p:cNvPr id="4" name="表 3">
            <a:extLst>
              <a:ext uri="{FF2B5EF4-FFF2-40B4-BE49-F238E27FC236}">
                <a16:creationId xmlns:a16="http://schemas.microsoft.com/office/drawing/2014/main" id="{EC2EC2ED-37F5-4310-85A3-C1EBB7C3AE97}"/>
              </a:ext>
            </a:extLst>
          </p:cNvPr>
          <p:cNvGraphicFramePr>
            <a:graphicFrameLocks noGrp="1"/>
          </p:cNvGraphicFramePr>
          <p:nvPr>
            <p:extLst>
              <p:ext uri="{D42A27DB-BD31-4B8C-83A1-F6EECF244321}">
                <p14:modId xmlns:p14="http://schemas.microsoft.com/office/powerpoint/2010/main" val="1844290047"/>
              </p:ext>
            </p:extLst>
          </p:nvPr>
        </p:nvGraphicFramePr>
        <p:xfrm>
          <a:off x="7058240" y="5199484"/>
          <a:ext cx="4942697" cy="1257300"/>
        </p:xfrm>
        <a:graphic>
          <a:graphicData uri="http://schemas.openxmlformats.org/drawingml/2006/table">
            <a:tbl>
              <a:tblPr firstRow="1" bandRow="1">
                <a:tableStyleId>{93296810-A885-4BE3-A3E7-6D5BEEA58F35}</a:tableStyleId>
              </a:tblPr>
              <a:tblGrid>
                <a:gridCol w="838241">
                  <a:extLst>
                    <a:ext uri="{9D8B030D-6E8A-4147-A177-3AD203B41FA5}">
                      <a16:colId xmlns:a16="http://schemas.microsoft.com/office/drawing/2014/main" val="906267148"/>
                    </a:ext>
                  </a:extLst>
                </a:gridCol>
                <a:gridCol w="3266215">
                  <a:extLst>
                    <a:ext uri="{9D8B030D-6E8A-4147-A177-3AD203B41FA5}">
                      <a16:colId xmlns:a16="http://schemas.microsoft.com/office/drawing/2014/main" val="1140764998"/>
                    </a:ext>
                  </a:extLst>
                </a:gridCol>
                <a:gridCol w="838241">
                  <a:extLst>
                    <a:ext uri="{9D8B030D-6E8A-4147-A177-3AD203B41FA5}">
                      <a16:colId xmlns:a16="http://schemas.microsoft.com/office/drawing/2014/main" val="305380888"/>
                    </a:ext>
                  </a:extLst>
                </a:gridCol>
              </a:tblGrid>
              <a:tr h="214322">
                <a:tc>
                  <a:txBody>
                    <a:bodyPr/>
                    <a:lstStyle/>
                    <a:p>
                      <a:pPr algn="ctr"/>
                      <a:r>
                        <a:rPr kumimoji="1" lang="ja-JP" altLang="en-US" sz="1050" dirty="0"/>
                        <a:t>タスク名</a:t>
                      </a:r>
                    </a:p>
                  </a:txBody>
                  <a:tcPr/>
                </a:tc>
                <a:tc>
                  <a:txBody>
                    <a:bodyPr/>
                    <a:lstStyle/>
                    <a:p>
                      <a:pPr algn="ctr"/>
                      <a:r>
                        <a:rPr kumimoji="1" lang="ja-JP" altLang="en-US" sz="1050" dirty="0"/>
                        <a:t>動作内容</a:t>
                      </a:r>
                    </a:p>
                  </a:txBody>
                  <a:tcPr/>
                </a:tc>
                <a:tc>
                  <a:txBody>
                    <a:bodyPr/>
                    <a:lstStyle/>
                    <a:p>
                      <a:pPr algn="ctr"/>
                      <a:r>
                        <a:rPr kumimoji="1" lang="ja-JP" altLang="en-US" sz="1050" dirty="0"/>
                        <a:t>実行周期</a:t>
                      </a:r>
                    </a:p>
                  </a:txBody>
                  <a:tcPr/>
                </a:tc>
                <a:extLst>
                  <a:ext uri="{0D108BD9-81ED-4DB2-BD59-A6C34878D82A}">
                    <a16:rowId xmlns:a16="http://schemas.microsoft.com/office/drawing/2014/main" val="2798903516"/>
                  </a:ext>
                </a:extLst>
              </a:tr>
              <a:tr h="200829">
                <a:tc>
                  <a:txBody>
                    <a:bodyPr/>
                    <a:lstStyle/>
                    <a:p>
                      <a:pPr algn="ctr"/>
                      <a:r>
                        <a:rPr kumimoji="1" lang="ja-JP" altLang="en-US" sz="1050" dirty="0">
                          <a:latin typeface="メイリオ" panose="020B0604030504040204" pitchFamily="50" charset="-128"/>
                          <a:ea typeface="メイリオ" panose="020B0604030504040204" pitchFamily="50" charset="-128"/>
                        </a:rPr>
                        <a:t>競技</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エントリーポイントとなり、他のタスクを起動する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34647308"/>
                  </a:ext>
                </a:extLst>
              </a:tr>
              <a:tr h="216024">
                <a:tc>
                  <a:txBody>
                    <a:bodyPr/>
                    <a:lstStyle/>
                    <a:p>
                      <a:pPr algn="ctr"/>
                      <a:r>
                        <a:rPr kumimoji="1" lang="ja-JP" altLang="en-US" sz="1050" dirty="0">
                          <a:latin typeface="メイリオ" panose="020B0604030504040204" pitchFamily="50" charset="-128"/>
                          <a:ea typeface="メイリオ" panose="020B0604030504040204" pitchFamily="50" charset="-128"/>
                        </a:rPr>
                        <a:t>計器管理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デバイスの情報を取得し、管理する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77374793"/>
                  </a:ext>
                </a:extLst>
              </a:tr>
              <a:tr h="201965">
                <a:tc>
                  <a:txBody>
                    <a:bodyPr/>
                    <a:lstStyle/>
                    <a:p>
                      <a:pPr algn="ctr"/>
                      <a:r>
                        <a:rPr kumimoji="1" lang="ja-JP" altLang="en-US" sz="1050" dirty="0">
                          <a:latin typeface="メイリオ" panose="020B0604030504040204" pitchFamily="50" charset="-128"/>
                          <a:ea typeface="メイリオ" panose="020B0604030504040204" pitchFamily="50" charset="-128"/>
                        </a:rPr>
                        <a:t>尻尾管理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尻尾の角度を指定した角度に保つ</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4ms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33473834"/>
                  </a:ext>
                </a:extLst>
              </a:tr>
              <a:tr h="211261">
                <a:tc>
                  <a:txBody>
                    <a:bodyPr/>
                    <a:lstStyle/>
                    <a:p>
                      <a:pPr algn="ctr"/>
                      <a:r>
                        <a:rPr kumimoji="1" lang="ja-JP" altLang="en-US" sz="1050" dirty="0">
                          <a:latin typeface="メイリオ" panose="020B0604030504040204" pitchFamily="50" charset="-128"/>
                          <a:ea typeface="メイリオ" panose="020B0604030504040204" pitchFamily="50" charset="-128"/>
                        </a:rPr>
                        <a:t>通信管理</a:t>
                      </a:r>
                    </a:p>
                  </a:txBody>
                  <a:tcPr anchor="b"/>
                </a:tc>
                <a:tc>
                  <a:txBody>
                    <a:bodyPr/>
                    <a:lstStyle/>
                    <a:p>
                      <a:pPr algn="l"/>
                      <a:r>
                        <a:rPr kumimoji="1" lang="ja-JP" altLang="en-US" sz="1050" dirty="0">
                          <a:latin typeface="メイリオ" panose="020B0604030504040204" pitchFamily="50" charset="-128"/>
                          <a:ea typeface="メイリオ" panose="020B0604030504040204" pitchFamily="50" charset="-128"/>
                        </a:rPr>
                        <a:t>スタート信号の受信や、ログデータの送信を行う</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20ms</a:t>
                      </a:r>
                      <a:endParaRPr kumimoji="1" lang="ja-JP" altLang="en-US" sz="105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9810707"/>
                  </a:ext>
                </a:extLst>
              </a:tr>
            </a:tbl>
          </a:graphicData>
        </a:graphic>
      </p:graphicFrame>
      <p:graphicFrame>
        <p:nvGraphicFramePr>
          <p:cNvPr id="19" name="表 18">
            <a:extLst>
              <a:ext uri="{FF2B5EF4-FFF2-40B4-BE49-F238E27FC236}">
                <a16:creationId xmlns:a16="http://schemas.microsoft.com/office/drawing/2014/main" id="{1C21C00B-F032-4CDF-8A03-A2CDC24EFFFE}"/>
              </a:ext>
            </a:extLst>
          </p:cNvPr>
          <p:cNvGraphicFramePr>
            <a:graphicFrameLocks noGrp="1"/>
          </p:cNvGraphicFramePr>
          <p:nvPr>
            <p:extLst>
              <p:ext uri="{D42A27DB-BD31-4B8C-83A1-F6EECF244321}">
                <p14:modId xmlns:p14="http://schemas.microsoft.com/office/powerpoint/2010/main" val="1927425773"/>
              </p:ext>
            </p:extLst>
          </p:nvPr>
        </p:nvGraphicFramePr>
        <p:xfrm>
          <a:off x="7178497" y="1344615"/>
          <a:ext cx="5361760" cy="3183480"/>
        </p:xfrm>
        <a:graphic>
          <a:graphicData uri="http://schemas.openxmlformats.org/drawingml/2006/table">
            <a:tbl>
              <a:tblPr firstRow="1" bandRow="1">
                <a:tableStyleId>{93296810-A885-4BE3-A3E7-6D5BEEA58F35}</a:tableStyleId>
              </a:tblPr>
              <a:tblGrid>
                <a:gridCol w="2553448">
                  <a:extLst>
                    <a:ext uri="{9D8B030D-6E8A-4147-A177-3AD203B41FA5}">
                      <a16:colId xmlns:a16="http://schemas.microsoft.com/office/drawing/2014/main" val="3821575817"/>
                    </a:ext>
                  </a:extLst>
                </a:gridCol>
                <a:gridCol w="2808312">
                  <a:extLst>
                    <a:ext uri="{9D8B030D-6E8A-4147-A177-3AD203B41FA5}">
                      <a16:colId xmlns:a16="http://schemas.microsoft.com/office/drawing/2014/main" val="380914463"/>
                    </a:ext>
                  </a:extLst>
                </a:gridCol>
              </a:tblGrid>
              <a:tr h="252000">
                <a:tc>
                  <a:txBody>
                    <a:bodyPr/>
                    <a:lstStyle/>
                    <a:p>
                      <a:pPr algn="ctr"/>
                      <a:r>
                        <a:rPr kumimoji="1" lang="ja-JP" altLang="en-US" sz="1050" dirty="0"/>
                        <a:t>役割や情報</a:t>
                      </a:r>
                    </a:p>
                  </a:txBody>
                  <a:tcPr/>
                </a:tc>
                <a:tc>
                  <a:txBody>
                    <a:bodyPr/>
                    <a:lstStyle/>
                    <a:p>
                      <a:pPr algn="ctr"/>
                      <a:r>
                        <a:rPr kumimoji="1" lang="ja-JP" altLang="en-US" sz="1050" dirty="0"/>
                        <a:t>部品の候補</a:t>
                      </a:r>
                    </a:p>
                  </a:txBody>
                  <a:tcPr anchor="ctr"/>
                </a:tc>
                <a:extLst>
                  <a:ext uri="{0D108BD9-81ED-4DB2-BD59-A6C34878D82A}">
                    <a16:rowId xmlns:a16="http://schemas.microsoft.com/office/drawing/2014/main" val="2304551870"/>
                  </a:ext>
                </a:extLst>
              </a:tr>
              <a:tr h="252000">
                <a:tc>
                  <a:txBody>
                    <a:bodyPr/>
                    <a:lstStyle/>
                    <a:p>
                      <a:pPr algn="l"/>
                      <a:r>
                        <a:rPr kumimoji="1" lang="ja-JP" altLang="en-US" sz="1050" dirty="0">
                          <a:latin typeface="メイリオ" panose="020B0604030504040204" pitchFamily="50" charset="-128"/>
                          <a:ea typeface="メイリオ" panose="020B0604030504040204" pitchFamily="50" charset="-128"/>
                        </a:rPr>
                        <a:t>コースを完走する</a:t>
                      </a:r>
                    </a:p>
                  </a:txBody>
                  <a:tcPr anchor="ctr"/>
                </a:tc>
                <a:tc>
                  <a:txBody>
                    <a:bodyPr/>
                    <a:lstStyle/>
                    <a:p>
                      <a:pPr algn="l"/>
                      <a:r>
                        <a:rPr kumimoji="1" lang="ja-JP" altLang="en-US" sz="1050" dirty="0">
                          <a:latin typeface="メイリオ" panose="020B0604030504040204" pitchFamily="50" charset="-128"/>
                          <a:ea typeface="メイリオ" panose="020B0604030504040204" pitchFamily="50" charset="-128"/>
                        </a:rPr>
                        <a:t>走行体、中枢</a:t>
                      </a:r>
                    </a:p>
                  </a:txBody>
                  <a:tcPr anchor="ctr"/>
                </a:tc>
                <a:extLst>
                  <a:ext uri="{0D108BD9-81ED-4DB2-BD59-A6C34878D82A}">
                    <a16:rowId xmlns:a16="http://schemas.microsoft.com/office/drawing/2014/main" val="4143271034"/>
                  </a:ext>
                </a:extLst>
              </a:tr>
              <a:tr h="360000">
                <a:tc>
                  <a:txBody>
                    <a:bodyPr/>
                    <a:lstStyle/>
                    <a:p>
                      <a:r>
                        <a:rPr kumimoji="1" lang="ja-JP" altLang="en-US" sz="1050" dirty="0">
                          <a:latin typeface="メイリオ" panose="020B0604030504040204" pitchFamily="50" charset="-128"/>
                          <a:ea typeface="メイリオ" panose="020B0604030504040204" pitchFamily="50" charset="-128"/>
                        </a:rPr>
                        <a:t>走行体情報を取得する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計器管理、走行距離計、輝度偏差計測計、</a:t>
                      </a:r>
                      <a:endParaRPr kumimoji="1"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電圧計、角速度計</a:t>
                      </a:r>
                    </a:p>
                  </a:txBody>
                  <a:tcPr anchor="ctr"/>
                </a:tc>
                <a:extLst>
                  <a:ext uri="{0D108BD9-81ED-4DB2-BD59-A6C34878D82A}">
                    <a16:rowId xmlns:a16="http://schemas.microsoft.com/office/drawing/2014/main" val="42098162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現在の区間が終了しているか確認する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2735190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次の区間が存在するか確認する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7528769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次の区間に切り替える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区間トレーサ、区間パラメータリスト</a:t>
                      </a:r>
                    </a:p>
                  </a:txBody>
                  <a:tcPr anchor="ctr"/>
                </a:tc>
                <a:extLst>
                  <a:ext uri="{0D108BD9-81ED-4DB2-BD59-A6C34878D82A}">
                    <a16:rowId xmlns:a16="http://schemas.microsoft.com/office/drawing/2014/main" val="15972110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旋回量を計算する</a:t>
                      </a:r>
                    </a:p>
                  </a:txBody>
                  <a:tcPr anchor="ctr"/>
                </a:tc>
                <a:tc>
                  <a:txBody>
                    <a:bodyPr/>
                    <a:lstStyle/>
                    <a:p>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計算</a:t>
                      </a:r>
                    </a:p>
                  </a:txBody>
                  <a:tcPr anchor="ctr"/>
                </a:tc>
                <a:extLst>
                  <a:ext uri="{0D108BD9-81ED-4DB2-BD59-A6C34878D82A}">
                    <a16:rowId xmlns:a16="http://schemas.microsoft.com/office/drawing/2014/main" val="108293392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左右モータの出力値を計算する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倒立振子制御ライブラリ</a:t>
                      </a:r>
                    </a:p>
                  </a:txBody>
                  <a:tcPr anchor="ctr"/>
                </a:tc>
                <a:extLst>
                  <a:ext uri="{0D108BD9-81ED-4DB2-BD59-A6C34878D82A}">
                    <a16:rowId xmlns:a16="http://schemas.microsoft.com/office/drawing/2014/main" val="4125265531"/>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左モータを駆動する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左モータ</a:t>
                      </a:r>
                    </a:p>
                  </a:txBody>
                  <a:tcPr anchor="ctr"/>
                </a:tc>
                <a:extLst>
                  <a:ext uri="{0D108BD9-81ED-4DB2-BD59-A6C34878D82A}">
                    <a16:rowId xmlns:a16="http://schemas.microsoft.com/office/drawing/2014/main" val="2087341186"/>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右モータを駆動する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右モータ</a:t>
                      </a:r>
                    </a:p>
                  </a:txBody>
                  <a:tcPr anchor="ctr"/>
                </a:tc>
                <a:extLst>
                  <a:ext uri="{0D108BD9-81ED-4DB2-BD59-A6C34878D82A}">
                    <a16:rowId xmlns:a16="http://schemas.microsoft.com/office/drawing/2014/main" val="2309248158"/>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転倒を検知する</a:t>
                      </a: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763375563"/>
                  </a:ext>
                </a:extLst>
              </a:tr>
              <a:tr h="252000">
                <a:tc>
                  <a:txBody>
                    <a:bodyPr/>
                    <a:lstStyle/>
                    <a:p>
                      <a:r>
                        <a:rPr kumimoji="1" lang="ja-JP" altLang="en-US" sz="1050" dirty="0">
                          <a:latin typeface="メイリオ" panose="020B0604030504040204" pitchFamily="50" charset="-128"/>
                          <a:ea typeface="メイリオ" panose="020B0604030504040204" pitchFamily="50" charset="-128"/>
                        </a:rPr>
                        <a:t>モータを緊急停止する</a:t>
                      </a:r>
                      <a:endParaRPr kumimoji="1" lang="en-US" altLang="ja-JP" sz="1050" dirty="0">
                        <a:latin typeface="メイリオ" panose="020B0604030504040204" pitchFamily="50" charset="-128"/>
                        <a:ea typeface="メイリオ" panose="020B0604030504040204" pitchFamily="50" charset="-128"/>
                      </a:endParaRPr>
                    </a:p>
                  </a:txBody>
                  <a:tcPr anchor="ctr"/>
                </a:tc>
                <a:tc>
                  <a:txBody>
                    <a:bodyPr/>
                    <a:lstStyle/>
                    <a:p>
                      <a:r>
                        <a:rPr kumimoji="1" lang="ja-JP" altLang="en-US" sz="1050" dirty="0">
                          <a:latin typeface="メイリオ" panose="020B0604030504040204" pitchFamily="50" charset="-128"/>
                          <a:ea typeface="メイリオ" panose="020B0604030504040204" pitchFamily="50" charset="-128"/>
                        </a:rPr>
                        <a:t>ライントレーサ</a:t>
                      </a:r>
                    </a:p>
                  </a:txBody>
                  <a:tcPr anchor="ctr"/>
                </a:tc>
                <a:extLst>
                  <a:ext uri="{0D108BD9-81ED-4DB2-BD59-A6C34878D82A}">
                    <a16:rowId xmlns:a16="http://schemas.microsoft.com/office/drawing/2014/main" val="1622845361"/>
                  </a:ext>
                </a:extLst>
              </a:tr>
            </a:tbl>
          </a:graphicData>
        </a:graphic>
      </p:graphicFrame>
      <p:graphicFrame>
        <p:nvGraphicFramePr>
          <p:cNvPr id="23" name="表 22">
            <a:extLst>
              <a:ext uri="{FF2B5EF4-FFF2-40B4-BE49-F238E27FC236}">
                <a16:creationId xmlns:a16="http://schemas.microsoft.com/office/drawing/2014/main" id="{8CC3F294-F2BA-4970-B887-7A1FD62264CB}"/>
              </a:ext>
            </a:extLst>
          </p:cNvPr>
          <p:cNvGraphicFramePr>
            <a:graphicFrameLocks noGrp="1"/>
          </p:cNvGraphicFramePr>
          <p:nvPr>
            <p:extLst>
              <p:ext uri="{D42A27DB-BD31-4B8C-83A1-F6EECF244321}">
                <p14:modId xmlns:p14="http://schemas.microsoft.com/office/powerpoint/2010/main" val="1867781654"/>
              </p:ext>
            </p:extLst>
          </p:nvPr>
        </p:nvGraphicFramePr>
        <p:xfrm>
          <a:off x="6917750" y="1598235"/>
          <a:ext cx="218875" cy="2929860"/>
        </p:xfrm>
        <a:graphic>
          <a:graphicData uri="http://schemas.openxmlformats.org/drawingml/2006/table">
            <a:tbl>
              <a:tblPr>
                <a:tableStyleId>{5C22544A-7EE6-4342-B048-85BDC9FD1C3A}</a:tableStyleId>
              </a:tblPr>
              <a:tblGrid>
                <a:gridCol w="218875">
                  <a:extLst>
                    <a:ext uri="{9D8B030D-6E8A-4147-A177-3AD203B41FA5}">
                      <a16:colId xmlns:a16="http://schemas.microsoft.com/office/drawing/2014/main" val="1822883521"/>
                    </a:ext>
                  </a:extLst>
                </a:gridCol>
              </a:tblGrid>
              <a:tr h="244800">
                <a:tc>
                  <a:txBody>
                    <a:bodyPr/>
                    <a:lstStyle/>
                    <a:p>
                      <a:pPr algn="ctr"/>
                      <a:r>
                        <a:rPr kumimoji="1" lang="en-US" altLang="ja-JP" sz="1050" b="1" dirty="0">
                          <a:latin typeface="メイリオ" panose="020B0604030504040204" pitchFamily="50" charset="-128"/>
                          <a:ea typeface="メイリオ" panose="020B0604030504040204" pitchFamily="50" charset="-128"/>
                        </a:rPr>
                        <a:t>a</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926435483"/>
                  </a:ext>
                </a:extLst>
              </a:tr>
              <a:tr h="410400">
                <a:tc>
                  <a:txBody>
                    <a:bodyPr/>
                    <a:lstStyle/>
                    <a:p>
                      <a:pPr algn="ctr"/>
                      <a:r>
                        <a:rPr kumimoji="1" lang="en-US" altLang="ja-JP" sz="1050" b="1" dirty="0">
                          <a:latin typeface="メイリオ" panose="020B0604030504040204" pitchFamily="50" charset="-128"/>
                          <a:ea typeface="メイリオ" panose="020B0604030504040204" pitchFamily="50" charset="-128"/>
                        </a:rPr>
                        <a:t>b</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1766724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c</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598288431"/>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d</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6921497"/>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e</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134999248"/>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f</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3640896469"/>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g</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165796222"/>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h</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568807154"/>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i</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048030626"/>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j</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230182423"/>
                  </a:ext>
                </a:extLst>
              </a:tr>
              <a:tr h="252000">
                <a:tc>
                  <a:txBody>
                    <a:bodyPr/>
                    <a:lstStyle/>
                    <a:p>
                      <a:pPr algn="ctr"/>
                      <a:r>
                        <a:rPr kumimoji="1" lang="en-US" altLang="ja-JP" sz="1050" b="1" dirty="0">
                          <a:latin typeface="メイリオ" panose="020B0604030504040204" pitchFamily="50" charset="-128"/>
                          <a:ea typeface="メイリオ" panose="020B0604030504040204" pitchFamily="50" charset="-128"/>
                        </a:rPr>
                        <a:t>k</a:t>
                      </a:r>
                      <a:endParaRPr kumimoji="1" lang="ja-JP" altLang="en-US" sz="1050" b="1" dirty="0">
                        <a:latin typeface="メイリオ" panose="020B0604030504040204" pitchFamily="50" charset="-128"/>
                        <a:ea typeface="メイリオ" panose="020B0604030504040204" pitchFamily="50" charset="-128"/>
                      </a:endParaRPr>
                    </a:p>
                  </a:txBody>
                  <a:tcPr anchor="ctr">
                    <a:solidFill>
                      <a:srgbClr val="D999FD"/>
                    </a:solidFill>
                  </a:tcPr>
                </a:tc>
                <a:extLst>
                  <a:ext uri="{0D108BD9-81ED-4DB2-BD59-A6C34878D82A}">
                    <a16:rowId xmlns:a16="http://schemas.microsoft.com/office/drawing/2014/main" val="1594151135"/>
                  </a:ext>
                </a:extLst>
              </a:tr>
            </a:tbl>
          </a:graphicData>
        </a:graphic>
      </p:graphicFrame>
      <p:graphicFrame>
        <p:nvGraphicFramePr>
          <p:cNvPr id="6" name="表 5">
            <a:extLst>
              <a:ext uri="{FF2B5EF4-FFF2-40B4-BE49-F238E27FC236}">
                <a16:creationId xmlns:a16="http://schemas.microsoft.com/office/drawing/2014/main" id="{B75025C8-7E34-4D24-AC73-AC4A916847E2}"/>
              </a:ext>
            </a:extLst>
          </p:cNvPr>
          <p:cNvGraphicFramePr>
            <a:graphicFrameLocks noGrp="1"/>
          </p:cNvGraphicFramePr>
          <p:nvPr>
            <p:extLst>
              <p:ext uri="{D42A27DB-BD31-4B8C-83A1-F6EECF244321}">
                <p14:modId xmlns:p14="http://schemas.microsoft.com/office/powerpoint/2010/main" val="1694605213"/>
              </p:ext>
            </p:extLst>
          </p:nvPr>
        </p:nvGraphicFramePr>
        <p:xfrm>
          <a:off x="7198254" y="6888832"/>
          <a:ext cx="2721600" cy="226314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149171">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0</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0.65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827143811"/>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1.20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1286811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610729204"/>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3</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2.55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921047279"/>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4</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3.25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184997223"/>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640395947"/>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6</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4.55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758271375"/>
                  </a:ext>
                </a:extLst>
              </a:tr>
              <a:tr h="213406">
                <a:tc>
                  <a:txBody>
                    <a:bodyPr/>
                    <a:lstStyle/>
                    <a:p>
                      <a:pPr algn="ctr"/>
                      <a:r>
                        <a:rPr kumimoji="1" lang="en-US" altLang="ja-JP" sz="1050" dirty="0">
                          <a:latin typeface="メイリオ" panose="020B0604030504040204" pitchFamily="50" charset="-128"/>
                          <a:ea typeface="メイリオ" panose="020B0604030504040204" pitchFamily="50" charset="-128"/>
                        </a:rPr>
                        <a:t>7</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4.75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840304028"/>
                  </a:ext>
                </a:extLst>
              </a:tr>
            </a:tbl>
          </a:graphicData>
        </a:graphic>
      </p:graphicFrame>
      <p:graphicFrame>
        <p:nvGraphicFramePr>
          <p:cNvPr id="51" name="表 50">
            <a:extLst>
              <a:ext uri="{FF2B5EF4-FFF2-40B4-BE49-F238E27FC236}">
                <a16:creationId xmlns:a16="http://schemas.microsoft.com/office/drawing/2014/main" id="{4E635EE9-463F-4195-B8E3-1DA8CD5B7B79}"/>
              </a:ext>
            </a:extLst>
          </p:cNvPr>
          <p:cNvGraphicFramePr>
            <a:graphicFrameLocks noGrp="1"/>
          </p:cNvGraphicFramePr>
          <p:nvPr>
            <p:extLst>
              <p:ext uri="{D42A27DB-BD31-4B8C-83A1-F6EECF244321}">
                <p14:modId xmlns:p14="http://schemas.microsoft.com/office/powerpoint/2010/main" val="1696979423"/>
              </p:ext>
            </p:extLst>
          </p:nvPr>
        </p:nvGraphicFramePr>
        <p:xfrm>
          <a:off x="9929192" y="6888832"/>
          <a:ext cx="2721600" cy="2011680"/>
        </p:xfrm>
        <a:graphic>
          <a:graphicData uri="http://schemas.openxmlformats.org/drawingml/2006/table">
            <a:tbl>
              <a:tblPr firstRow="1" bandRow="1">
                <a:tableStyleId>{93296810-A885-4BE3-A3E7-6D5BEEA58F35}</a:tableStyleId>
              </a:tblPr>
              <a:tblGrid>
                <a:gridCol w="489600">
                  <a:extLst>
                    <a:ext uri="{9D8B030D-6E8A-4147-A177-3AD203B41FA5}">
                      <a16:colId xmlns:a16="http://schemas.microsoft.com/office/drawing/2014/main" val="1540152260"/>
                    </a:ext>
                  </a:extLst>
                </a:gridCol>
                <a:gridCol w="795600">
                  <a:extLst>
                    <a:ext uri="{9D8B030D-6E8A-4147-A177-3AD203B41FA5}">
                      <a16:colId xmlns:a16="http://schemas.microsoft.com/office/drawing/2014/main" val="1992413610"/>
                    </a:ext>
                  </a:extLst>
                </a:gridCol>
                <a:gridCol w="640800">
                  <a:extLst>
                    <a:ext uri="{9D8B030D-6E8A-4147-A177-3AD203B41FA5}">
                      <a16:colId xmlns:a16="http://schemas.microsoft.com/office/drawing/2014/main" val="312450779"/>
                    </a:ext>
                  </a:extLst>
                </a:gridCol>
                <a:gridCol w="795600">
                  <a:extLst>
                    <a:ext uri="{9D8B030D-6E8A-4147-A177-3AD203B41FA5}">
                      <a16:colId xmlns:a16="http://schemas.microsoft.com/office/drawing/2014/main" val="189992793"/>
                    </a:ext>
                  </a:extLst>
                </a:gridCol>
              </a:tblGrid>
              <a:tr h="248645">
                <a:tc>
                  <a:txBody>
                    <a:bodyPr/>
                    <a:lstStyle/>
                    <a:p>
                      <a:pPr algn="ctr"/>
                      <a:r>
                        <a:rPr kumimoji="1" lang="ja-JP" altLang="en-US" sz="1050" dirty="0"/>
                        <a:t>区間</a:t>
                      </a:r>
                    </a:p>
                  </a:txBody>
                  <a:tcPr/>
                </a:tc>
                <a:tc>
                  <a:txBody>
                    <a:bodyPr/>
                    <a:lstStyle/>
                    <a:p>
                      <a:pPr algn="ctr"/>
                      <a:r>
                        <a:rPr kumimoji="1" lang="ja-JP" altLang="en-US" sz="1050" dirty="0"/>
                        <a:t>終了距離</a:t>
                      </a:r>
                    </a:p>
                  </a:txBody>
                  <a:tcPr/>
                </a:tc>
                <a:tc>
                  <a:txBody>
                    <a:bodyPr/>
                    <a:lstStyle/>
                    <a:p>
                      <a:pPr algn="ctr"/>
                      <a:r>
                        <a:rPr kumimoji="1" lang="ja-JP" altLang="en-US" sz="1050" dirty="0"/>
                        <a:t>前進量</a:t>
                      </a:r>
                    </a:p>
                  </a:txBody>
                  <a:tcPr/>
                </a:tc>
                <a:tc>
                  <a:txBody>
                    <a:bodyPr/>
                    <a:lstStyle/>
                    <a:p>
                      <a:pPr algn="ctr"/>
                      <a:r>
                        <a:rPr kumimoji="1" lang="ja-JP" altLang="en-US" sz="1050" dirty="0"/>
                        <a:t>曲率分類</a:t>
                      </a:r>
                    </a:p>
                  </a:txBody>
                  <a:tcPr/>
                </a:tc>
                <a:extLst>
                  <a:ext uri="{0D108BD9-81ED-4DB2-BD59-A6C34878D82A}">
                    <a16:rowId xmlns:a16="http://schemas.microsoft.com/office/drawing/2014/main" val="104692475"/>
                  </a:ext>
                </a:extLst>
              </a:tr>
              <a:tr h="226643">
                <a:tc>
                  <a:txBody>
                    <a:bodyPr/>
                    <a:lstStyle/>
                    <a:p>
                      <a:pPr algn="ctr"/>
                      <a:r>
                        <a:rPr kumimoji="1" lang="en-US" altLang="ja-JP" sz="1050" dirty="0">
                          <a:latin typeface="メイリオ" panose="020B0604030504040204" pitchFamily="50" charset="-128"/>
                          <a:ea typeface="メイリオ" panose="020B0604030504040204" pitchFamily="50" charset="-128"/>
                        </a:rPr>
                        <a:t>8</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5.50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27143811"/>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9</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6.40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12868115"/>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6.95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1</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0729204"/>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7.15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1047279"/>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12</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7.45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75</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2</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184997223"/>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13</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8.80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70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3</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640395947"/>
                  </a:ext>
                </a:extLst>
              </a:tr>
              <a:tr h="248645">
                <a:tc>
                  <a:txBody>
                    <a:bodyPr/>
                    <a:lstStyle/>
                    <a:p>
                      <a:pPr algn="ctr"/>
                      <a:r>
                        <a:rPr kumimoji="1" lang="en-US" altLang="ja-JP" sz="1050" dirty="0">
                          <a:latin typeface="メイリオ" panose="020B0604030504040204" pitchFamily="50" charset="-128"/>
                          <a:ea typeface="メイリオ" panose="020B0604030504040204" pitchFamily="50" charset="-128"/>
                        </a:rPr>
                        <a:t>14</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9.20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dirty="0">
                          <a:latin typeface="メイリオ" panose="020B0604030504040204" pitchFamily="50" charset="-128"/>
                          <a:ea typeface="メイリオ" panose="020B0604030504040204" pitchFamily="50" charset="-128"/>
                        </a:rPr>
                        <a:t>100</a:t>
                      </a:r>
                      <a:endParaRPr kumimoji="1" lang="ja-JP" altLang="en-US" sz="105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050" b="1" dirty="0">
                          <a:latin typeface="メイリオ" panose="020B0604030504040204" pitchFamily="50" charset="-128"/>
                          <a:ea typeface="メイリオ" panose="020B0604030504040204" pitchFamily="50" charset="-128"/>
                        </a:rPr>
                        <a:t>0</a:t>
                      </a:r>
                      <a:endParaRPr kumimoji="1" lang="ja-JP" altLang="en-US" sz="105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758271375"/>
                  </a:ext>
                </a:extLst>
              </a:tr>
            </a:tbl>
          </a:graphicData>
        </a:graphic>
      </p:graphicFrame>
      <p:graphicFrame>
        <p:nvGraphicFramePr>
          <p:cNvPr id="22" name="表 21">
            <a:extLst>
              <a:ext uri="{FF2B5EF4-FFF2-40B4-BE49-F238E27FC236}">
                <a16:creationId xmlns:a16="http://schemas.microsoft.com/office/drawing/2014/main" id="{6B37A961-2EE8-42B9-964E-2C7406A83BD5}"/>
              </a:ext>
            </a:extLst>
          </p:cNvPr>
          <p:cNvGraphicFramePr>
            <a:graphicFrameLocks noGrp="1"/>
          </p:cNvGraphicFramePr>
          <p:nvPr>
            <p:extLst>
              <p:ext uri="{D42A27DB-BD31-4B8C-83A1-F6EECF244321}">
                <p14:modId xmlns:p14="http://schemas.microsoft.com/office/powerpoint/2010/main" val="3523189396"/>
              </p:ext>
            </p:extLst>
          </p:nvPr>
        </p:nvGraphicFramePr>
        <p:xfrm>
          <a:off x="3736504" y="7703760"/>
          <a:ext cx="3196258" cy="1417320"/>
        </p:xfrm>
        <a:graphic>
          <a:graphicData uri="http://schemas.openxmlformats.org/drawingml/2006/table">
            <a:tbl>
              <a:tblPr firstRow="1" firstCol="1" bandRow="1">
                <a:tableStyleId>{93296810-A885-4BE3-A3E7-6D5BEEA58F35}</a:tableStyleId>
              </a:tblPr>
              <a:tblGrid>
                <a:gridCol w="804793">
                  <a:extLst>
                    <a:ext uri="{9D8B030D-6E8A-4147-A177-3AD203B41FA5}">
                      <a16:colId xmlns:a16="http://schemas.microsoft.com/office/drawing/2014/main" val="2494303227"/>
                    </a:ext>
                  </a:extLst>
                </a:gridCol>
                <a:gridCol w="605155">
                  <a:extLst>
                    <a:ext uri="{9D8B030D-6E8A-4147-A177-3AD203B41FA5}">
                      <a16:colId xmlns:a16="http://schemas.microsoft.com/office/drawing/2014/main" val="1403888561"/>
                    </a:ext>
                  </a:extLst>
                </a:gridCol>
                <a:gridCol w="605155">
                  <a:extLst>
                    <a:ext uri="{9D8B030D-6E8A-4147-A177-3AD203B41FA5}">
                      <a16:colId xmlns:a16="http://schemas.microsoft.com/office/drawing/2014/main" val="1885886303"/>
                    </a:ext>
                  </a:extLst>
                </a:gridCol>
                <a:gridCol w="605155">
                  <a:extLst>
                    <a:ext uri="{9D8B030D-6E8A-4147-A177-3AD203B41FA5}">
                      <a16:colId xmlns:a16="http://schemas.microsoft.com/office/drawing/2014/main" val="245119094"/>
                    </a:ext>
                  </a:extLst>
                </a:gridCol>
                <a:gridCol w="576000">
                  <a:extLst>
                    <a:ext uri="{9D8B030D-6E8A-4147-A177-3AD203B41FA5}">
                      <a16:colId xmlns:a16="http://schemas.microsoft.com/office/drawing/2014/main" val="982122723"/>
                    </a:ext>
                  </a:extLst>
                </a:gridCol>
              </a:tblGrid>
              <a:tr h="0">
                <a:tc>
                  <a:txBody>
                    <a:bodyPr/>
                    <a:lstStyle/>
                    <a:p>
                      <a:pPr algn="ctr"/>
                      <a:r>
                        <a:rPr kumimoji="1" lang="ja-JP" altLang="en-US" sz="1050" dirty="0"/>
                        <a:t>曲率分類</a:t>
                      </a:r>
                    </a:p>
                  </a:txBody>
                  <a:tcPr anchor="ctr"/>
                </a:tc>
                <a:tc>
                  <a:txBody>
                    <a:bodyPr/>
                    <a:lstStyle/>
                    <a:p>
                      <a:pPr algn="ctr"/>
                      <a:r>
                        <a:rPr kumimoji="1" lang="en-US" altLang="ja-JP" sz="1050" dirty="0"/>
                        <a:t>0</a:t>
                      </a:r>
                      <a:endParaRPr kumimoji="1" lang="ja-JP" altLang="en-US" sz="1050" dirty="0"/>
                    </a:p>
                  </a:txBody>
                  <a:tcPr anchor="ctr"/>
                </a:tc>
                <a:tc>
                  <a:txBody>
                    <a:bodyPr/>
                    <a:lstStyle/>
                    <a:p>
                      <a:pPr algn="ctr"/>
                      <a:r>
                        <a:rPr kumimoji="1" lang="en-US" altLang="ja-JP" sz="1050" dirty="0"/>
                        <a:t>1</a:t>
                      </a:r>
                      <a:endParaRPr kumimoji="1" lang="ja-JP" altLang="en-US" sz="1050" dirty="0"/>
                    </a:p>
                  </a:txBody>
                  <a:tcPr anchor="ctr"/>
                </a:tc>
                <a:tc>
                  <a:txBody>
                    <a:bodyPr/>
                    <a:lstStyle/>
                    <a:p>
                      <a:pPr algn="ctr"/>
                      <a:r>
                        <a:rPr kumimoji="1" lang="en-US" altLang="ja-JP" sz="1050" dirty="0"/>
                        <a:t>2</a:t>
                      </a:r>
                      <a:endParaRPr kumimoji="1" lang="ja-JP" altLang="en-US" sz="1050" dirty="0"/>
                    </a:p>
                  </a:txBody>
                  <a:tcPr anchor="ctr"/>
                </a:tc>
                <a:tc>
                  <a:txBody>
                    <a:bodyPr/>
                    <a:lstStyle/>
                    <a:p>
                      <a:pPr algn="ctr"/>
                      <a:r>
                        <a:rPr kumimoji="1" lang="en-US" altLang="ja-JP" sz="1050" dirty="0"/>
                        <a:t>3</a:t>
                      </a:r>
                      <a:endParaRPr kumimoji="1" lang="ja-JP" altLang="en-US" sz="1050" dirty="0"/>
                    </a:p>
                  </a:txBody>
                  <a:tcPr anchor="ctr"/>
                </a:tc>
                <a:extLst>
                  <a:ext uri="{0D108BD9-81ED-4DB2-BD59-A6C34878D82A}">
                    <a16:rowId xmlns:a16="http://schemas.microsoft.com/office/drawing/2014/main" val="641713983"/>
                  </a:ext>
                </a:extLst>
              </a:tr>
              <a:tr h="0">
                <a:tc>
                  <a:txBody>
                    <a:bodyPr/>
                    <a:lstStyle/>
                    <a:p>
                      <a:pPr algn="ctr"/>
                      <a:r>
                        <a:rPr kumimoji="1" lang="ja-JP" altLang="en-US" sz="1050" b="1" dirty="0">
                          <a:latin typeface="+mn-ea"/>
                          <a:ea typeface="+mn-ea"/>
                        </a:rPr>
                        <a:t>曲率</a:t>
                      </a:r>
                      <a:endParaRPr kumimoji="1" lang="en-US" altLang="ja-JP" sz="1050" b="1" dirty="0">
                        <a:latin typeface="+mn-ea"/>
                        <a:ea typeface="+mn-ea"/>
                      </a:endParaRPr>
                    </a:p>
                    <a:p>
                      <a:pPr algn="ctr"/>
                      <a:r>
                        <a:rPr kumimoji="1" lang="ja-JP" altLang="en-US" sz="1050" b="1" dirty="0">
                          <a:latin typeface="+mn-ea"/>
                          <a:ea typeface="+mn-ea"/>
                        </a:rPr>
                        <a:t>旋回量</a:t>
                      </a: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15</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494346181"/>
                  </a:ext>
                </a:extLst>
              </a:tr>
              <a:tr h="0">
                <a:tc>
                  <a:txBody>
                    <a:bodyPr/>
                    <a:lstStyle/>
                    <a:p>
                      <a:pPr algn="ctr"/>
                      <a:r>
                        <a:rPr kumimoji="1" lang="en-US" altLang="ja-JP" sz="1050" b="1" dirty="0" err="1">
                          <a:latin typeface="+mn-ea"/>
                          <a:ea typeface="+mn-ea"/>
                        </a:rPr>
                        <a:t>Kp</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0.492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0.500</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0.950</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375009664"/>
                  </a:ext>
                </a:extLst>
              </a:tr>
              <a:tr h="0">
                <a:tc>
                  <a:txBody>
                    <a:bodyPr/>
                    <a:lstStyle/>
                    <a:p>
                      <a:pPr algn="ctr"/>
                      <a:r>
                        <a:rPr kumimoji="1" lang="en-US" altLang="ja-JP" sz="1050" b="1" dirty="0">
                          <a:latin typeface="+mn-ea"/>
                          <a:ea typeface="+mn-ea"/>
                        </a:rPr>
                        <a:t>Ki</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0.002</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304779332"/>
                  </a:ext>
                </a:extLst>
              </a:tr>
              <a:tr h="0">
                <a:tc>
                  <a:txBody>
                    <a:bodyPr/>
                    <a:lstStyle/>
                    <a:p>
                      <a:pPr algn="ctr"/>
                      <a:r>
                        <a:rPr kumimoji="1" lang="en-US" altLang="ja-JP" sz="1050" b="1" dirty="0" err="1">
                          <a:latin typeface="+mn-ea"/>
                          <a:ea typeface="+mn-ea"/>
                        </a:rPr>
                        <a:t>Kd</a:t>
                      </a:r>
                      <a:endParaRPr kumimoji="1" lang="ja-JP" altLang="en-US" sz="1050" b="1" dirty="0">
                        <a:latin typeface="+mn-ea"/>
                        <a:ea typeface="+mn-ea"/>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0.031</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0.038</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0.039</a:t>
                      </a:r>
                      <a:endParaRPr kumimoji="1" lang="ja-JP" altLang="en-US" sz="105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1050" dirty="0">
                          <a:latin typeface="メイリオ" panose="020B0604030504040204" pitchFamily="50" charset="-128"/>
                          <a:ea typeface="メイリオ" panose="020B0604030504040204" pitchFamily="50" charset="-128"/>
                        </a:rPr>
                        <a:t>0.054</a:t>
                      </a:r>
                      <a:endParaRPr kumimoji="1" lang="ja-JP" altLang="en-US" sz="105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015067310"/>
                  </a:ext>
                </a:extLst>
              </a:tr>
            </a:tbl>
          </a:graphicData>
        </a:graphic>
      </p:graphicFrame>
      <p:sp>
        <p:nvSpPr>
          <p:cNvPr id="47" name="テキスト ボックス 46">
            <a:extLst>
              <a:ext uri="{FF2B5EF4-FFF2-40B4-BE49-F238E27FC236}">
                <a16:creationId xmlns:a16="http://schemas.microsoft.com/office/drawing/2014/main" id="{ADB9593F-AF7A-4E76-9434-CD6DF4697538}"/>
              </a:ext>
            </a:extLst>
          </p:cNvPr>
          <p:cNvSpPr txBox="1"/>
          <p:nvPr/>
        </p:nvSpPr>
        <p:spPr>
          <a:xfrm>
            <a:off x="2211174" y="1776264"/>
            <a:ext cx="1525330" cy="124649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b="1" dirty="0">
                <a:latin typeface="+mn-lt"/>
              </a:rPr>
              <a:t>走行準備の定義</a:t>
            </a:r>
            <a:endParaRPr lang="en-US" altLang="ja-JP" sz="1200" b="1" dirty="0">
              <a:latin typeface="+mn-lt"/>
            </a:endParaRPr>
          </a:p>
          <a:p>
            <a:r>
              <a:rPr kumimoji="1" lang="ja-JP" altLang="en-US" sz="1050" dirty="0">
                <a:latin typeface="メイリオ" panose="020B0604030504040204" pitchFamily="50" charset="-128"/>
                <a:ea typeface="メイリオ" panose="020B0604030504040204" pitchFamily="50" charset="-128"/>
              </a:rPr>
              <a:t>・タスクの起動</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・デバイスの</a:t>
            </a:r>
            <a:endParaRPr lang="en-US" altLang="ja-JP" sz="1050" dirty="0">
              <a:latin typeface="メイリオ" panose="020B0604030504040204" pitchFamily="50" charset="-128"/>
              <a:ea typeface="メイリオ" panose="020B0604030504040204" pitchFamily="50" charset="-128"/>
            </a:endParaRPr>
          </a:p>
          <a:p>
            <a:r>
              <a:rPr kumimoji="1" lang="ja-JP" altLang="en-US" sz="1050" dirty="0">
                <a:latin typeface="メイリオ" panose="020B0604030504040204" pitchFamily="50" charset="-128"/>
                <a:ea typeface="メイリオ" panose="020B0604030504040204" pitchFamily="50" charset="-128"/>
              </a:rPr>
              <a:t>　キャリブレーション</a:t>
            </a:r>
            <a:endParaRPr kumimoji="1"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・クラスの初期化</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・尻尾の角度を一定値</a:t>
            </a:r>
            <a:endParaRPr lang="en-US" altLang="ja-JP" sz="1050" dirty="0">
              <a:latin typeface="メイリオ" panose="020B0604030504040204" pitchFamily="50" charset="-128"/>
              <a:ea typeface="メイリオ" panose="020B0604030504040204" pitchFamily="50" charset="-128"/>
            </a:endParaRPr>
          </a:p>
          <a:p>
            <a:r>
              <a:rPr lang="ja-JP" altLang="en-US" sz="1050" dirty="0">
                <a:latin typeface="メイリオ" panose="020B0604030504040204" pitchFamily="50" charset="-128"/>
                <a:ea typeface="メイリオ" panose="020B0604030504040204" pitchFamily="50" charset="-128"/>
              </a:rPr>
              <a:t>　に設定する</a:t>
            </a:r>
            <a:endParaRPr lang="en-US" altLang="ja-JP" sz="1050" dirty="0">
              <a:latin typeface="メイリオ" panose="020B0604030504040204" pitchFamily="50" charset="-128"/>
              <a:ea typeface="メイリオ" panose="020B0604030504040204" pitchFamily="50" charset="-128"/>
            </a:endParaRPr>
          </a:p>
        </p:txBody>
      </p:sp>
      <p:grpSp>
        <p:nvGrpSpPr>
          <p:cNvPr id="68" name="グループ化 67">
            <a:extLst>
              <a:ext uri="{FF2B5EF4-FFF2-40B4-BE49-F238E27FC236}">
                <a16:creationId xmlns:a16="http://schemas.microsoft.com/office/drawing/2014/main" id="{33C8C714-EE3A-474D-9A74-3FFEB884F8DB}"/>
              </a:ext>
            </a:extLst>
          </p:cNvPr>
          <p:cNvGrpSpPr/>
          <p:nvPr/>
        </p:nvGrpSpPr>
        <p:grpSpPr>
          <a:xfrm>
            <a:off x="1036918" y="1857146"/>
            <a:ext cx="1043402" cy="1007558"/>
            <a:chOff x="676878" y="1857146"/>
            <a:chExt cx="1043402" cy="1007558"/>
          </a:xfrm>
        </p:grpSpPr>
        <p:sp>
          <p:nvSpPr>
            <p:cNvPr id="61" name="楕円 60">
              <a:extLst>
                <a:ext uri="{FF2B5EF4-FFF2-40B4-BE49-F238E27FC236}">
                  <a16:creationId xmlns:a16="http://schemas.microsoft.com/office/drawing/2014/main" id="{889BFC95-EAD4-4B8C-919A-96E2BBFFC1E8}"/>
                </a:ext>
              </a:extLst>
            </p:cNvPr>
            <p:cNvSpPr/>
            <p:nvPr/>
          </p:nvSpPr>
          <p:spPr>
            <a:xfrm>
              <a:off x="721359" y="2085468"/>
              <a:ext cx="928271" cy="315106"/>
            </a:xfrm>
            <a:prstGeom prst="ellipse">
              <a:avLst/>
            </a:prstGeom>
            <a:ln w="127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900" b="1" dirty="0">
                  <a:latin typeface="ＭＳ ゴシック" panose="020B0609070205080204" pitchFamily="49" charset="-128"/>
                  <a:ea typeface="ＭＳ ゴシック" panose="020B0609070205080204" pitchFamily="49" charset="-128"/>
                </a:rPr>
                <a:t>走行準備</a:t>
              </a:r>
              <a:endParaRPr kumimoji="1" lang="en-US" altLang="ja-JP" sz="900" b="1" dirty="0">
                <a:latin typeface="ＭＳ ゴシック" panose="020B0609070205080204" pitchFamily="49" charset="-128"/>
                <a:ea typeface="ＭＳ ゴシック" panose="020B0609070205080204" pitchFamily="49" charset="-128"/>
              </a:endParaRPr>
            </a:p>
            <a:p>
              <a:pPr algn="ctr"/>
              <a:r>
                <a:rPr kumimoji="1" lang="ja-JP" altLang="en-US" sz="900" b="1" dirty="0">
                  <a:latin typeface="ＭＳ ゴシック" panose="020B0609070205080204" pitchFamily="49" charset="-128"/>
                  <a:ea typeface="ＭＳ ゴシック" panose="020B0609070205080204" pitchFamily="49" charset="-128"/>
                </a:rPr>
                <a:t>をする</a:t>
              </a:r>
            </a:p>
          </p:txBody>
        </p:sp>
        <p:sp>
          <p:nvSpPr>
            <p:cNvPr id="67" name="楕円 66">
              <a:extLst>
                <a:ext uri="{FF2B5EF4-FFF2-40B4-BE49-F238E27FC236}">
                  <a16:creationId xmlns:a16="http://schemas.microsoft.com/office/drawing/2014/main" id="{7DC1A450-2911-4E73-A79B-11915430D426}"/>
                </a:ext>
              </a:extLst>
            </p:cNvPr>
            <p:cNvSpPr/>
            <p:nvPr/>
          </p:nvSpPr>
          <p:spPr>
            <a:xfrm>
              <a:off x="726404" y="2500924"/>
              <a:ext cx="928271" cy="315106"/>
            </a:xfrm>
            <a:prstGeom prst="ellipse">
              <a:avLst/>
            </a:prstGeom>
            <a:solidFill>
              <a:schemeClr val="accent6">
                <a:lumMod val="20000"/>
                <a:lumOff val="8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b="1" dirty="0">
                  <a:latin typeface="ＭＳ ゴシック" panose="020B0609070205080204" pitchFamily="49" charset="-128"/>
                  <a:ea typeface="ＭＳ ゴシック" panose="020B0609070205080204" pitchFamily="49" charset="-128"/>
                </a:rPr>
                <a:t>コースを完走</a:t>
              </a:r>
              <a:r>
                <a:rPr kumimoji="1" lang="ja-JP" altLang="en-US" sz="900" b="1" dirty="0">
                  <a:latin typeface="ＭＳ ゴシック" panose="020B0609070205080204" pitchFamily="49" charset="-128"/>
                  <a:ea typeface="ＭＳ ゴシック" panose="020B0609070205080204" pitchFamily="49" charset="-128"/>
                </a:rPr>
                <a:t>する</a:t>
              </a:r>
            </a:p>
          </p:txBody>
        </p:sp>
        <p:sp>
          <p:nvSpPr>
            <p:cNvPr id="64" name="正方形/長方形 63">
              <a:extLst>
                <a:ext uri="{FF2B5EF4-FFF2-40B4-BE49-F238E27FC236}">
                  <a16:creationId xmlns:a16="http://schemas.microsoft.com/office/drawing/2014/main" id="{E51BF641-8BB7-4037-A2D8-DA5328B2C5A2}"/>
                </a:ext>
              </a:extLst>
            </p:cNvPr>
            <p:cNvSpPr/>
            <p:nvPr/>
          </p:nvSpPr>
          <p:spPr>
            <a:xfrm>
              <a:off x="676878" y="1888626"/>
              <a:ext cx="1043402" cy="97607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287591D1-77D5-42C4-9860-68AA55834D9D}"/>
                </a:ext>
              </a:extLst>
            </p:cNvPr>
            <p:cNvSpPr txBox="1"/>
            <p:nvPr/>
          </p:nvSpPr>
          <p:spPr>
            <a:xfrm>
              <a:off x="927909" y="1857146"/>
              <a:ext cx="580092" cy="230832"/>
            </a:xfrm>
            <a:prstGeom prst="rect">
              <a:avLst/>
            </a:prstGeom>
            <a:noFill/>
          </p:spPr>
          <p:txBody>
            <a:bodyPr wrap="square" rtlCol="0">
              <a:spAutoFit/>
            </a:bodyPr>
            <a:lstStyle/>
            <a:p>
              <a:r>
                <a:rPr kumimoji="1" lang="ja-JP" altLang="en-US" sz="900" b="1" dirty="0">
                  <a:latin typeface="ＭＳ ゴシック" panose="020B0609070205080204" pitchFamily="49" charset="-128"/>
                  <a:ea typeface="ＭＳ ゴシック" panose="020B0609070205080204" pitchFamily="49" charset="-128"/>
                </a:rPr>
                <a:t>走行体</a:t>
              </a:r>
            </a:p>
          </p:txBody>
        </p:sp>
      </p:grpSp>
      <p:grpSp>
        <p:nvGrpSpPr>
          <p:cNvPr id="86" name="グループ化 85">
            <a:extLst>
              <a:ext uri="{FF2B5EF4-FFF2-40B4-BE49-F238E27FC236}">
                <a16:creationId xmlns:a16="http://schemas.microsoft.com/office/drawing/2014/main" id="{51CBA54F-9354-470A-BEEC-B87F0D117D99}"/>
              </a:ext>
            </a:extLst>
          </p:cNvPr>
          <p:cNvGrpSpPr/>
          <p:nvPr/>
        </p:nvGrpSpPr>
        <p:grpSpPr>
          <a:xfrm>
            <a:off x="136104" y="2077069"/>
            <a:ext cx="578591" cy="783364"/>
            <a:chOff x="211698" y="2010032"/>
            <a:chExt cx="597996" cy="796465"/>
          </a:xfrm>
        </p:grpSpPr>
        <p:sp>
          <p:nvSpPr>
            <p:cNvPr id="69" name="フローチャート: 結合子 68">
              <a:extLst>
                <a:ext uri="{FF2B5EF4-FFF2-40B4-BE49-F238E27FC236}">
                  <a16:creationId xmlns:a16="http://schemas.microsoft.com/office/drawing/2014/main" id="{FB4E80B8-9B6D-44C0-8009-87A18881A8D9}"/>
                </a:ext>
              </a:extLst>
            </p:cNvPr>
            <p:cNvSpPr/>
            <p:nvPr/>
          </p:nvSpPr>
          <p:spPr>
            <a:xfrm>
              <a:off x="393885" y="2010032"/>
              <a:ext cx="205929" cy="196118"/>
            </a:xfrm>
            <a:prstGeom prst="flowChartConnector">
              <a:avLst/>
            </a:prstGeom>
            <a:solidFill>
              <a:schemeClr val="accent6">
                <a:lumMod val="20000"/>
                <a:lumOff val="8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8AC6526F-35B4-47F3-A819-319E72C7BCD6}"/>
                </a:ext>
              </a:extLst>
            </p:cNvPr>
            <p:cNvCxnSpPr>
              <a:cxnSpLocks/>
            </p:cNvCxnSpPr>
            <p:nvPr/>
          </p:nvCxnSpPr>
          <p:spPr>
            <a:xfrm>
              <a:off x="496852" y="2208312"/>
              <a:ext cx="0" cy="217135"/>
            </a:xfrm>
            <a:prstGeom prst="line">
              <a:avLst/>
            </a:prstGeom>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id="{55418612-6EC9-471B-BDD9-030CD17935CD}"/>
                </a:ext>
              </a:extLst>
            </p:cNvPr>
            <p:cNvCxnSpPr>
              <a:cxnSpLocks/>
            </p:cNvCxnSpPr>
            <p:nvPr/>
          </p:nvCxnSpPr>
          <p:spPr>
            <a:xfrm flipV="1">
              <a:off x="315125" y="2302501"/>
              <a:ext cx="363451" cy="243"/>
            </a:xfrm>
            <a:prstGeom prst="line">
              <a:avLst/>
            </a:prstGeom>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id="{344117C9-D10E-44E6-800B-5E7E173B12A6}"/>
                </a:ext>
              </a:extLst>
            </p:cNvPr>
            <p:cNvCxnSpPr>
              <a:cxnSpLocks/>
            </p:cNvCxnSpPr>
            <p:nvPr/>
          </p:nvCxnSpPr>
          <p:spPr>
            <a:xfrm flipH="1">
              <a:off x="367241" y="2415403"/>
              <a:ext cx="125536" cy="187567"/>
            </a:xfrm>
            <a:prstGeom prst="line">
              <a:avLst/>
            </a:prstGeom>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id="{EE3AB05F-704D-46AE-944B-AB9FF96164DE}"/>
                </a:ext>
              </a:extLst>
            </p:cNvPr>
            <p:cNvCxnSpPr>
              <a:cxnSpLocks/>
            </p:cNvCxnSpPr>
            <p:nvPr/>
          </p:nvCxnSpPr>
          <p:spPr>
            <a:xfrm>
              <a:off x="498719" y="2416253"/>
              <a:ext cx="123325" cy="183157"/>
            </a:xfrm>
            <a:prstGeom prst="line">
              <a:avLst/>
            </a:prstGeom>
          </p:spPr>
          <p:style>
            <a:lnRef idx="3">
              <a:schemeClr val="dk1"/>
            </a:lnRef>
            <a:fillRef idx="0">
              <a:schemeClr val="dk1"/>
            </a:fillRef>
            <a:effectRef idx="2">
              <a:schemeClr val="dk1"/>
            </a:effectRef>
            <a:fontRef idx="minor">
              <a:schemeClr val="tx1"/>
            </a:fontRef>
          </p:style>
        </p:cxnSp>
        <p:sp>
          <p:nvSpPr>
            <p:cNvPr id="85" name="テキスト ボックス 84">
              <a:extLst>
                <a:ext uri="{FF2B5EF4-FFF2-40B4-BE49-F238E27FC236}">
                  <a16:creationId xmlns:a16="http://schemas.microsoft.com/office/drawing/2014/main" id="{7FE50A5A-325A-437B-AB26-DFD1CB5E4F75}"/>
                </a:ext>
              </a:extLst>
            </p:cNvPr>
            <p:cNvSpPr txBox="1"/>
            <p:nvPr/>
          </p:nvSpPr>
          <p:spPr>
            <a:xfrm>
              <a:off x="211698" y="2556158"/>
              <a:ext cx="597996" cy="250339"/>
            </a:xfrm>
            <a:prstGeom prst="rect">
              <a:avLst/>
            </a:prstGeom>
            <a:noFill/>
          </p:spPr>
          <p:txBody>
            <a:bodyPr wrap="square" rtlCol="0">
              <a:spAutoFit/>
            </a:bodyPr>
            <a:lstStyle/>
            <a:p>
              <a:r>
                <a:rPr kumimoji="1" lang="ja-JP" altLang="en-US" sz="1000" b="1" dirty="0">
                  <a:latin typeface="ＭＳ ゴシック" panose="020B0609070205080204" pitchFamily="49" charset="-128"/>
                  <a:ea typeface="ＭＳ ゴシック" panose="020B0609070205080204" pitchFamily="49" charset="-128"/>
                </a:rPr>
                <a:t>競技者</a:t>
              </a:r>
            </a:p>
          </p:txBody>
        </p:sp>
      </p:grpSp>
      <p:cxnSp>
        <p:nvCxnSpPr>
          <p:cNvPr id="90" name="直線コネクタ 89">
            <a:extLst>
              <a:ext uri="{FF2B5EF4-FFF2-40B4-BE49-F238E27FC236}">
                <a16:creationId xmlns:a16="http://schemas.microsoft.com/office/drawing/2014/main" id="{04AC3EFC-4FE7-42C3-8CC6-A716C5C275B9}"/>
              </a:ext>
            </a:extLst>
          </p:cNvPr>
          <p:cNvCxnSpPr>
            <a:cxnSpLocks/>
          </p:cNvCxnSpPr>
          <p:nvPr/>
        </p:nvCxnSpPr>
        <p:spPr>
          <a:xfrm flipV="1">
            <a:off x="621438" y="2348818"/>
            <a:ext cx="485522" cy="74468"/>
          </a:xfrm>
          <a:prstGeom prst="line">
            <a:avLst/>
          </a:prstGeom>
        </p:spPr>
        <p:style>
          <a:lnRef idx="2">
            <a:schemeClr val="dk1"/>
          </a:lnRef>
          <a:fillRef idx="0">
            <a:schemeClr val="dk1"/>
          </a:fillRef>
          <a:effectRef idx="1">
            <a:schemeClr val="dk1"/>
          </a:effectRef>
          <a:fontRef idx="minor">
            <a:schemeClr val="tx1"/>
          </a:fontRef>
        </p:style>
      </p:cxnSp>
      <p:cxnSp>
        <p:nvCxnSpPr>
          <p:cNvPr id="93" name="直線コネクタ 92">
            <a:extLst>
              <a:ext uri="{FF2B5EF4-FFF2-40B4-BE49-F238E27FC236}">
                <a16:creationId xmlns:a16="http://schemas.microsoft.com/office/drawing/2014/main" id="{5B3EF515-341E-4FFE-81D4-6F6345010D18}"/>
              </a:ext>
            </a:extLst>
          </p:cNvPr>
          <p:cNvCxnSpPr>
            <a:cxnSpLocks/>
          </p:cNvCxnSpPr>
          <p:nvPr/>
        </p:nvCxnSpPr>
        <p:spPr>
          <a:xfrm>
            <a:off x="624018" y="2458098"/>
            <a:ext cx="478530" cy="76836"/>
          </a:xfrm>
          <a:prstGeom prst="line">
            <a:avLst/>
          </a:prstGeom>
        </p:spPr>
        <p:style>
          <a:lnRef idx="2">
            <a:schemeClr val="dk1"/>
          </a:lnRef>
          <a:fillRef idx="0">
            <a:schemeClr val="dk1"/>
          </a:fillRef>
          <a:effectRef idx="1">
            <a:schemeClr val="dk1"/>
          </a:effectRef>
          <a:fontRef idx="minor">
            <a:schemeClr val="tx1"/>
          </a:fontRef>
        </p:style>
      </p:cxnSp>
      <p:sp>
        <p:nvSpPr>
          <p:cNvPr id="106" name="テキスト ボックス 105">
            <a:extLst>
              <a:ext uri="{FF2B5EF4-FFF2-40B4-BE49-F238E27FC236}">
                <a16:creationId xmlns:a16="http://schemas.microsoft.com/office/drawing/2014/main" id="{982D6E39-9B81-42B1-BF55-90096880B166}"/>
              </a:ext>
            </a:extLst>
          </p:cNvPr>
          <p:cNvSpPr txBox="1"/>
          <p:nvPr/>
        </p:nvSpPr>
        <p:spPr>
          <a:xfrm>
            <a:off x="3590980" y="7337430"/>
            <a:ext cx="3548524"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各曲率分類における制御で用いる旋回量、ライントレースの</a:t>
            </a:r>
            <a:r>
              <a:rPr lang="en-US" altLang="ja-JP" sz="1050" dirty="0">
                <a:latin typeface="メイリオ" panose="020B0604030504040204" pitchFamily="50" charset="-128"/>
                <a:ea typeface="メイリオ" panose="020B0604030504040204" pitchFamily="50" charset="-128"/>
              </a:rPr>
              <a:t>PID</a:t>
            </a:r>
            <a:r>
              <a:rPr lang="ja-JP" altLang="en-US" sz="1050" dirty="0">
                <a:latin typeface="メイリオ" panose="020B0604030504040204" pitchFamily="50" charset="-128"/>
                <a:ea typeface="メイリオ" panose="020B0604030504040204" pitchFamily="50" charset="-128"/>
              </a:rPr>
              <a:t>係数を以下の表に示す。</a:t>
            </a:r>
            <a:endParaRPr kumimoji="1" lang="ja-JP" altLang="en-US" sz="1050" dirty="0">
              <a:latin typeface="メイリオ" panose="020B0604030504040204" pitchFamily="50" charset="-128"/>
              <a:ea typeface="メイリオ" panose="020B0604030504040204" pitchFamily="50" charset="-128"/>
            </a:endParaRPr>
          </a:p>
        </p:txBody>
      </p:sp>
      <p:sp>
        <p:nvSpPr>
          <p:cNvPr id="110" name="矢印: 山形 109">
            <a:extLst>
              <a:ext uri="{FF2B5EF4-FFF2-40B4-BE49-F238E27FC236}">
                <a16:creationId xmlns:a16="http://schemas.microsoft.com/office/drawing/2014/main" id="{869F2EAD-F265-48BE-8ED6-57D20D13A8CF}"/>
              </a:ext>
            </a:extLst>
          </p:cNvPr>
          <p:cNvSpPr/>
          <p:nvPr/>
        </p:nvSpPr>
        <p:spPr>
          <a:xfrm>
            <a:off x="3914483" y="9221120"/>
            <a:ext cx="8667117" cy="260000"/>
          </a:xfrm>
          <a:prstGeom prst="chevron">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b="1" dirty="0">
                <a:solidFill>
                  <a:schemeClr val="tx1"/>
                </a:solidFill>
              </a:rPr>
              <a:t>これらの値を設定した根拠を工夫点のページで解説する。</a:t>
            </a:r>
          </a:p>
        </p:txBody>
      </p:sp>
      <p:sp>
        <p:nvSpPr>
          <p:cNvPr id="114" name="テキスト ボックス 113">
            <a:extLst>
              <a:ext uri="{FF2B5EF4-FFF2-40B4-BE49-F238E27FC236}">
                <a16:creationId xmlns:a16="http://schemas.microsoft.com/office/drawing/2014/main" id="{409ED78E-271A-48CD-8696-D402EDAEEC9F}"/>
              </a:ext>
            </a:extLst>
          </p:cNvPr>
          <p:cNvSpPr txBox="1"/>
          <p:nvPr/>
        </p:nvSpPr>
        <p:spPr>
          <a:xfrm>
            <a:off x="6151764" y="265968"/>
            <a:ext cx="216024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112" name="図 111">
            <a:extLst>
              <a:ext uri="{FF2B5EF4-FFF2-40B4-BE49-F238E27FC236}">
                <a16:creationId xmlns:a16="http://schemas.microsoft.com/office/drawing/2014/main" id="{A11C227B-D1C5-46D6-AB65-F9D95A79F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10" y="7281394"/>
            <a:ext cx="3299056" cy="2213770"/>
          </a:xfrm>
          <a:prstGeom prst="rect">
            <a:avLst/>
          </a:prstGeom>
        </p:spPr>
      </p:pic>
      <p:pic>
        <p:nvPicPr>
          <p:cNvPr id="8" name="図 7">
            <a:extLst>
              <a:ext uri="{FF2B5EF4-FFF2-40B4-BE49-F238E27FC236}">
                <a16:creationId xmlns:a16="http://schemas.microsoft.com/office/drawing/2014/main" id="{108A4A51-6224-4479-81C1-D5436D9FC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1889" y="727749"/>
            <a:ext cx="2679017" cy="5735788"/>
          </a:xfrm>
          <a:prstGeom prst="rect">
            <a:avLst/>
          </a:prstGeom>
        </p:spPr>
      </p:pic>
      <p:cxnSp>
        <p:nvCxnSpPr>
          <p:cNvPr id="33" name="直線コネクタ 32">
            <a:extLst>
              <a:ext uri="{FF2B5EF4-FFF2-40B4-BE49-F238E27FC236}">
                <a16:creationId xmlns:a16="http://schemas.microsoft.com/office/drawing/2014/main" id="{9F36BD71-9415-4E84-A1F4-7A3920C1A4F1}"/>
              </a:ext>
            </a:extLst>
          </p:cNvPr>
          <p:cNvCxnSpPr/>
          <p:nvPr/>
        </p:nvCxnSpPr>
        <p:spPr>
          <a:xfrm>
            <a:off x="6889587" y="1603158"/>
            <a:ext cx="441395"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四角形: 角を丸くする 26">
            <a:extLst>
              <a:ext uri="{FF2B5EF4-FFF2-40B4-BE49-F238E27FC236}">
                <a16:creationId xmlns:a16="http://schemas.microsoft.com/office/drawing/2014/main" id="{1DBBAA86-4E84-4FB7-AC19-8BA83A5E8B55}"/>
              </a:ext>
            </a:extLst>
          </p:cNvPr>
          <p:cNvSpPr/>
          <p:nvPr/>
        </p:nvSpPr>
        <p:spPr>
          <a:xfrm>
            <a:off x="6134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36C4F103-C895-45C5-89A6-2BB40CFCF818}"/>
              </a:ext>
            </a:extLst>
          </p:cNvPr>
          <p:cNvSpPr/>
          <p:nvPr/>
        </p:nvSpPr>
        <p:spPr>
          <a:xfrm>
            <a:off x="4118466"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3DCA5E50-8DA7-4566-952F-4575563F37A0}"/>
              </a:ext>
            </a:extLst>
          </p:cNvPr>
          <p:cNvSpPr/>
          <p:nvPr/>
        </p:nvSpPr>
        <p:spPr>
          <a:xfrm>
            <a:off x="96930" y="264096"/>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FF80174F-6475-426D-817D-DF09B9D68A2E}"/>
              </a:ext>
            </a:extLst>
          </p:cNvPr>
          <p:cNvSpPr/>
          <p:nvPr/>
        </p:nvSpPr>
        <p:spPr>
          <a:xfrm>
            <a:off x="2096579" y="45362"/>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四角形: 角を丸くする 32">
            <a:extLst>
              <a:ext uri="{FF2B5EF4-FFF2-40B4-BE49-F238E27FC236}">
                <a16:creationId xmlns:a16="http://schemas.microsoft.com/office/drawing/2014/main" id="{7318D891-AC89-489E-BDFE-B0A80C789DFC}"/>
              </a:ext>
            </a:extLst>
          </p:cNvPr>
          <p:cNvSpPr/>
          <p:nvPr/>
        </p:nvSpPr>
        <p:spPr>
          <a:xfrm>
            <a:off x="8150466"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4" name="正方形/長方形 33">
            <a:extLst>
              <a:ext uri="{FF2B5EF4-FFF2-40B4-BE49-F238E27FC236}">
                <a16:creationId xmlns:a16="http://schemas.microsoft.com/office/drawing/2014/main" id="{34FF8071-01DD-4691-8FEA-FFC6B6D41D1D}"/>
              </a:ext>
            </a:extLst>
          </p:cNvPr>
          <p:cNvSpPr/>
          <p:nvPr/>
        </p:nvSpPr>
        <p:spPr>
          <a:xfrm>
            <a:off x="100800" y="683591"/>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460935" y="276162"/>
            <a:ext cx="121524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493371" y="104631"/>
            <a:ext cx="121091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4127240" y="249868"/>
            <a:ext cx="201600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402087" y="265257"/>
            <a:ext cx="1512758"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893222655"/>
              </p:ext>
            </p:extLst>
          </p:nvPr>
        </p:nvGraphicFramePr>
        <p:xfrm>
          <a:off x="3181357" y="1934756"/>
          <a:ext cx="4278225" cy="1510576"/>
        </p:xfrm>
        <a:graphic>
          <a:graphicData uri="http://schemas.openxmlformats.org/drawingml/2006/table">
            <a:tbl>
              <a:tblPr firstRow="1" bandRow="1">
                <a:tableStyleId>{93296810-A885-4BE3-A3E7-6D5BEEA58F35}</a:tableStyleId>
              </a:tblPr>
              <a:tblGrid>
                <a:gridCol w="1038333">
                  <a:extLst>
                    <a:ext uri="{9D8B030D-6E8A-4147-A177-3AD203B41FA5}">
                      <a16:colId xmlns:a16="http://schemas.microsoft.com/office/drawing/2014/main" val="188478114"/>
                    </a:ext>
                  </a:extLst>
                </a:gridCol>
                <a:gridCol w="3239892">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solidFill>
                      <a:srgbClr val="FFCCCC"/>
                    </a:solidFill>
                  </a:tcPr>
                </a:tc>
                <a:tc>
                  <a:txBody>
                    <a:bodyPr/>
                    <a:lstStyle/>
                    <a:p>
                      <a:pPr algn="l"/>
                      <a:r>
                        <a:rPr kumimoji="1" lang="ja-JP" altLang="en-US" sz="900" dirty="0"/>
                        <a:t>スタート、キャリブレーションの実行、走行に関する指示をする。</a:t>
                      </a:r>
                      <a:endParaRPr kumimoji="1" lang="en-US" altLang="ja-JP" sz="900" dirty="0"/>
                    </a:p>
                  </a:txBody>
                  <a:tcPr anchor="ctr">
                    <a:solidFill>
                      <a:srgbClr val="FFCCCC"/>
                    </a:solidFill>
                  </a:tcP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solidFill>
                      <a:srgbClr val="FFFFCC"/>
                    </a:solidFill>
                  </a:tcPr>
                </a:tc>
                <a:tc>
                  <a:txBody>
                    <a:bodyPr/>
                    <a:lstStyle/>
                    <a:p>
                      <a:pPr algn="l"/>
                      <a:r>
                        <a:rPr kumimoji="1" lang="ja-JP" altLang="en-US" sz="900" dirty="0"/>
                        <a:t>走行区間に応じて、走行制御、処理を行う。</a:t>
                      </a:r>
                    </a:p>
                  </a:txBody>
                  <a:tcPr anchor="ctr">
                    <a:solidFill>
                      <a:srgbClr val="FFFFCC"/>
                    </a:solidFill>
                  </a:tcP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solidFill>
                      <a:srgbClr val="CCFFCC"/>
                    </a:solidFill>
                  </a:tcPr>
                </a:tc>
                <a:tc>
                  <a:txBody>
                    <a:bodyPr/>
                    <a:lstStyle/>
                    <a:p>
                      <a:pPr algn="l"/>
                      <a:r>
                        <a:rPr kumimoji="1" lang="ja-JP" altLang="en-US" sz="900" dirty="0"/>
                        <a:t>デバイスを参照してデータを管理、ほかのパッケージに受け渡す。</a:t>
                      </a:r>
                    </a:p>
                  </a:txBody>
                  <a:tcPr anchor="ctr">
                    <a:solidFill>
                      <a:srgbClr val="CCFFCC"/>
                    </a:solidFill>
                  </a:tcP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solidFill>
                      <a:srgbClr val="E6E6E6"/>
                    </a:solidFill>
                  </a:tcPr>
                </a:tc>
                <a:tc>
                  <a:txBody>
                    <a:bodyPr/>
                    <a:lstStyle/>
                    <a:p>
                      <a:pPr algn="l"/>
                      <a:r>
                        <a:rPr kumimoji="1" lang="ja-JP" altLang="en-US" sz="900" dirty="0"/>
                        <a:t>センサの値の取得、モータ制御を行う。</a:t>
                      </a:r>
                    </a:p>
                  </a:txBody>
                  <a:tcPr anchor="ctr">
                    <a:solidFill>
                      <a:srgbClr val="E6E6E6"/>
                    </a:solidFill>
                  </a:tcP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
        <p:nvSpPr>
          <p:cNvPr id="22" name="テキスト ボックス 21">
            <a:extLst>
              <a:ext uri="{FF2B5EF4-FFF2-40B4-BE49-F238E27FC236}">
                <a16:creationId xmlns:a16="http://schemas.microsoft.com/office/drawing/2014/main" id="{BC902F71-606F-411E-AF5F-F6F7243763A7}"/>
              </a:ext>
            </a:extLst>
          </p:cNvPr>
          <p:cNvSpPr txBox="1"/>
          <p:nvPr/>
        </p:nvSpPr>
        <p:spPr>
          <a:xfrm>
            <a:off x="6127471" y="249868"/>
            <a:ext cx="2006632"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pic>
        <p:nvPicPr>
          <p:cNvPr id="2" name="図 1">
            <a:extLst>
              <a:ext uri="{FF2B5EF4-FFF2-40B4-BE49-F238E27FC236}">
                <a16:creationId xmlns:a16="http://schemas.microsoft.com/office/drawing/2014/main" id="{B3149541-99FA-480A-9572-19BBE9323F79}"/>
              </a:ext>
            </a:extLst>
          </p:cNvPr>
          <p:cNvPicPr>
            <a:picLocks noChangeAspect="1"/>
          </p:cNvPicPr>
          <p:nvPr/>
        </p:nvPicPr>
        <p:blipFill rotWithShape="1">
          <a:blip r:embed="rId3"/>
          <a:srcRect l="24688" t="38616" r="39312" b="23001"/>
          <a:stretch/>
        </p:blipFill>
        <p:spPr>
          <a:xfrm>
            <a:off x="306148" y="1878209"/>
            <a:ext cx="2740072" cy="1582493"/>
          </a:xfrm>
          <a:prstGeom prst="rect">
            <a:avLst/>
          </a:prstGeom>
        </p:spPr>
      </p:pic>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四角形: 角を丸くする 56">
            <a:extLst>
              <a:ext uri="{FF2B5EF4-FFF2-40B4-BE49-F238E27FC236}">
                <a16:creationId xmlns:a16="http://schemas.microsoft.com/office/drawing/2014/main" id="{948AD8C1-4794-48BE-930B-8A8005BAC021}"/>
              </a:ext>
            </a:extLst>
          </p:cNvPr>
          <p:cNvSpPr/>
          <p:nvPr/>
        </p:nvSpPr>
        <p:spPr>
          <a:xfrm>
            <a:off x="6153908" y="221359"/>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8" name="四角形: 角を丸くする 57">
            <a:extLst>
              <a:ext uri="{FF2B5EF4-FFF2-40B4-BE49-F238E27FC236}">
                <a16:creationId xmlns:a16="http://schemas.microsoft.com/office/drawing/2014/main" id="{D735E8AF-A273-48C9-B502-F1EAA93899A9}"/>
              </a:ext>
            </a:extLst>
          </p:cNvPr>
          <p:cNvSpPr/>
          <p:nvPr/>
        </p:nvSpPr>
        <p:spPr>
          <a:xfrm>
            <a:off x="95660" y="220593"/>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9" name="四角形: 角を丸くする 58">
            <a:extLst>
              <a:ext uri="{FF2B5EF4-FFF2-40B4-BE49-F238E27FC236}">
                <a16:creationId xmlns:a16="http://schemas.microsoft.com/office/drawing/2014/main" id="{5F7E0796-3660-481C-8BD1-193F799CD14A}"/>
              </a:ext>
            </a:extLst>
          </p:cNvPr>
          <p:cNvSpPr/>
          <p:nvPr/>
        </p:nvSpPr>
        <p:spPr>
          <a:xfrm>
            <a:off x="2113864" y="227501"/>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0" name="四角形: 角を丸くする 59">
            <a:extLst>
              <a:ext uri="{FF2B5EF4-FFF2-40B4-BE49-F238E27FC236}">
                <a16:creationId xmlns:a16="http://schemas.microsoft.com/office/drawing/2014/main" id="{BB44131B-D622-4F09-9563-FC74962D92FB}"/>
              </a:ext>
            </a:extLst>
          </p:cNvPr>
          <p:cNvSpPr/>
          <p:nvPr/>
        </p:nvSpPr>
        <p:spPr>
          <a:xfrm>
            <a:off x="4135939" y="3705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1" name="四角形: 角を丸くする 60">
            <a:extLst>
              <a:ext uri="{FF2B5EF4-FFF2-40B4-BE49-F238E27FC236}">
                <a16:creationId xmlns:a16="http://schemas.microsoft.com/office/drawing/2014/main" id="{426C69B4-A61C-419D-99B0-9858E8D2E271}"/>
              </a:ext>
            </a:extLst>
          </p:cNvPr>
          <p:cNvSpPr/>
          <p:nvPr/>
        </p:nvSpPr>
        <p:spPr>
          <a:xfrm>
            <a:off x="8171877" y="22059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62" name="正方形/長方形 61">
            <a:extLst>
              <a:ext uri="{FF2B5EF4-FFF2-40B4-BE49-F238E27FC236}">
                <a16:creationId xmlns:a16="http://schemas.microsoft.com/office/drawing/2014/main" id="{81BD69CC-F899-4C36-84A1-EB64752733A2}"/>
              </a:ext>
            </a:extLst>
          </p:cNvPr>
          <p:cNvSpPr/>
          <p:nvPr/>
        </p:nvSpPr>
        <p:spPr>
          <a:xfrm>
            <a:off x="100800" y="68683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E555DF15-33D2-421A-9758-8A8F51862B61}"/>
              </a:ext>
            </a:extLst>
          </p:cNvPr>
          <p:cNvSpPr txBox="1"/>
          <p:nvPr/>
        </p:nvSpPr>
        <p:spPr>
          <a:xfrm>
            <a:off x="115533" y="1994509"/>
            <a:ext cx="18044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１．状態の遷移</a:t>
            </a:r>
            <a:endParaRPr kumimoji="1" lang="ja-JP" altLang="en-US" dirty="0"/>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127720" y="2426777"/>
            <a:ext cx="4140024" cy="830997"/>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アクティビティ図と基に、走行事前処理と走行中の処理の変化を図</a:t>
            </a:r>
            <a:r>
              <a:rPr kumimoji="1" lang="en-US" altLang="ja-JP" dirty="0">
                <a:latin typeface="HG丸ｺﾞｼｯｸM-PRO" panose="020F0600000000000000" pitchFamily="50" charset="-128"/>
                <a:ea typeface="HG丸ｺﾞｼｯｸM-PRO" panose="020F0600000000000000" pitchFamily="50" charset="-128"/>
              </a:rPr>
              <a:t>5 </a:t>
            </a:r>
            <a:r>
              <a:rPr kumimoji="1" lang="ja-JP" altLang="en-US" dirty="0">
                <a:latin typeface="HG丸ｺﾞｼｯｸM-PRO" panose="020F0600000000000000" pitchFamily="50" charset="-128"/>
                <a:ea typeface="HG丸ｺﾞｼｯｸM-PRO" panose="020F0600000000000000" pitchFamily="50" charset="-128"/>
              </a:rPr>
              <a:t>ステートマシン図に示す</a:t>
            </a:r>
          </a:p>
        </p:txBody>
      </p:sp>
      <p:cxnSp>
        <p:nvCxnSpPr>
          <p:cNvPr id="20" name="直線コネクタ 19">
            <a:extLst>
              <a:ext uri="{FF2B5EF4-FFF2-40B4-BE49-F238E27FC236}">
                <a16:creationId xmlns:a16="http://schemas.microsoft.com/office/drawing/2014/main" id="{CA71F2BF-DAB3-4AED-A285-A1F69B5C8357}"/>
              </a:ext>
            </a:extLst>
          </p:cNvPr>
          <p:cNvCxnSpPr>
            <a:cxnSpLocks/>
          </p:cNvCxnSpPr>
          <p:nvPr/>
        </p:nvCxnSpPr>
        <p:spPr>
          <a:xfrm flipV="1">
            <a:off x="131902" y="2328862"/>
            <a:ext cx="4001382" cy="274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F455A3D9-86EC-48F2-9DFE-E329A68534D4}"/>
              </a:ext>
            </a:extLst>
          </p:cNvPr>
          <p:cNvSpPr/>
          <p:nvPr/>
        </p:nvSpPr>
        <p:spPr>
          <a:xfrm>
            <a:off x="152852" y="3328227"/>
            <a:ext cx="3980432" cy="565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ステートマシン図</a:t>
            </a:r>
          </a:p>
        </p:txBody>
      </p:sp>
      <p:sp>
        <p:nvSpPr>
          <p:cNvPr id="21" name="テキスト ボックス 20">
            <a:extLst>
              <a:ext uri="{FF2B5EF4-FFF2-40B4-BE49-F238E27FC236}">
                <a16:creationId xmlns:a16="http://schemas.microsoft.com/office/drawing/2014/main" id="{A837F2FA-F11D-4DEE-AB5C-2C88A2903F27}"/>
              </a:ext>
            </a:extLst>
          </p:cNvPr>
          <p:cNvSpPr txBox="1"/>
          <p:nvPr/>
        </p:nvSpPr>
        <p:spPr>
          <a:xfrm>
            <a:off x="327574" y="8993682"/>
            <a:ext cx="3624916"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5 </a:t>
            </a:r>
            <a:r>
              <a:rPr lang="ja-JP" altLang="en-US" dirty="0">
                <a:latin typeface="HG丸ｺﾞｼｯｸM-PRO" panose="020F0600000000000000" pitchFamily="50" charset="-128"/>
                <a:ea typeface="HG丸ｺﾞｼｯｸM-PRO" panose="020F0600000000000000" pitchFamily="50" charset="-128"/>
              </a:rPr>
              <a:t>ステートマシン図</a:t>
            </a:r>
            <a:endParaRPr kumimoji="1" lang="ja-JP" altLang="en-US" dirty="0">
              <a:latin typeface="HG丸ｺﾞｼｯｸM-PRO" panose="020F0600000000000000" pitchFamily="50" charset="-128"/>
              <a:ea typeface="HG丸ｺﾞｼｯｸM-PRO" panose="020F0600000000000000"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4240560" y="1848193"/>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B73A05-44F5-4291-9E63-0EED2C10B815}"/>
              </a:ext>
            </a:extLst>
          </p:cNvPr>
          <p:cNvSpPr txBox="1"/>
          <p:nvPr/>
        </p:nvSpPr>
        <p:spPr>
          <a:xfrm>
            <a:off x="4293144" y="1957194"/>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２．振る舞い①</a:t>
            </a:r>
            <a:endParaRPr kumimoji="1" lang="ja-JP" altLang="en-US" dirty="0"/>
          </a:p>
        </p:txBody>
      </p:sp>
      <p:cxnSp>
        <p:nvCxnSpPr>
          <p:cNvPr id="24" name="直線コネクタ 23">
            <a:extLst>
              <a:ext uri="{FF2B5EF4-FFF2-40B4-BE49-F238E27FC236}">
                <a16:creationId xmlns:a16="http://schemas.microsoft.com/office/drawing/2014/main" id="{D56DA056-69A8-4334-96DA-18789DD7990E}"/>
              </a:ext>
            </a:extLst>
          </p:cNvPr>
          <p:cNvCxnSpPr>
            <a:cxnSpLocks/>
          </p:cNvCxnSpPr>
          <p:nvPr/>
        </p:nvCxnSpPr>
        <p:spPr>
          <a:xfrm flipV="1">
            <a:off x="4346083" y="2287830"/>
            <a:ext cx="8074546" cy="4342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063C58CB-117D-4705-8F36-5EEA73BA0AFD}"/>
              </a:ext>
            </a:extLst>
          </p:cNvPr>
          <p:cNvSpPr txBox="1"/>
          <p:nvPr/>
        </p:nvSpPr>
        <p:spPr>
          <a:xfrm>
            <a:off x="4346083" y="2393541"/>
            <a:ext cx="6575224"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5</a:t>
            </a:r>
            <a:r>
              <a:rPr kumimoji="1" lang="ja-JP" altLang="en-US" dirty="0">
                <a:latin typeface="HG丸ｺﾞｼｯｸM-PRO" panose="020F0600000000000000" pitchFamily="50" charset="-128"/>
                <a:ea typeface="HG丸ｺﾞｼｯｸM-PRO" panose="020F0600000000000000" pitchFamily="50" charset="-128"/>
              </a:rPr>
              <a:t>を基に全体の動作を図</a:t>
            </a:r>
            <a:r>
              <a:rPr kumimoji="1" lang="en-US" altLang="ja-JP" dirty="0">
                <a:latin typeface="HG丸ｺﾞｼｯｸM-PRO" panose="020F0600000000000000" pitchFamily="50" charset="-128"/>
                <a:ea typeface="HG丸ｺﾞｼｯｸM-PRO" panose="020F0600000000000000" pitchFamily="50" charset="-128"/>
              </a:rPr>
              <a:t>6 </a:t>
            </a:r>
            <a:r>
              <a:rPr kumimoji="1" lang="ja-JP" altLang="en-US" dirty="0">
                <a:latin typeface="HG丸ｺﾞｼｯｸM-PRO" panose="020F0600000000000000" pitchFamily="50" charset="-128"/>
                <a:ea typeface="HG丸ｺﾞｼｯｸM-PRO" panose="020F0600000000000000" pitchFamily="50" charset="-128"/>
              </a:rPr>
              <a:t>シーケンス図で示す</a:t>
            </a:r>
            <a:br>
              <a:rPr kumimoji="1" lang="en-US" altLang="ja-JP" dirty="0">
                <a:latin typeface="HG丸ｺﾞｼｯｸM-PRO" panose="020F0600000000000000" pitchFamily="50" charset="-128"/>
                <a:ea typeface="HG丸ｺﾞｼｯｸM-PRO" panose="020F0600000000000000" pitchFamily="50" charset="-128"/>
              </a:rPr>
            </a:br>
            <a:r>
              <a:rPr kumimoji="1" lang="en-US" altLang="ja-JP" dirty="0">
                <a:latin typeface="HG丸ｺﾞｼｯｸM-PRO" panose="020F0600000000000000" pitchFamily="50" charset="-128"/>
                <a:ea typeface="HG丸ｺﾞｼｯｸM-PRO" panose="020F0600000000000000" pitchFamily="50" charset="-128"/>
              </a:rPr>
              <a:t>ref.</a:t>
            </a:r>
            <a:r>
              <a:rPr kumimoji="1" lang="ja-JP" altLang="en-US" dirty="0">
                <a:latin typeface="HG丸ｺﾞｼｯｸM-PRO" panose="020F0600000000000000" pitchFamily="50" charset="-128"/>
                <a:ea typeface="HG丸ｺﾞｼｯｸM-PRO" panose="020F0600000000000000" pitchFamily="50" charset="-128"/>
              </a:rPr>
              <a:t>で表した部分は図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から図</a:t>
            </a:r>
            <a:r>
              <a:rPr kumimoji="1" lang="en-US" altLang="ja-JP" dirty="0">
                <a:latin typeface="HG丸ｺﾞｼｯｸM-PRO" panose="020F0600000000000000" pitchFamily="50" charset="-128"/>
                <a:ea typeface="HG丸ｺﾞｼｯｸM-PRO" panose="020F0600000000000000" pitchFamily="50" charset="-128"/>
              </a:rPr>
              <a:t>13</a:t>
            </a:r>
            <a:r>
              <a:rPr kumimoji="1" lang="ja-JP" altLang="en-US" dirty="0">
                <a:latin typeface="HG丸ｺﾞｼｯｸM-PRO" panose="020F0600000000000000" pitchFamily="50" charset="-128"/>
                <a:ea typeface="HG丸ｺﾞｼｯｸM-PRO" panose="020F0600000000000000" pitchFamily="50" charset="-128"/>
              </a:rPr>
              <a:t>に詳細を示す</a:t>
            </a:r>
          </a:p>
        </p:txBody>
      </p:sp>
      <p:sp>
        <p:nvSpPr>
          <p:cNvPr id="49" name="テキスト ボックス 48">
            <a:extLst>
              <a:ext uri="{FF2B5EF4-FFF2-40B4-BE49-F238E27FC236}">
                <a16:creationId xmlns:a16="http://schemas.microsoft.com/office/drawing/2014/main" id="{A5BC404B-F330-4FBD-9E7F-0DBE4697FEC6}"/>
              </a:ext>
            </a:extLst>
          </p:cNvPr>
          <p:cNvSpPr txBox="1"/>
          <p:nvPr/>
        </p:nvSpPr>
        <p:spPr>
          <a:xfrm>
            <a:off x="5962585" y="634079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6 </a:t>
            </a:r>
            <a:r>
              <a:rPr lang="ja-JP" altLang="en-US" dirty="0">
                <a:latin typeface="HG丸ｺﾞｼｯｸM-PRO" panose="020F0600000000000000" pitchFamily="50" charset="-128"/>
                <a:ea typeface="HG丸ｺﾞｼｯｸM-PRO" panose="020F0600000000000000" pitchFamily="50" charset="-128"/>
              </a:rPr>
              <a:t>シーケンス図</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27" name="図 26">
            <a:extLst>
              <a:ext uri="{FF2B5EF4-FFF2-40B4-BE49-F238E27FC236}">
                <a16:creationId xmlns:a16="http://schemas.microsoft.com/office/drawing/2014/main" id="{8CE0A3ED-3AEE-4945-98C9-4874D8D62209}"/>
              </a:ext>
            </a:extLst>
          </p:cNvPr>
          <p:cNvPicPr>
            <a:picLocks noChangeAspect="1"/>
          </p:cNvPicPr>
          <p:nvPr/>
        </p:nvPicPr>
        <p:blipFill rotWithShape="1">
          <a:blip r:embed="rId2"/>
          <a:srcRect l="3876" t="18224" r="6126" b="13762"/>
          <a:stretch/>
        </p:blipFill>
        <p:spPr>
          <a:xfrm>
            <a:off x="4355970" y="3017762"/>
            <a:ext cx="8295224" cy="3395593"/>
          </a:xfrm>
          <a:prstGeom prst="rect">
            <a:avLst/>
          </a:prstGeom>
        </p:spPr>
      </p:pic>
      <p:pic>
        <p:nvPicPr>
          <p:cNvPr id="28" name="図 27">
            <a:extLst>
              <a:ext uri="{FF2B5EF4-FFF2-40B4-BE49-F238E27FC236}">
                <a16:creationId xmlns:a16="http://schemas.microsoft.com/office/drawing/2014/main" id="{C29921D1-AA9E-402A-AA95-5D72367749ED}"/>
              </a:ext>
            </a:extLst>
          </p:cNvPr>
          <p:cNvPicPr>
            <a:picLocks noChangeAspect="1"/>
          </p:cNvPicPr>
          <p:nvPr/>
        </p:nvPicPr>
        <p:blipFill rotWithShape="1">
          <a:blip r:embed="rId3"/>
          <a:srcRect l="17937" t="30277" r="24596" b="12616"/>
          <a:stretch/>
        </p:blipFill>
        <p:spPr>
          <a:xfrm>
            <a:off x="7840960" y="6812590"/>
            <a:ext cx="4211485" cy="2266982"/>
          </a:xfrm>
          <a:prstGeom prst="rect">
            <a:avLst/>
          </a:prstGeom>
        </p:spPr>
      </p:pic>
      <p:sp>
        <p:nvSpPr>
          <p:cNvPr id="31" name="テキスト ボックス 30">
            <a:extLst>
              <a:ext uri="{FF2B5EF4-FFF2-40B4-BE49-F238E27FC236}">
                <a16:creationId xmlns:a16="http://schemas.microsoft.com/office/drawing/2014/main" id="{E7568802-DFA4-40B6-84D6-CB2D1875C1BF}"/>
              </a:ext>
            </a:extLst>
          </p:cNvPr>
          <p:cNvSpPr txBox="1"/>
          <p:nvPr/>
        </p:nvSpPr>
        <p:spPr>
          <a:xfrm>
            <a:off x="7624536" y="9028431"/>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lang="en-US" altLang="ja-JP" dirty="0">
                <a:latin typeface="HG丸ｺﾞｼｯｸM-PRO" panose="020F0600000000000000" pitchFamily="50" charset="-128"/>
                <a:ea typeface="HG丸ｺﾞｼｯｸM-PRO" panose="020F0600000000000000" pitchFamily="50" charset="-128"/>
              </a:rPr>
              <a:t> Bluetooth</a:t>
            </a:r>
            <a:r>
              <a:rPr lang="ja-JP" altLang="en-US" dirty="0">
                <a:latin typeface="HG丸ｺﾞｼｯｸM-PRO" panose="020F0600000000000000" pitchFamily="50" charset="-128"/>
                <a:ea typeface="HG丸ｺﾞｼｯｸM-PRO" panose="020F0600000000000000" pitchFamily="50" charset="-128"/>
              </a:rPr>
              <a:t>の振る舞い</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29" name="正方形/長方形 28">
            <a:extLst>
              <a:ext uri="{FF2B5EF4-FFF2-40B4-BE49-F238E27FC236}">
                <a16:creationId xmlns:a16="http://schemas.microsoft.com/office/drawing/2014/main" id="{A8F708CF-9991-455D-9DF2-796BE0CA0704}"/>
              </a:ext>
            </a:extLst>
          </p:cNvPr>
          <p:cNvSpPr/>
          <p:nvPr/>
        </p:nvSpPr>
        <p:spPr>
          <a:xfrm>
            <a:off x="11922103" y="6030541"/>
            <a:ext cx="599377" cy="282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CF3DBDAF-38FA-41B6-900A-4D714BD6D47F}"/>
              </a:ext>
            </a:extLst>
          </p:cNvPr>
          <p:cNvSpPr/>
          <p:nvPr/>
        </p:nvSpPr>
        <p:spPr>
          <a:xfrm>
            <a:off x="11225337" y="5395312"/>
            <a:ext cx="576064" cy="252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750FE3D6-152F-481A-8A17-D10B02405758}"/>
              </a:ext>
            </a:extLst>
          </p:cNvPr>
          <p:cNvSpPr/>
          <p:nvPr/>
        </p:nvSpPr>
        <p:spPr>
          <a:xfrm>
            <a:off x="9713168" y="3864497"/>
            <a:ext cx="684878" cy="33403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6282BCC7-7F87-426C-B26B-AC73A922B4FE}"/>
              </a:ext>
            </a:extLst>
          </p:cNvPr>
          <p:cNvSpPr/>
          <p:nvPr/>
        </p:nvSpPr>
        <p:spPr>
          <a:xfrm>
            <a:off x="10420917" y="4690666"/>
            <a:ext cx="732412" cy="2880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2FF47191-EB21-41F9-B811-9D26A30ECF54}"/>
              </a:ext>
            </a:extLst>
          </p:cNvPr>
          <p:cNvSpPr/>
          <p:nvPr/>
        </p:nvSpPr>
        <p:spPr>
          <a:xfrm>
            <a:off x="8380219" y="3873367"/>
            <a:ext cx="684878" cy="2776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2E0F4EFE-CCC2-4956-B57D-3F12F3910AC8}"/>
              </a:ext>
            </a:extLst>
          </p:cNvPr>
          <p:cNvSpPr/>
          <p:nvPr/>
        </p:nvSpPr>
        <p:spPr>
          <a:xfrm>
            <a:off x="6868775" y="3840556"/>
            <a:ext cx="540137" cy="27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7F1D994B-942C-4F18-8D98-122CC6C3292F}"/>
              </a:ext>
            </a:extLst>
          </p:cNvPr>
          <p:cNvSpPr/>
          <p:nvPr/>
        </p:nvSpPr>
        <p:spPr>
          <a:xfrm>
            <a:off x="7792676" y="6770650"/>
            <a:ext cx="4800810" cy="263846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テキスト ボックス 41">
            <a:extLst>
              <a:ext uri="{FF2B5EF4-FFF2-40B4-BE49-F238E27FC236}">
                <a16:creationId xmlns:a16="http://schemas.microsoft.com/office/drawing/2014/main" id="{2ED3112D-006D-4AB9-B730-CBEB06F64005}"/>
              </a:ext>
            </a:extLst>
          </p:cNvPr>
          <p:cNvSpPr txBox="1"/>
          <p:nvPr/>
        </p:nvSpPr>
        <p:spPr>
          <a:xfrm>
            <a:off x="4410329" y="6768793"/>
            <a:ext cx="3298716" cy="1323439"/>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の色枠で囲った部分をさらに詳しく図</a:t>
            </a:r>
            <a:r>
              <a:rPr kumimoji="1" lang="en-US" altLang="ja-JP" dirty="0">
                <a:latin typeface="HG丸ｺﾞｼｯｸM-PRO" panose="020F0600000000000000" pitchFamily="50" charset="-128"/>
                <a:ea typeface="HG丸ｺﾞｼｯｸM-PRO" panose="020F0600000000000000" pitchFamily="50" charset="-128"/>
              </a:rPr>
              <a:t>7</a:t>
            </a:r>
            <a:r>
              <a:rPr kumimoji="1" lang="ja-JP" altLang="en-US"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13</a:t>
            </a:r>
            <a:r>
              <a:rPr lang="ja-JP" altLang="en-US" dirty="0">
                <a:latin typeface="HG丸ｺﾞｼｯｸM-PRO" panose="020F0600000000000000" pitchFamily="50" charset="-128"/>
                <a:ea typeface="HG丸ｺﾞｼｯｸM-PRO" panose="020F0600000000000000" pitchFamily="50" charset="-128"/>
              </a:rPr>
              <a:t>で表す</a:t>
            </a:r>
            <a:br>
              <a:rPr lang="en-US" altLang="ja-JP" dirty="0">
                <a:latin typeface="HG丸ｺﾞｼｯｸM-PRO" panose="020F0600000000000000" pitchFamily="50" charset="-128"/>
                <a:ea typeface="HG丸ｺﾞｼｯｸM-PRO" panose="020F0600000000000000" pitchFamily="50" charset="-128"/>
              </a:rPr>
            </a:b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で使用されている色枠と同色のもので囲われたものが対応する図となっている</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63" name="テキスト ボックス 62">
            <a:extLst>
              <a:ext uri="{FF2B5EF4-FFF2-40B4-BE49-F238E27FC236}">
                <a16:creationId xmlns:a16="http://schemas.microsoft.com/office/drawing/2014/main" id="{800F7F0C-6ED6-42B3-869D-C1DAE1C63854}"/>
              </a:ext>
            </a:extLst>
          </p:cNvPr>
          <p:cNvSpPr txBox="1"/>
          <p:nvPr/>
        </p:nvSpPr>
        <p:spPr>
          <a:xfrm>
            <a:off x="8345016" y="21982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4" name="テキスト ボックス 63">
            <a:extLst>
              <a:ext uri="{FF2B5EF4-FFF2-40B4-BE49-F238E27FC236}">
                <a16:creationId xmlns:a16="http://schemas.microsoft.com/office/drawing/2014/main" id="{23C2D583-3C23-4323-B59F-822E911253F7}"/>
              </a:ext>
            </a:extLst>
          </p:cNvPr>
          <p:cNvSpPr txBox="1"/>
          <p:nvPr/>
        </p:nvSpPr>
        <p:spPr>
          <a:xfrm>
            <a:off x="6141604" y="221517"/>
            <a:ext cx="202239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5" name="テキスト ボックス 64">
            <a:extLst>
              <a:ext uri="{FF2B5EF4-FFF2-40B4-BE49-F238E27FC236}">
                <a16:creationId xmlns:a16="http://schemas.microsoft.com/office/drawing/2014/main" id="{576FCF94-329B-4D1D-A7E3-44298969B2C2}"/>
              </a:ext>
            </a:extLst>
          </p:cNvPr>
          <p:cNvSpPr txBox="1"/>
          <p:nvPr/>
        </p:nvSpPr>
        <p:spPr>
          <a:xfrm>
            <a:off x="385168" y="281990"/>
            <a:ext cx="119109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66" name="テキスト ボックス 65">
            <a:extLst>
              <a:ext uri="{FF2B5EF4-FFF2-40B4-BE49-F238E27FC236}">
                <a16:creationId xmlns:a16="http://schemas.microsoft.com/office/drawing/2014/main" id="{D594962D-E721-4D57-B257-CBD688DE7441}"/>
              </a:ext>
            </a:extLst>
          </p:cNvPr>
          <p:cNvSpPr txBox="1"/>
          <p:nvPr/>
        </p:nvSpPr>
        <p:spPr>
          <a:xfrm>
            <a:off x="4113787" y="11887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endParaRPr>
          </a:p>
        </p:txBody>
      </p:sp>
      <p:sp>
        <p:nvSpPr>
          <p:cNvPr id="67" name="テキスト ボックス 66">
            <a:extLst>
              <a:ext uri="{FF2B5EF4-FFF2-40B4-BE49-F238E27FC236}">
                <a16:creationId xmlns:a16="http://schemas.microsoft.com/office/drawing/2014/main" id="{2EC3DC52-8CFB-4F1C-ACCD-89627B236B65}"/>
              </a:ext>
            </a:extLst>
          </p:cNvPr>
          <p:cNvSpPr txBox="1"/>
          <p:nvPr/>
        </p:nvSpPr>
        <p:spPr>
          <a:xfrm>
            <a:off x="2513460" y="248190"/>
            <a:ext cx="1163752"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0B3E3B7E-8929-461F-BB65-E272235255B2}"/>
              </a:ext>
            </a:extLst>
          </p:cNvPr>
          <p:cNvSpPr/>
          <p:nvPr/>
        </p:nvSpPr>
        <p:spPr>
          <a:xfrm>
            <a:off x="8175637" y="248190"/>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2F6C50E1-F4DB-4B69-961E-B749833B8850}"/>
              </a:ext>
            </a:extLst>
          </p:cNvPr>
          <p:cNvSpPr/>
          <p:nvPr/>
        </p:nvSpPr>
        <p:spPr>
          <a:xfrm>
            <a:off x="91678" y="264096"/>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四角形: 角を丸くする 28">
            <a:extLst>
              <a:ext uri="{FF2B5EF4-FFF2-40B4-BE49-F238E27FC236}">
                <a16:creationId xmlns:a16="http://schemas.microsoft.com/office/drawing/2014/main" id="{1E9DE310-0E63-4F12-BF6E-A93C69918B4F}"/>
              </a:ext>
            </a:extLst>
          </p:cNvPr>
          <p:cNvSpPr/>
          <p:nvPr/>
        </p:nvSpPr>
        <p:spPr>
          <a:xfrm>
            <a:off x="4131012" y="264096"/>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0" name="四角形: 角を丸くする 29">
            <a:extLst>
              <a:ext uri="{FF2B5EF4-FFF2-40B4-BE49-F238E27FC236}">
                <a16:creationId xmlns:a16="http://schemas.microsoft.com/office/drawing/2014/main" id="{A323A2CF-BBD4-45A7-9084-92253C4FC27F}"/>
              </a:ext>
            </a:extLst>
          </p:cNvPr>
          <p:cNvSpPr/>
          <p:nvPr/>
        </p:nvSpPr>
        <p:spPr>
          <a:xfrm>
            <a:off x="2107846" y="265543"/>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1" name="四角形: 角を丸くする 30">
            <a:extLst>
              <a:ext uri="{FF2B5EF4-FFF2-40B4-BE49-F238E27FC236}">
                <a16:creationId xmlns:a16="http://schemas.microsoft.com/office/drawing/2014/main" id="{68BE7B55-8C5B-4EB1-8BA2-2E246EA36792}"/>
              </a:ext>
            </a:extLst>
          </p:cNvPr>
          <p:cNvSpPr/>
          <p:nvPr/>
        </p:nvSpPr>
        <p:spPr>
          <a:xfrm>
            <a:off x="6152471" y="49233"/>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33" name="正方形/長方形 32">
            <a:extLst>
              <a:ext uri="{FF2B5EF4-FFF2-40B4-BE49-F238E27FC236}">
                <a16:creationId xmlns:a16="http://schemas.microsoft.com/office/drawing/2014/main" id="{B2483197-CEC6-4BA9-8FB4-3D1AB7F5C3B8}"/>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7" name="テキスト ボックス 16">
            <a:extLst>
              <a:ext uri="{FF2B5EF4-FFF2-40B4-BE49-F238E27FC236}">
                <a16:creationId xmlns:a16="http://schemas.microsoft.com/office/drawing/2014/main" id="{0DC06311-BA36-4C7C-B015-A5D92F655109}"/>
              </a:ext>
            </a:extLst>
          </p:cNvPr>
          <p:cNvSpPr txBox="1"/>
          <p:nvPr/>
        </p:nvSpPr>
        <p:spPr>
          <a:xfrm>
            <a:off x="82487" y="1959768"/>
            <a:ext cx="243643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１．振る舞い②</a:t>
            </a:r>
            <a:endParaRPr kumimoji="1" lang="ja-JP" altLang="en-US" dirty="0"/>
          </a:p>
        </p:txBody>
      </p:sp>
      <p:cxnSp>
        <p:nvCxnSpPr>
          <p:cNvPr id="18" name="直線コネクタ 17">
            <a:extLst>
              <a:ext uri="{FF2B5EF4-FFF2-40B4-BE49-F238E27FC236}">
                <a16:creationId xmlns:a16="http://schemas.microsoft.com/office/drawing/2014/main" id="{84CBF3E8-EDE8-4D9B-9683-B749FABE7F1F}"/>
              </a:ext>
            </a:extLst>
          </p:cNvPr>
          <p:cNvCxnSpPr>
            <a:cxnSpLocks/>
          </p:cNvCxnSpPr>
          <p:nvPr/>
        </p:nvCxnSpPr>
        <p:spPr>
          <a:xfrm flipV="1">
            <a:off x="176472" y="2212922"/>
            <a:ext cx="12417016" cy="6678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C6B4D44D-8896-4C46-B042-7863E61D0ED2}"/>
              </a:ext>
            </a:extLst>
          </p:cNvPr>
          <p:cNvPicPr>
            <a:picLocks noChangeAspect="1"/>
          </p:cNvPicPr>
          <p:nvPr/>
        </p:nvPicPr>
        <p:blipFill rotWithShape="1">
          <a:blip r:embed="rId2"/>
          <a:srcRect l="20578" t="22288" r="25250" b="16770"/>
          <a:stretch/>
        </p:blipFill>
        <p:spPr>
          <a:xfrm>
            <a:off x="263453" y="2482128"/>
            <a:ext cx="6151410" cy="3748501"/>
          </a:xfrm>
          <a:prstGeom prst="rect">
            <a:avLst/>
          </a:prstGeom>
        </p:spPr>
      </p:pic>
      <p:pic>
        <p:nvPicPr>
          <p:cNvPr id="8" name="図 7">
            <a:extLst>
              <a:ext uri="{FF2B5EF4-FFF2-40B4-BE49-F238E27FC236}">
                <a16:creationId xmlns:a16="http://schemas.microsoft.com/office/drawing/2014/main" id="{B352540B-EFA7-4CF4-ADA3-6F74F287F940}"/>
              </a:ext>
            </a:extLst>
          </p:cNvPr>
          <p:cNvPicPr>
            <a:picLocks noChangeAspect="1"/>
          </p:cNvPicPr>
          <p:nvPr/>
        </p:nvPicPr>
        <p:blipFill rotWithShape="1">
          <a:blip r:embed="rId3"/>
          <a:srcRect l="14151" t="24666" r="32389" b="20882"/>
          <a:stretch/>
        </p:blipFill>
        <p:spPr>
          <a:xfrm>
            <a:off x="6708395" y="2449091"/>
            <a:ext cx="2532599" cy="2002320"/>
          </a:xfrm>
          <a:prstGeom prst="rect">
            <a:avLst/>
          </a:prstGeom>
        </p:spPr>
      </p:pic>
      <p:pic>
        <p:nvPicPr>
          <p:cNvPr id="19" name="図 18">
            <a:extLst>
              <a:ext uri="{FF2B5EF4-FFF2-40B4-BE49-F238E27FC236}">
                <a16:creationId xmlns:a16="http://schemas.microsoft.com/office/drawing/2014/main" id="{F9BB8A40-A3BD-45F3-B386-401C64D20575}"/>
              </a:ext>
            </a:extLst>
          </p:cNvPr>
          <p:cNvPicPr>
            <a:picLocks noChangeAspect="1"/>
          </p:cNvPicPr>
          <p:nvPr/>
        </p:nvPicPr>
        <p:blipFill rotWithShape="1">
          <a:blip r:embed="rId4"/>
          <a:srcRect l="28625" t="14885" r="30313" b="19885"/>
          <a:stretch/>
        </p:blipFill>
        <p:spPr>
          <a:xfrm>
            <a:off x="9384572" y="2449091"/>
            <a:ext cx="3154336" cy="2714222"/>
          </a:xfrm>
          <a:prstGeom prst="rect">
            <a:avLst/>
          </a:prstGeom>
        </p:spPr>
      </p:pic>
      <p:pic>
        <p:nvPicPr>
          <p:cNvPr id="20" name="図 19">
            <a:extLst>
              <a:ext uri="{FF2B5EF4-FFF2-40B4-BE49-F238E27FC236}">
                <a16:creationId xmlns:a16="http://schemas.microsoft.com/office/drawing/2014/main" id="{299E4467-0069-4FF2-8179-DCB77A572EE9}"/>
              </a:ext>
            </a:extLst>
          </p:cNvPr>
          <p:cNvPicPr>
            <a:picLocks noChangeAspect="1"/>
          </p:cNvPicPr>
          <p:nvPr/>
        </p:nvPicPr>
        <p:blipFill rotWithShape="1">
          <a:blip r:embed="rId5"/>
          <a:srcRect l="19186" t="27155" r="40159" b="31780"/>
          <a:stretch/>
        </p:blipFill>
        <p:spPr>
          <a:xfrm>
            <a:off x="297487" y="6501295"/>
            <a:ext cx="3171459" cy="1735216"/>
          </a:xfrm>
          <a:prstGeom prst="rect">
            <a:avLst/>
          </a:prstGeom>
        </p:spPr>
      </p:pic>
      <p:sp>
        <p:nvSpPr>
          <p:cNvPr id="22" name="テキスト ボックス 21">
            <a:extLst>
              <a:ext uri="{FF2B5EF4-FFF2-40B4-BE49-F238E27FC236}">
                <a16:creationId xmlns:a16="http://schemas.microsoft.com/office/drawing/2014/main" id="{6FC0CC4D-A8B1-4008-BD9F-D729438F602F}"/>
              </a:ext>
            </a:extLst>
          </p:cNvPr>
          <p:cNvSpPr txBox="1"/>
          <p:nvPr/>
        </p:nvSpPr>
        <p:spPr>
          <a:xfrm>
            <a:off x="8460804" y="232985"/>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3" name="テキスト ボックス 22">
            <a:extLst>
              <a:ext uri="{FF2B5EF4-FFF2-40B4-BE49-F238E27FC236}">
                <a16:creationId xmlns:a16="http://schemas.microsoft.com/office/drawing/2014/main" id="{8BDCE1A4-7E2D-4EE3-9A23-B8CFFCE57EB6}"/>
              </a:ext>
            </a:extLst>
          </p:cNvPr>
          <p:cNvSpPr txBox="1"/>
          <p:nvPr/>
        </p:nvSpPr>
        <p:spPr>
          <a:xfrm>
            <a:off x="501532" y="274295"/>
            <a:ext cx="1184003"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4" name="テキスト ボックス 23">
            <a:extLst>
              <a:ext uri="{FF2B5EF4-FFF2-40B4-BE49-F238E27FC236}">
                <a16:creationId xmlns:a16="http://schemas.microsoft.com/office/drawing/2014/main" id="{280AB16F-3751-4BEE-AFA4-B0938C8B6235}"/>
              </a:ext>
            </a:extLst>
          </p:cNvPr>
          <p:cNvSpPr txBox="1"/>
          <p:nvPr/>
        </p:nvSpPr>
        <p:spPr>
          <a:xfrm>
            <a:off x="4136982" y="233152"/>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5" name="テキスト ボックス 24">
            <a:extLst>
              <a:ext uri="{FF2B5EF4-FFF2-40B4-BE49-F238E27FC236}">
                <a16:creationId xmlns:a16="http://schemas.microsoft.com/office/drawing/2014/main" id="{7A51ACB0-CE29-40FA-81B8-60249ABC5648}"/>
              </a:ext>
            </a:extLst>
          </p:cNvPr>
          <p:cNvSpPr txBox="1"/>
          <p:nvPr/>
        </p:nvSpPr>
        <p:spPr>
          <a:xfrm>
            <a:off x="2513886" y="24547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6" name="テキスト ボックス 25">
            <a:extLst>
              <a:ext uri="{FF2B5EF4-FFF2-40B4-BE49-F238E27FC236}">
                <a16:creationId xmlns:a16="http://schemas.microsoft.com/office/drawing/2014/main" id="{B8A6AE16-23B3-45E4-80DE-806646D2D1C6}"/>
              </a:ext>
            </a:extLst>
          </p:cNvPr>
          <p:cNvSpPr txBox="1"/>
          <p:nvPr/>
        </p:nvSpPr>
        <p:spPr>
          <a:xfrm>
            <a:off x="6185756" y="140469"/>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四角形: 角を丸くする 23">
            <a:extLst>
              <a:ext uri="{FF2B5EF4-FFF2-40B4-BE49-F238E27FC236}">
                <a16:creationId xmlns:a16="http://schemas.microsoft.com/office/drawing/2014/main" id="{12951430-E1FB-4735-9B37-A734F8A824A9}"/>
              </a:ext>
            </a:extLst>
          </p:cNvPr>
          <p:cNvSpPr/>
          <p:nvPr/>
        </p:nvSpPr>
        <p:spPr>
          <a:xfrm>
            <a:off x="6137536" y="264374"/>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5" name="四角形: 角を丸くする 24">
            <a:extLst>
              <a:ext uri="{FF2B5EF4-FFF2-40B4-BE49-F238E27FC236}">
                <a16:creationId xmlns:a16="http://schemas.microsoft.com/office/drawing/2014/main" id="{082B9990-7CE9-4E3A-916D-415F798931E5}"/>
              </a:ext>
            </a:extLst>
          </p:cNvPr>
          <p:cNvSpPr/>
          <p:nvPr/>
        </p:nvSpPr>
        <p:spPr>
          <a:xfrm>
            <a:off x="4123165" y="267972"/>
            <a:ext cx="2016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6" name="四角形: 角を丸くする 25">
            <a:extLst>
              <a:ext uri="{FF2B5EF4-FFF2-40B4-BE49-F238E27FC236}">
                <a16:creationId xmlns:a16="http://schemas.microsoft.com/office/drawing/2014/main" id="{D692603E-1CC2-4C7C-A269-124B18B5115C}"/>
              </a:ext>
            </a:extLst>
          </p:cNvPr>
          <p:cNvSpPr/>
          <p:nvPr/>
        </p:nvSpPr>
        <p:spPr>
          <a:xfrm>
            <a:off x="2107184" y="271017"/>
            <a:ext cx="2016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7" name="四角形: 角を丸くする 26">
            <a:extLst>
              <a:ext uri="{FF2B5EF4-FFF2-40B4-BE49-F238E27FC236}">
                <a16:creationId xmlns:a16="http://schemas.microsoft.com/office/drawing/2014/main" id="{931175D4-F024-4715-850F-19B3CB76B868}"/>
              </a:ext>
            </a:extLst>
          </p:cNvPr>
          <p:cNvSpPr/>
          <p:nvPr/>
        </p:nvSpPr>
        <p:spPr>
          <a:xfrm>
            <a:off x="8160118" y="46597"/>
            <a:ext cx="2016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8" name="四角形: 角を丸くする 27">
            <a:extLst>
              <a:ext uri="{FF2B5EF4-FFF2-40B4-BE49-F238E27FC236}">
                <a16:creationId xmlns:a16="http://schemas.microsoft.com/office/drawing/2014/main" id="{CBF21EDC-25EC-4605-8BD1-65352BBF0B27}"/>
              </a:ext>
            </a:extLst>
          </p:cNvPr>
          <p:cNvSpPr/>
          <p:nvPr/>
        </p:nvSpPr>
        <p:spPr>
          <a:xfrm>
            <a:off x="91184" y="271203"/>
            <a:ext cx="2016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29" name="正方形/長方形 28">
            <a:extLst>
              <a:ext uri="{FF2B5EF4-FFF2-40B4-BE49-F238E27FC236}">
                <a16:creationId xmlns:a16="http://schemas.microsoft.com/office/drawing/2014/main" id="{32D5BB5C-4276-43AA-B37A-98D4949E04DA}"/>
              </a:ext>
            </a:extLst>
          </p:cNvPr>
          <p:cNvSpPr/>
          <p:nvPr/>
        </p:nvSpPr>
        <p:spPr>
          <a:xfrm>
            <a:off x="97137" y="694983"/>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8" name="テキスト ボックス 17">
            <a:extLst>
              <a:ext uri="{FF2B5EF4-FFF2-40B4-BE49-F238E27FC236}">
                <a16:creationId xmlns:a16="http://schemas.microsoft.com/office/drawing/2014/main" id="{7822C4B6-AB52-4440-B9CE-AF88464E04C4}"/>
              </a:ext>
            </a:extLst>
          </p:cNvPr>
          <p:cNvSpPr txBox="1"/>
          <p:nvPr/>
        </p:nvSpPr>
        <p:spPr>
          <a:xfrm>
            <a:off x="6124666"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振る舞い②</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9" name="テキスト ボックス 18">
            <a:extLst>
              <a:ext uri="{FF2B5EF4-FFF2-40B4-BE49-F238E27FC236}">
                <a16:creationId xmlns:a16="http://schemas.microsoft.com/office/drawing/2014/main" id="{FCFED912-B440-4631-B960-D1C2C31AD158}"/>
              </a:ext>
            </a:extLst>
          </p:cNvPr>
          <p:cNvSpPr txBox="1"/>
          <p:nvPr/>
        </p:nvSpPr>
        <p:spPr>
          <a:xfrm>
            <a:off x="514769" y="248189"/>
            <a:ext cx="118655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0" name="テキスト ボックス 19">
            <a:extLst>
              <a:ext uri="{FF2B5EF4-FFF2-40B4-BE49-F238E27FC236}">
                <a16:creationId xmlns:a16="http://schemas.microsoft.com/office/drawing/2014/main" id="{EC3B7523-8515-4312-B70A-7EAE3258E856}"/>
              </a:ext>
            </a:extLst>
          </p:cNvPr>
          <p:cNvSpPr txBox="1"/>
          <p:nvPr/>
        </p:nvSpPr>
        <p:spPr>
          <a:xfrm>
            <a:off x="4110113" y="258340"/>
            <a:ext cx="2049970"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a:t>
            </a:r>
            <a:r>
              <a:rPr lang="ja-JP" altLang="en-US" sz="2200" dirty="0">
                <a:solidFill>
                  <a:srgbClr val="70AD47">
                    <a:lumMod val="60000"/>
                    <a:lumOff val="40000"/>
                  </a:srgbClr>
                </a:solidFill>
                <a:latin typeface="HG創英角ｺﾞｼｯｸUB" panose="020B0909000000000000" pitchFamily="49" charset="-128"/>
                <a:ea typeface="HG創英角ｺﾞｼｯｸUB" panose="020B0909000000000000" pitchFamily="49" charset="-128"/>
              </a:rPr>
              <a:t>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1" name="テキスト ボックス 20">
            <a:extLst>
              <a:ext uri="{FF2B5EF4-FFF2-40B4-BE49-F238E27FC236}">
                <a16:creationId xmlns:a16="http://schemas.microsoft.com/office/drawing/2014/main" id="{A7EE68A5-322E-4DDC-A3C3-80A78E30A67A}"/>
              </a:ext>
            </a:extLst>
          </p:cNvPr>
          <p:cNvSpPr txBox="1"/>
          <p:nvPr/>
        </p:nvSpPr>
        <p:spPr>
          <a:xfrm>
            <a:off x="2501900" y="248189"/>
            <a:ext cx="1203919"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22" name="テキスト ボックス 21">
            <a:extLst>
              <a:ext uri="{FF2B5EF4-FFF2-40B4-BE49-F238E27FC236}">
                <a16:creationId xmlns:a16="http://schemas.microsoft.com/office/drawing/2014/main" id="{BA6F72F9-0611-4C47-8B97-9002A082D577}"/>
              </a:ext>
            </a:extLst>
          </p:cNvPr>
          <p:cNvSpPr txBox="1"/>
          <p:nvPr/>
        </p:nvSpPr>
        <p:spPr>
          <a:xfrm>
            <a:off x="8345016" y="15013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2805</TotalTime>
  <Words>1216</Words>
  <Application>Microsoft Office PowerPoint</Application>
  <PresentationFormat>A3 297x420 mm</PresentationFormat>
  <Paragraphs>278</Paragraphs>
  <Slides>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HG丸ｺﾞｼｯｸM-PRO</vt:lpstr>
      <vt:lpstr>HG創英角ｺﾞｼｯｸUB</vt:lpstr>
      <vt:lpstr>ＭＳ Ｐゴシック</vt:lpstr>
      <vt:lpstr>ＭＳ 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303</cp:revision>
  <cp:lastPrinted>2019-08-23T02:06:01Z</cp:lastPrinted>
  <dcterms:created xsi:type="dcterms:W3CDTF">2002-02-28T07:41:56Z</dcterms:created>
  <dcterms:modified xsi:type="dcterms:W3CDTF">2019-08-23T07:58:54Z</dcterms:modified>
</cp:coreProperties>
</file>