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Lst>
  <p:notesMasterIdLst>
    <p:notesMasterId r:id="rId8"/>
  </p:notesMasterIdLst>
  <p:handoutMasterIdLst>
    <p:handoutMasterId r:id="rId9"/>
  </p:handoutMasterIdLst>
  <p:sldIdLst>
    <p:sldId id="272" r:id="rId3"/>
    <p:sldId id="282" r:id="rId4"/>
    <p:sldId id="278" r:id="rId5"/>
    <p:sldId id="280" r:id="rId6"/>
    <p:sldId id="279" r:id="rId7"/>
  </p:sldIdLst>
  <p:sldSz cx="12801600" cy="9601200" type="A3"/>
  <p:notesSz cx="9990138" cy="14374813"/>
  <p:defaultTextStyle>
    <a:defPPr>
      <a:defRPr lang="ja-JP"/>
    </a:defPPr>
    <a:lvl1pPr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プライマリークラス）" id="{05F68B40-4021-4FFA-A734-7816717BBE8C}">
          <p14:sldIdLst>
            <p14:sldId id="272"/>
          </p14:sldIdLst>
        </p14:section>
        <p14:section name="モデル図ページ（プライマリークラス）" id="{8B2B3982-7BAC-4EE5-974E-E0EE0719EC85}">
          <p14:sldIdLst>
            <p14:sldId id="282"/>
            <p14:sldId id="278"/>
            <p14:sldId id="280"/>
            <p14:sldId id="279"/>
          </p14:sldIdLst>
        </p14:section>
      </p14:sectionLst>
    </p:ext>
    <p:ext uri="{EFAFB233-063F-42B5-8137-9DF3F51BA10A}">
      <p15:sldGuideLst xmlns:p15="http://schemas.microsoft.com/office/powerpoint/2012/main">
        <p15:guide id="1" orient="horz" pos="3024">
          <p15:clr>
            <a:srgbClr val="A4A3A4"/>
          </p15:clr>
        </p15:guide>
        <p15:guide id="2" pos="403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15237@ichinoseki.kosen-ac.jp" initials="g" lastIdx="0" clrIdx="0">
    <p:extLst>
      <p:ext uri="{19B8F6BF-5375-455C-9EA6-DF929625EA0E}">
        <p15:presenceInfo xmlns:p15="http://schemas.microsoft.com/office/powerpoint/2012/main" userId="S::g15237@ichinoseki.kosen-ac.jp::8e76cecd-b1d7-42ab-b8c2-c51b85b7b5f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CC"/>
    <a:srgbClr val="FFFFCC"/>
    <a:srgbClr val="FFCCCC"/>
    <a:srgbClr val="E6E6E6"/>
    <a:srgbClr val="D999FD"/>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37" autoAdjust="0"/>
    <p:restoredTop sz="95889" autoAdjust="0"/>
  </p:normalViewPr>
  <p:slideViewPr>
    <p:cSldViewPr showGuides="1">
      <p:cViewPr>
        <p:scale>
          <a:sx n="250" d="100"/>
          <a:sy n="250" d="100"/>
        </p:scale>
        <p:origin x="-5400" y="-5880"/>
      </p:cViewPr>
      <p:guideLst>
        <p:guide orient="horz" pos="3024"/>
        <p:guide pos="40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1" y="0"/>
            <a:ext cx="4328516" cy="718957"/>
          </a:xfrm>
          <a:prstGeom prst="rect">
            <a:avLst/>
          </a:prstGeom>
          <a:noFill/>
          <a:ln w="9525">
            <a:noFill/>
            <a:miter lim="800000"/>
            <a:headEnd/>
            <a:tailEnd/>
          </a:ln>
          <a:effectLst/>
        </p:spPr>
        <p:txBody>
          <a:bodyPr vert="horz" wrap="square" lIns="134349" tIns="67175" rIns="134349" bIns="67175" numCol="1" anchor="t" anchorCtr="0" compatLnSpc="1">
            <a:prstTxWarp prst="textNoShape">
              <a:avLst/>
            </a:prstTxWarp>
          </a:bodyPr>
          <a:lstStyle>
            <a:lvl1pPr defTabSz="1343153">
              <a:defRPr sz="1700">
                <a:ea typeface="ＭＳ Ｐゴシック" pitchFamily="50" charset="-128"/>
              </a:defRPr>
            </a:lvl1pPr>
          </a:lstStyle>
          <a:p>
            <a:pPr>
              <a:defRPr/>
            </a:pPr>
            <a:endParaRPr lang="en-US" altLang="ja-JP" dirty="0"/>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5661623" y="0"/>
            <a:ext cx="4328516" cy="718957"/>
          </a:xfrm>
          <a:prstGeom prst="rect">
            <a:avLst/>
          </a:prstGeom>
          <a:noFill/>
          <a:ln w="9525">
            <a:noFill/>
            <a:miter lim="800000"/>
            <a:headEnd/>
            <a:tailEnd/>
          </a:ln>
          <a:effectLst/>
        </p:spPr>
        <p:txBody>
          <a:bodyPr vert="horz" wrap="square" lIns="134349" tIns="67175" rIns="134349" bIns="67175" numCol="1" anchor="t" anchorCtr="0" compatLnSpc="1">
            <a:prstTxWarp prst="textNoShape">
              <a:avLst/>
            </a:prstTxWarp>
          </a:bodyPr>
          <a:lstStyle>
            <a:lvl1pPr algn="r" defTabSz="1343153">
              <a:defRPr sz="1700">
                <a:ea typeface="ＭＳ Ｐゴシック" pitchFamily="50" charset="-128"/>
              </a:defRPr>
            </a:lvl1pPr>
          </a:lstStyle>
          <a:p>
            <a:pPr>
              <a:defRPr/>
            </a:pPr>
            <a:endParaRPr lang="en-US" altLang="ja-JP" dirty="0"/>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1" y="13655856"/>
            <a:ext cx="4328516" cy="718957"/>
          </a:xfrm>
          <a:prstGeom prst="rect">
            <a:avLst/>
          </a:prstGeom>
          <a:noFill/>
          <a:ln w="9525">
            <a:noFill/>
            <a:miter lim="800000"/>
            <a:headEnd/>
            <a:tailEnd/>
          </a:ln>
          <a:effectLst/>
        </p:spPr>
        <p:txBody>
          <a:bodyPr vert="horz" wrap="square" lIns="134349" tIns="67175" rIns="134349" bIns="67175" numCol="1" anchor="b" anchorCtr="0" compatLnSpc="1">
            <a:prstTxWarp prst="textNoShape">
              <a:avLst/>
            </a:prstTxWarp>
          </a:bodyPr>
          <a:lstStyle>
            <a:lvl1pPr defTabSz="1343153">
              <a:defRPr sz="1700">
                <a:ea typeface="ＭＳ Ｐゴシック" pitchFamily="50" charset="-128"/>
              </a:defRPr>
            </a:lvl1pPr>
          </a:lstStyle>
          <a:p>
            <a:pPr>
              <a:defRPr/>
            </a:pPr>
            <a:endParaRPr lang="en-US" altLang="ja-JP" dirty="0"/>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5661623" y="13655856"/>
            <a:ext cx="4328516" cy="718957"/>
          </a:xfrm>
          <a:prstGeom prst="rect">
            <a:avLst/>
          </a:prstGeom>
          <a:noFill/>
          <a:ln w="9525">
            <a:noFill/>
            <a:miter lim="800000"/>
            <a:headEnd/>
            <a:tailEnd/>
          </a:ln>
          <a:effectLst/>
        </p:spPr>
        <p:txBody>
          <a:bodyPr vert="horz" wrap="square" lIns="134349" tIns="67175" rIns="134349" bIns="67175" numCol="1" anchor="b" anchorCtr="0" compatLnSpc="1">
            <a:prstTxWarp prst="textNoShape">
              <a:avLst/>
            </a:prstTxWarp>
          </a:bodyPr>
          <a:lstStyle>
            <a:lvl1pPr algn="r" defTabSz="1343153">
              <a:defRPr sz="1700"/>
            </a:lvl1pPr>
          </a:lstStyle>
          <a:p>
            <a:fld id="{1EFC8496-1004-0F49-ADCE-70E852CADCBA}" type="slidenum">
              <a:rPr lang="en-US" altLang="ja-JP"/>
              <a:pPr/>
              <a:t>‹#›</a:t>
            </a:fld>
            <a:endParaRPr lang="en-US" altLang="ja-JP"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1" y="0"/>
            <a:ext cx="4329603" cy="718957"/>
          </a:xfrm>
          <a:prstGeom prst="rect">
            <a:avLst/>
          </a:prstGeom>
          <a:noFill/>
          <a:ln w="9525">
            <a:noFill/>
            <a:miter lim="800000"/>
            <a:headEnd/>
            <a:tailEnd/>
          </a:ln>
          <a:effectLst/>
        </p:spPr>
        <p:txBody>
          <a:bodyPr vert="horz" wrap="square" lIns="62392" tIns="31196" rIns="62392" bIns="31196" numCol="1" anchor="t" anchorCtr="0" compatLnSpc="1">
            <a:prstTxWarp prst="textNoShape">
              <a:avLst/>
            </a:prstTxWarp>
          </a:bodyPr>
          <a:lstStyle>
            <a:lvl1pPr>
              <a:defRPr sz="900">
                <a:ea typeface="ＭＳ Ｐゴシック" pitchFamily="50" charset="-128"/>
              </a:defRPr>
            </a:lvl1pPr>
          </a:lstStyle>
          <a:p>
            <a:pPr>
              <a:defRPr/>
            </a:pPr>
            <a:endParaRPr lang="en-US" altLang="ja-JP" dirty="0"/>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5658362" y="0"/>
            <a:ext cx="4329603" cy="718957"/>
          </a:xfrm>
          <a:prstGeom prst="rect">
            <a:avLst/>
          </a:prstGeom>
          <a:noFill/>
          <a:ln w="9525">
            <a:noFill/>
            <a:miter lim="800000"/>
            <a:headEnd/>
            <a:tailEnd/>
          </a:ln>
          <a:effectLst/>
        </p:spPr>
        <p:txBody>
          <a:bodyPr vert="horz" wrap="square" lIns="62392" tIns="31196" rIns="62392" bIns="31196" numCol="1" anchor="t" anchorCtr="0" compatLnSpc="1">
            <a:prstTxWarp prst="textNoShape">
              <a:avLst/>
            </a:prstTxWarp>
          </a:bodyPr>
          <a:lstStyle>
            <a:lvl1pPr algn="r">
              <a:defRPr sz="900">
                <a:ea typeface="ＭＳ Ｐゴシック" pitchFamily="50" charset="-128"/>
              </a:defRPr>
            </a:lvl1pPr>
          </a:lstStyle>
          <a:p>
            <a:pPr>
              <a:defRPr/>
            </a:pPr>
            <a:endParaRPr lang="en-US" altLang="ja-JP" dirty="0"/>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1403350" y="1077913"/>
            <a:ext cx="7186613" cy="53895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999557" y="6828468"/>
            <a:ext cx="7992110" cy="6468450"/>
          </a:xfrm>
          <a:prstGeom prst="rect">
            <a:avLst/>
          </a:prstGeom>
          <a:noFill/>
          <a:ln w="9525">
            <a:noFill/>
            <a:miter lim="800000"/>
            <a:headEnd/>
            <a:tailEnd/>
          </a:ln>
          <a:effectLst/>
        </p:spPr>
        <p:txBody>
          <a:bodyPr vert="horz" wrap="square" lIns="62392" tIns="31196" rIns="62392" bIns="31196"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1" y="13653694"/>
            <a:ext cx="4329603" cy="718957"/>
          </a:xfrm>
          <a:prstGeom prst="rect">
            <a:avLst/>
          </a:prstGeom>
          <a:noFill/>
          <a:ln w="9525">
            <a:noFill/>
            <a:miter lim="800000"/>
            <a:headEnd/>
            <a:tailEnd/>
          </a:ln>
          <a:effectLst/>
        </p:spPr>
        <p:txBody>
          <a:bodyPr vert="horz" wrap="square" lIns="62392" tIns="31196" rIns="62392" bIns="31196" numCol="1" anchor="b" anchorCtr="0" compatLnSpc="1">
            <a:prstTxWarp prst="textNoShape">
              <a:avLst/>
            </a:prstTxWarp>
          </a:bodyPr>
          <a:lstStyle>
            <a:lvl1pPr>
              <a:defRPr sz="900">
                <a:ea typeface="ＭＳ Ｐゴシック" pitchFamily="50" charset="-128"/>
              </a:defRPr>
            </a:lvl1pPr>
          </a:lstStyle>
          <a:p>
            <a:pPr>
              <a:defRPr/>
            </a:pPr>
            <a:endParaRPr lang="en-US" altLang="ja-JP" dirty="0"/>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5658362" y="13653694"/>
            <a:ext cx="4329603" cy="718957"/>
          </a:xfrm>
          <a:prstGeom prst="rect">
            <a:avLst/>
          </a:prstGeom>
          <a:noFill/>
          <a:ln w="9525">
            <a:noFill/>
            <a:miter lim="800000"/>
            <a:headEnd/>
            <a:tailEnd/>
          </a:ln>
          <a:effectLst/>
        </p:spPr>
        <p:txBody>
          <a:bodyPr vert="horz" wrap="square" lIns="62392" tIns="31196" rIns="62392" bIns="31196" numCol="1" anchor="b" anchorCtr="0" compatLnSpc="1">
            <a:prstTxWarp prst="textNoShape">
              <a:avLst/>
            </a:prstTxWarp>
          </a:bodyPr>
          <a:lstStyle>
            <a:lvl1pPr algn="r">
              <a:defRPr sz="900"/>
            </a:lvl1pPr>
          </a:lstStyle>
          <a:p>
            <a:fld id="{0DB0DEA4-E0F6-FD42-B43D-9FF702984A75}" type="slidenum">
              <a:rPr lang="en-US" altLang="ja-JP"/>
              <a:pPr/>
              <a:t>‹#›</a:t>
            </a:fld>
            <a:endParaRPr lang="en-US" altLang="ja-JP"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C4EA5150-586A-DE41-805B-38D9E0F3D4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200">
                <a:solidFill>
                  <a:schemeClr val="tx1"/>
                </a:solidFill>
                <a:latin typeface="Times New Roman" panose="02020603050405020304" pitchFamily="18" charset="0"/>
                <a:ea typeface="ＭＳ Ｐゴシック" panose="020B0600070205080204" pitchFamily="34" charset="-128"/>
              </a:defRPr>
            </a:lvl1pPr>
            <a:lvl2pPr marL="506931" indent="-194974" eaLnBrk="0" hangingPunct="0">
              <a:defRPr kumimoji="1" sz="1200">
                <a:solidFill>
                  <a:schemeClr val="tx1"/>
                </a:solidFill>
                <a:latin typeface="Times New Roman" panose="02020603050405020304" pitchFamily="18" charset="0"/>
                <a:ea typeface="ＭＳ Ｐゴシック" panose="020B0600070205080204" pitchFamily="34" charset="-128"/>
              </a:defRPr>
            </a:lvl2pPr>
            <a:lvl3pPr marL="779895" indent="-155979" eaLnBrk="0" hangingPunct="0">
              <a:defRPr kumimoji="1" sz="1200">
                <a:solidFill>
                  <a:schemeClr val="tx1"/>
                </a:solidFill>
                <a:latin typeface="Times New Roman" panose="02020603050405020304" pitchFamily="18" charset="0"/>
                <a:ea typeface="ＭＳ Ｐゴシック" panose="020B0600070205080204" pitchFamily="34" charset="-128"/>
              </a:defRPr>
            </a:lvl3pPr>
            <a:lvl4pPr marL="1091853" indent="-155979" eaLnBrk="0" hangingPunct="0">
              <a:defRPr kumimoji="1" sz="1200">
                <a:solidFill>
                  <a:schemeClr val="tx1"/>
                </a:solidFill>
                <a:latin typeface="Times New Roman" panose="02020603050405020304" pitchFamily="18" charset="0"/>
                <a:ea typeface="ＭＳ Ｐゴシック" panose="020B0600070205080204" pitchFamily="34" charset="-128"/>
              </a:defRPr>
            </a:lvl4pPr>
            <a:lvl5pPr marL="1403811" indent="-155979" eaLnBrk="0" hangingPunct="0">
              <a:defRPr kumimoji="1" sz="1200">
                <a:solidFill>
                  <a:schemeClr val="tx1"/>
                </a:solidFill>
                <a:latin typeface="Times New Roman" panose="02020603050405020304" pitchFamily="18" charset="0"/>
                <a:ea typeface="ＭＳ Ｐゴシック" panose="020B0600070205080204" pitchFamily="34" charset="-128"/>
              </a:defRPr>
            </a:lvl5pPr>
            <a:lvl6pPr marL="1715770" indent="-155979" eaLnBrk="0" fontAlgn="base" hangingPunct="0">
              <a:spcBef>
                <a:spcPct val="0"/>
              </a:spcBef>
              <a:spcAft>
                <a:spcPct val="0"/>
              </a:spcAft>
              <a:defRPr kumimoji="1" sz="1200">
                <a:solidFill>
                  <a:schemeClr val="tx1"/>
                </a:solidFill>
                <a:latin typeface="Times New Roman" panose="02020603050405020304" pitchFamily="18" charset="0"/>
                <a:ea typeface="ＭＳ Ｐゴシック" panose="020B0600070205080204" pitchFamily="34" charset="-128"/>
              </a:defRPr>
            </a:lvl6pPr>
            <a:lvl7pPr marL="2027727" indent="-155979" eaLnBrk="0" fontAlgn="base" hangingPunct="0">
              <a:spcBef>
                <a:spcPct val="0"/>
              </a:spcBef>
              <a:spcAft>
                <a:spcPct val="0"/>
              </a:spcAft>
              <a:defRPr kumimoji="1" sz="1200">
                <a:solidFill>
                  <a:schemeClr val="tx1"/>
                </a:solidFill>
                <a:latin typeface="Times New Roman" panose="02020603050405020304" pitchFamily="18" charset="0"/>
                <a:ea typeface="ＭＳ Ｐゴシック" panose="020B0600070205080204" pitchFamily="34" charset="-128"/>
              </a:defRPr>
            </a:lvl7pPr>
            <a:lvl8pPr marL="2339685" indent="-155979" eaLnBrk="0" fontAlgn="base" hangingPunct="0">
              <a:spcBef>
                <a:spcPct val="0"/>
              </a:spcBef>
              <a:spcAft>
                <a:spcPct val="0"/>
              </a:spcAft>
              <a:defRPr kumimoji="1" sz="1200">
                <a:solidFill>
                  <a:schemeClr val="tx1"/>
                </a:solidFill>
                <a:latin typeface="Times New Roman" panose="02020603050405020304" pitchFamily="18" charset="0"/>
                <a:ea typeface="ＭＳ Ｐゴシック" panose="020B0600070205080204" pitchFamily="34" charset="-128"/>
              </a:defRPr>
            </a:lvl8pPr>
            <a:lvl9pPr marL="2651644" indent="-155979" eaLnBrk="0" fontAlgn="base" hangingPunct="0">
              <a:spcBef>
                <a:spcPct val="0"/>
              </a:spcBef>
              <a:spcAft>
                <a:spcPct val="0"/>
              </a:spcAft>
              <a:defRPr kumimoji="1" sz="1200">
                <a:solidFill>
                  <a:schemeClr val="tx1"/>
                </a:solidFill>
                <a:latin typeface="Times New Roman" panose="02020603050405020304" pitchFamily="18" charset="0"/>
                <a:ea typeface="ＭＳ Ｐゴシック" panose="020B0600070205080204" pitchFamily="34" charset="-128"/>
              </a:defRPr>
            </a:lvl9pPr>
          </a:lstStyle>
          <a:p>
            <a:pPr eaLnBrk="1" hangingPunct="1"/>
            <a:fld id="{C5DB9EE4-A8CE-D847-B8E4-F9D0D400AE19}" type="slidenum">
              <a:rPr lang="en-US" altLang="ja-JP" sz="900"/>
              <a:pPr eaLnBrk="1" hangingPunct="1"/>
              <a:t>1</a:t>
            </a:fld>
            <a:endParaRPr lang="en-US" altLang="ja-JP" sz="900"/>
          </a:p>
        </p:txBody>
      </p:sp>
      <p:sp>
        <p:nvSpPr>
          <p:cNvPr id="6147" name="Rectangle 2">
            <a:extLst>
              <a:ext uri="{FF2B5EF4-FFF2-40B4-BE49-F238E27FC236}">
                <a16:creationId xmlns:a16="http://schemas.microsoft.com/office/drawing/2014/main" id="{336F07C8-6D1D-1E4C-9B1F-D478F3909BFF}"/>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3582A002-5E19-4742-B355-FC9795D99C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p>
        </p:txBody>
      </p:sp>
    </p:spTree>
    <p:extLst>
      <p:ext uri="{BB962C8B-B14F-4D97-AF65-F5344CB8AC3E}">
        <p14:creationId xmlns:p14="http://schemas.microsoft.com/office/powerpoint/2010/main" val="17525724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アブストラクトページ用（プライマリークラ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774222" rtl="0" eaLnBrk="1" latinLnBrk="0" hangingPunct="1">
        <a:lnSpc>
          <a:spcPct val="90000"/>
        </a:lnSpc>
        <a:spcBef>
          <a:spcPct val="0"/>
        </a:spcBef>
        <a:buNone/>
        <a:defRPr kumimoji="1" sz="3725" kern="1200">
          <a:solidFill>
            <a:schemeClr val="tx1"/>
          </a:solidFill>
          <a:latin typeface="+mj-lt"/>
          <a:ea typeface="+mj-ea"/>
          <a:cs typeface="+mj-cs"/>
        </a:defRPr>
      </a:lvl1pPr>
    </p:titleStyle>
    <p:bodyStyle>
      <a:lvl1pPr marL="193556" indent="-193556" algn="l" defTabSz="774222" rtl="0" eaLnBrk="1" latinLnBrk="0" hangingPunct="1">
        <a:lnSpc>
          <a:spcPct val="90000"/>
        </a:lnSpc>
        <a:spcBef>
          <a:spcPts val="847"/>
        </a:spcBef>
        <a:buFont typeface="Arial" panose="020B0604020202020204" pitchFamily="34" charset="0"/>
        <a:buChar char="•"/>
        <a:defRPr kumimoji="1" sz="2371" kern="1200">
          <a:solidFill>
            <a:schemeClr val="tx1"/>
          </a:solidFill>
          <a:latin typeface="+mn-lt"/>
          <a:ea typeface="+mn-ea"/>
          <a:cs typeface="+mn-cs"/>
        </a:defRPr>
      </a:lvl1pPr>
      <a:lvl2pPr marL="580667" indent="-193556" algn="l" defTabSz="774222" rtl="0" eaLnBrk="1" latinLnBrk="0" hangingPunct="1">
        <a:lnSpc>
          <a:spcPct val="90000"/>
        </a:lnSpc>
        <a:spcBef>
          <a:spcPts val="423"/>
        </a:spcBef>
        <a:buFont typeface="Arial" panose="020B0604020202020204" pitchFamily="34" charset="0"/>
        <a:buChar char="•"/>
        <a:defRPr kumimoji="1" sz="2032" kern="1200">
          <a:solidFill>
            <a:schemeClr val="tx1"/>
          </a:solidFill>
          <a:latin typeface="+mn-lt"/>
          <a:ea typeface="+mn-ea"/>
          <a:cs typeface="+mn-cs"/>
        </a:defRPr>
      </a:lvl2pPr>
      <a:lvl3pPr marL="967778" indent="-193556" algn="l" defTabSz="774222" rtl="0" eaLnBrk="1" latinLnBrk="0" hangingPunct="1">
        <a:lnSpc>
          <a:spcPct val="90000"/>
        </a:lnSpc>
        <a:spcBef>
          <a:spcPts val="423"/>
        </a:spcBef>
        <a:buFont typeface="Arial" panose="020B0604020202020204" pitchFamily="34" charset="0"/>
        <a:buChar char="•"/>
        <a:defRPr kumimoji="1" sz="1693" kern="1200">
          <a:solidFill>
            <a:schemeClr val="tx1"/>
          </a:solidFill>
          <a:latin typeface="+mn-lt"/>
          <a:ea typeface="+mn-ea"/>
          <a:cs typeface="+mn-cs"/>
        </a:defRPr>
      </a:lvl3pPr>
      <a:lvl4pPr marL="1354889"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4pPr>
      <a:lvl5pPr marL="1742001"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5pPr>
      <a:lvl6pPr marL="2129112"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6pPr>
      <a:lvl7pPr marL="2516223"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7pPr>
      <a:lvl8pPr marL="2903334"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8pPr>
      <a:lvl9pPr marL="3290446"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9pPr>
    </p:bodyStyle>
    <p:otherStyle>
      <a:defPPr>
        <a:defRPr lang="ja-JP"/>
      </a:defPPr>
      <a:lvl1pPr marL="0" algn="l" defTabSz="774222" rtl="0" eaLnBrk="1" latinLnBrk="0" hangingPunct="1">
        <a:defRPr kumimoji="1" sz="1524" kern="1200">
          <a:solidFill>
            <a:schemeClr val="tx1"/>
          </a:solidFill>
          <a:latin typeface="+mn-lt"/>
          <a:ea typeface="+mn-ea"/>
          <a:cs typeface="+mn-cs"/>
        </a:defRPr>
      </a:lvl1pPr>
      <a:lvl2pPr marL="387111" algn="l" defTabSz="774222" rtl="0" eaLnBrk="1" latinLnBrk="0" hangingPunct="1">
        <a:defRPr kumimoji="1" sz="1524" kern="1200">
          <a:solidFill>
            <a:schemeClr val="tx1"/>
          </a:solidFill>
          <a:latin typeface="+mn-lt"/>
          <a:ea typeface="+mn-ea"/>
          <a:cs typeface="+mn-cs"/>
        </a:defRPr>
      </a:lvl2pPr>
      <a:lvl3pPr marL="774222" algn="l" defTabSz="774222" rtl="0" eaLnBrk="1" latinLnBrk="0" hangingPunct="1">
        <a:defRPr kumimoji="1" sz="1524" kern="1200">
          <a:solidFill>
            <a:schemeClr val="tx1"/>
          </a:solidFill>
          <a:latin typeface="+mn-lt"/>
          <a:ea typeface="+mn-ea"/>
          <a:cs typeface="+mn-cs"/>
        </a:defRPr>
      </a:lvl3pPr>
      <a:lvl4pPr marL="1161334" algn="l" defTabSz="774222" rtl="0" eaLnBrk="1" latinLnBrk="0" hangingPunct="1">
        <a:defRPr kumimoji="1" sz="1524" kern="1200">
          <a:solidFill>
            <a:schemeClr val="tx1"/>
          </a:solidFill>
          <a:latin typeface="+mn-lt"/>
          <a:ea typeface="+mn-ea"/>
          <a:cs typeface="+mn-cs"/>
        </a:defRPr>
      </a:lvl4pPr>
      <a:lvl5pPr marL="1548445" algn="l" defTabSz="774222" rtl="0" eaLnBrk="1" latinLnBrk="0" hangingPunct="1">
        <a:defRPr kumimoji="1" sz="1524" kern="1200">
          <a:solidFill>
            <a:schemeClr val="tx1"/>
          </a:solidFill>
          <a:latin typeface="+mn-lt"/>
          <a:ea typeface="+mn-ea"/>
          <a:cs typeface="+mn-cs"/>
        </a:defRPr>
      </a:lvl5pPr>
      <a:lvl6pPr marL="1935556" algn="l" defTabSz="774222" rtl="0" eaLnBrk="1" latinLnBrk="0" hangingPunct="1">
        <a:defRPr kumimoji="1" sz="1524" kern="1200">
          <a:solidFill>
            <a:schemeClr val="tx1"/>
          </a:solidFill>
          <a:latin typeface="+mn-lt"/>
          <a:ea typeface="+mn-ea"/>
          <a:cs typeface="+mn-cs"/>
        </a:defRPr>
      </a:lvl6pPr>
      <a:lvl7pPr marL="2322667" algn="l" defTabSz="774222" rtl="0" eaLnBrk="1" latinLnBrk="0" hangingPunct="1">
        <a:defRPr kumimoji="1" sz="1524" kern="1200">
          <a:solidFill>
            <a:schemeClr val="tx1"/>
          </a:solidFill>
          <a:latin typeface="+mn-lt"/>
          <a:ea typeface="+mn-ea"/>
          <a:cs typeface="+mn-cs"/>
        </a:defRPr>
      </a:lvl7pPr>
      <a:lvl8pPr marL="2709779" algn="l" defTabSz="774222" rtl="0" eaLnBrk="1" latinLnBrk="0" hangingPunct="1">
        <a:defRPr kumimoji="1" sz="1524" kern="1200">
          <a:solidFill>
            <a:schemeClr val="tx1"/>
          </a:solidFill>
          <a:latin typeface="+mn-lt"/>
          <a:ea typeface="+mn-ea"/>
          <a:cs typeface="+mn-cs"/>
        </a:defRPr>
      </a:lvl8pPr>
      <a:lvl9pPr marL="3096890" algn="l" defTabSz="774222" rtl="0" eaLnBrk="1" latinLnBrk="0" hangingPunct="1">
        <a:defRPr kumimoji="1" sz="152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879475" y="511175"/>
            <a:ext cx="11042650" cy="833041"/>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879475" y="1272208"/>
            <a:ext cx="11042650" cy="8064896"/>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5">
            <a:extLst>
              <a:ext uri="{FF2B5EF4-FFF2-40B4-BE49-F238E27FC236}">
                <a16:creationId xmlns:a16="http://schemas.microsoft.com/office/drawing/2014/main" id="{D5D88259-ED24-BD49-9587-FD79AC5A0267}"/>
              </a:ext>
            </a:extLst>
          </p:cNvPr>
          <p:cNvSpPr>
            <a:spLocks noChangeArrowheads="1"/>
          </p:cNvSpPr>
          <p:nvPr/>
        </p:nvSpPr>
        <p:spPr bwMode="auto">
          <a:xfrm>
            <a:off x="1144215" y="1128192"/>
            <a:ext cx="72109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400" dirty="0">
                <a:latin typeface="ＭＳ Ｐゴシック" panose="020B0600070205080204" pitchFamily="34" charset="-128"/>
              </a:rPr>
              <a:t>113</a:t>
            </a:r>
          </a:p>
        </p:txBody>
      </p:sp>
      <p:sp>
        <p:nvSpPr>
          <p:cNvPr id="3077" name="Rectangle 15">
            <a:extLst>
              <a:ext uri="{FF2B5EF4-FFF2-40B4-BE49-F238E27FC236}">
                <a16:creationId xmlns:a16="http://schemas.microsoft.com/office/drawing/2014/main" id="{28DDC781-0083-4B44-A3FB-9FF0E3B74E13}"/>
              </a:ext>
            </a:extLst>
          </p:cNvPr>
          <p:cNvSpPr>
            <a:spLocks noChangeArrowheads="1"/>
          </p:cNvSpPr>
          <p:nvPr/>
        </p:nvSpPr>
        <p:spPr bwMode="auto">
          <a:xfrm>
            <a:off x="6330876" y="1168957"/>
            <a:ext cx="44624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一関工業高等専門学校</a:t>
            </a:r>
          </a:p>
        </p:txBody>
      </p:sp>
      <p:sp>
        <p:nvSpPr>
          <p:cNvPr id="3079" name="Rectangle 17">
            <a:extLst>
              <a:ext uri="{FF2B5EF4-FFF2-40B4-BE49-F238E27FC236}">
                <a16:creationId xmlns:a16="http://schemas.microsoft.com/office/drawing/2014/main" id="{5382B293-F7D3-6840-BDDD-720EDDF9DFA7}"/>
              </a:ext>
            </a:extLst>
          </p:cNvPr>
          <p:cNvSpPr>
            <a:spLocks noChangeArrowheads="1"/>
          </p:cNvSpPr>
          <p:nvPr/>
        </p:nvSpPr>
        <p:spPr bwMode="auto">
          <a:xfrm>
            <a:off x="6328791" y="336104"/>
            <a:ext cx="172819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東北</a:t>
            </a:r>
            <a:endParaRPr lang="ja-JP" altLang="en-US" sz="2400" dirty="0"/>
          </a:p>
        </p:txBody>
      </p:sp>
      <p:sp>
        <p:nvSpPr>
          <p:cNvPr id="3081" name="Rectangle 19">
            <a:extLst>
              <a:ext uri="{FF2B5EF4-FFF2-40B4-BE49-F238E27FC236}">
                <a16:creationId xmlns:a16="http://schemas.microsoft.com/office/drawing/2014/main" id="{A4EA8F5C-B909-8246-862C-8481017987DD}"/>
              </a:ext>
            </a:extLst>
          </p:cNvPr>
          <p:cNvSpPr>
            <a:spLocks noChangeArrowheads="1"/>
          </p:cNvSpPr>
          <p:nvPr/>
        </p:nvSpPr>
        <p:spPr bwMode="auto">
          <a:xfrm>
            <a:off x="8489032" y="336104"/>
            <a:ext cx="230346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岩手県一関市</a:t>
            </a:r>
            <a:endParaRPr lang="ja-JP" altLang="en-US" sz="2400" dirty="0"/>
          </a:p>
        </p:txBody>
      </p:sp>
      <p:sp>
        <p:nvSpPr>
          <p:cNvPr id="3082" name="Rectangle 20">
            <a:extLst>
              <a:ext uri="{FF2B5EF4-FFF2-40B4-BE49-F238E27FC236}">
                <a16:creationId xmlns:a16="http://schemas.microsoft.com/office/drawing/2014/main" id="{88BB8863-1101-664A-A3BB-4EDEC868681D}"/>
              </a:ext>
            </a:extLst>
          </p:cNvPr>
          <p:cNvSpPr>
            <a:spLocks noChangeArrowheads="1"/>
          </p:cNvSpPr>
          <p:nvPr/>
        </p:nvSpPr>
        <p:spPr bwMode="auto">
          <a:xfrm>
            <a:off x="3017144" y="1200200"/>
            <a:ext cx="2015504"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800" b="1" dirty="0" err="1">
                <a:solidFill>
                  <a:prstClr val="black"/>
                </a:solidFill>
                <a:latin typeface="HG丸ｺﾞｼｯｸM-PRO" panose="020F0600000000000000" pitchFamily="50" charset="-128"/>
                <a:ea typeface="HG丸ｺﾞｼｯｸM-PRO" panose="020F0600000000000000" pitchFamily="50" charset="-128"/>
              </a:rPr>
              <a:t>teamNITIC</a:t>
            </a:r>
            <a:endParaRPr lang="en-US" altLang="ja-JP" sz="4000" b="1" dirty="0"/>
          </a:p>
        </p:txBody>
      </p:sp>
      <p:sp>
        <p:nvSpPr>
          <p:cNvPr id="10" name="Rectangle 4">
            <a:extLst>
              <a:ext uri="{FF2B5EF4-FFF2-40B4-BE49-F238E27FC236}">
                <a16:creationId xmlns:a16="http://schemas.microsoft.com/office/drawing/2014/main" id="{3A027A30-C9DB-489E-84A9-224A19E472A9}"/>
              </a:ext>
            </a:extLst>
          </p:cNvPr>
          <p:cNvSpPr>
            <a:spLocks noChangeArrowheads="1"/>
          </p:cNvSpPr>
          <p:nvPr/>
        </p:nvSpPr>
        <p:spPr bwMode="auto">
          <a:xfrm>
            <a:off x="6400800" y="1839142"/>
            <a:ext cx="6189062" cy="749796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000" b="1" dirty="0"/>
              <a:t>モデルの構成</a:t>
            </a:r>
            <a:endParaRPr lang="en-US" altLang="ja-JP" sz="2000" b="1" dirty="0"/>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各ページが何について書いているかを書く。</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１：機能モデル（ユースケース図、ユースケース記述、部品候補リスト）</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２：構造モデル（クラス図、オブジェクト図）</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３、４：立ち振る舞いモデル（シーケンス図）</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５：工夫点</a:t>
            </a:r>
          </a:p>
          <a:p>
            <a:pPr marL="0" lvl="0" indent="0" defTabSz="914400" eaLnBrk="1" hangingPunct="1">
              <a:lnSpc>
                <a:spcPct val="80000"/>
              </a:lnSpc>
              <a:spcBef>
                <a:spcPts val="600"/>
              </a:spcBef>
            </a:pPr>
            <a:endParaRPr lang="ja-JP" altLang="en-US" sz="1800" dirty="0">
              <a:solidFill>
                <a:prstClr val="black"/>
              </a:solidFill>
              <a:latin typeface="HG丸ｺﾞｼｯｸM-PRO" panose="020F0600000000000000" pitchFamily="50" charset="-128"/>
              <a:ea typeface="HG丸ｺﾞｼｯｸM-PRO" panose="020F0600000000000000" pitchFamily="50" charset="-128"/>
            </a:endParaRP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また、それぞれのページについての簡単な解説</a:t>
            </a:r>
          </a:p>
          <a:p>
            <a:pPr marL="0" lvl="0" indent="0" defTabSz="914400" eaLnBrk="1" hangingPunct="1">
              <a:lnSpc>
                <a:spcPct val="80000"/>
              </a:lnSpc>
              <a:spcBef>
                <a:spcPts val="600"/>
              </a:spcBef>
            </a:pPr>
            <a:endParaRPr lang="en-US" altLang="ja-JP" dirty="0">
              <a:solidFill>
                <a:prstClr val="black"/>
              </a:solidFill>
              <a:latin typeface="HG丸ｺﾞｼｯｸM-PRO" panose="020F0600000000000000" pitchFamily="50" charset="-128"/>
              <a:ea typeface="HG丸ｺﾞｼｯｸM-PRO" panose="020F0600000000000000" pitchFamily="50" charset="-128"/>
            </a:endParaRPr>
          </a:p>
        </p:txBody>
      </p:sp>
      <p:sp>
        <p:nvSpPr>
          <p:cNvPr id="11" name="Rectangle 3">
            <a:extLst>
              <a:ext uri="{FF2B5EF4-FFF2-40B4-BE49-F238E27FC236}">
                <a16:creationId xmlns:a16="http://schemas.microsoft.com/office/drawing/2014/main" id="{1AB85E6D-E200-4D0E-A670-B9BEB009D762}"/>
              </a:ext>
            </a:extLst>
          </p:cNvPr>
          <p:cNvSpPr>
            <a:spLocks noChangeArrowheads="1"/>
          </p:cNvSpPr>
          <p:nvPr/>
        </p:nvSpPr>
        <p:spPr bwMode="auto">
          <a:xfrm>
            <a:off x="208112" y="1839142"/>
            <a:ext cx="5976664" cy="3420000"/>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000" b="1" dirty="0"/>
              <a:t>チーム紹介、目標、意気込み</a:t>
            </a:r>
            <a:endParaRPr lang="ja-JP" altLang="en-US" sz="2000" dirty="0"/>
          </a:p>
          <a:p>
            <a:pPr marL="0" indent="0"/>
            <a:r>
              <a:rPr lang="ja-JP" altLang="en-US" sz="1800" dirty="0">
                <a:latin typeface="HG丸ｺﾞｼｯｸM-PRO" panose="020F0600000000000000" pitchFamily="50" charset="-128"/>
                <a:ea typeface="HG丸ｺﾞｼｯｸM-PRO" panose="020F0600000000000000" pitchFamily="50" charset="-128"/>
              </a:rPr>
              <a:t>私達</a:t>
            </a:r>
            <a:r>
              <a:rPr lang="en-US" altLang="ja-JP" sz="1800" dirty="0" err="1">
                <a:latin typeface="HG丸ｺﾞｼｯｸM-PRO" panose="020F0600000000000000" pitchFamily="50" charset="-128"/>
                <a:ea typeface="HG丸ｺﾞｼｯｸM-PRO" panose="020F0600000000000000" pitchFamily="50" charset="-128"/>
              </a:rPr>
              <a:t>teamNITIC</a:t>
            </a:r>
            <a:r>
              <a:rPr lang="ja-JP" altLang="en-US" sz="1800" dirty="0">
                <a:latin typeface="HG丸ｺﾞｼｯｸM-PRO" panose="020F0600000000000000" pitchFamily="50" charset="-128"/>
                <a:ea typeface="HG丸ｺﾞｼｯｸM-PRO" panose="020F0600000000000000" pitchFamily="50" charset="-128"/>
              </a:rPr>
              <a:t>は一関高専の二年生一人、四年生一人、五年生六人で構成されており、一関高専としての参加は二年目ですが、メンバーは一新され、みなが初挑戦となる出場です。</a:t>
            </a:r>
          </a:p>
          <a:p>
            <a:pPr marL="0" indent="0"/>
            <a:r>
              <a:rPr lang="ja-JP" altLang="en-US" sz="1800" dirty="0">
                <a:latin typeface="HG丸ｺﾞｼｯｸM-PRO" panose="020F0600000000000000" pitchFamily="50" charset="-128"/>
                <a:ea typeface="HG丸ｺﾞｼｯｸM-PRO" panose="020F0600000000000000" pitchFamily="50" charset="-128"/>
              </a:rPr>
              <a:t>高専で学習したモデリングやプログラミングを用いコースの完走と課題のクリアを行い全国大会へ出場し、表彰台に立つことが目標です。</a:t>
            </a:r>
          </a:p>
          <a:p>
            <a:pPr marL="0" indent="0"/>
            <a:r>
              <a:rPr lang="ja-JP" altLang="en-US" sz="1800" dirty="0">
                <a:latin typeface="HG丸ｺﾞｼｯｸM-PRO" panose="020F0600000000000000" pitchFamily="50" charset="-128"/>
                <a:ea typeface="HG丸ｺﾞｼｯｸM-PRO" panose="020F0600000000000000" pitchFamily="50" charset="-128"/>
              </a:rPr>
              <a:t>年齢が離れていて、今回が初対面となるメンバーも多くいるので、技術的なスキルの向上だけでなく、協同した作業や積極的なコミュニケーションを取ることにより社会性や協調性の向上にもつながるようにしたいです。</a:t>
            </a:r>
          </a:p>
          <a:p>
            <a:pPr marL="0" indent="0"/>
            <a:endParaRPr lang="ja-JP" altLang="en-US" sz="1800" dirty="0">
              <a:latin typeface="HG丸ｺﾞｼｯｸM-PRO" panose="020F0600000000000000" pitchFamily="50" charset="-128"/>
              <a:ea typeface="HG丸ｺﾞｼｯｸM-PRO" panose="020F0600000000000000" pitchFamily="50" charset="-128"/>
            </a:endParaRPr>
          </a:p>
        </p:txBody>
      </p:sp>
      <p:sp>
        <p:nvSpPr>
          <p:cNvPr id="12" name="Rectangle 3">
            <a:extLst>
              <a:ext uri="{FF2B5EF4-FFF2-40B4-BE49-F238E27FC236}">
                <a16:creationId xmlns:a16="http://schemas.microsoft.com/office/drawing/2014/main" id="{687A221C-737B-4A73-B53A-5BB71A1A9081}"/>
              </a:ext>
            </a:extLst>
          </p:cNvPr>
          <p:cNvSpPr>
            <a:spLocks noChangeArrowheads="1"/>
          </p:cNvSpPr>
          <p:nvPr/>
        </p:nvSpPr>
        <p:spPr bwMode="auto">
          <a:xfrm>
            <a:off x="211738" y="5436692"/>
            <a:ext cx="5973038" cy="390041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774222" eaLnBrk="1" hangingPunct="1">
              <a:lnSpc>
                <a:spcPct val="80000"/>
              </a:lnSpc>
              <a:spcBef>
                <a:spcPct val="20000"/>
              </a:spcBef>
            </a:pPr>
            <a:r>
              <a:rPr lang="ja-JP" altLang="en-US" sz="2000" b="1" dirty="0"/>
              <a:t>モデルの概要</a:t>
            </a:r>
            <a:endParaRPr lang="en-US" altLang="ja-JP" sz="2000" b="1" dirty="0"/>
          </a:p>
          <a:p>
            <a:pPr marL="0" indent="0" defTabSz="774222" eaLnBrk="1" hangingPunct="1">
              <a:lnSpc>
                <a:spcPct val="80000"/>
              </a:lnSpc>
              <a:spcBef>
                <a:spcPct val="20000"/>
              </a:spcBef>
            </a:pPr>
            <a:endParaRPr lang="ja-JP" altLang="en-US" sz="1947" b="1" dirty="0">
              <a:solidFill>
                <a:srgbClr val="FF0000"/>
              </a:solidFill>
            </a:endParaRPr>
          </a:p>
          <a:p>
            <a:r>
              <a:rPr lang="ja-JP" altLang="ja-JP" sz="1800" dirty="0">
                <a:latin typeface="HG丸ｺﾞｼｯｸM-PRO" panose="020F0600000000000000" pitchFamily="50" charset="-128"/>
                <a:ea typeface="HG丸ｺﾞｼｯｸM-PRO" panose="020F0600000000000000" pitchFamily="50" charset="-128"/>
              </a:rPr>
              <a:t>要求：どのような事が難しいか、どのようにコースを分</a:t>
            </a:r>
            <a:r>
              <a:rPr lang="ja-JP" altLang="en-US" sz="1800" dirty="0">
                <a:latin typeface="HG丸ｺﾞｼｯｸM-PRO" panose="020F0600000000000000" pitchFamily="50" charset="-128"/>
                <a:ea typeface="HG丸ｺﾞｼｯｸM-PRO" panose="020F0600000000000000" pitchFamily="50" charset="-128"/>
              </a:rPr>
              <a:t>　</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err="1">
                <a:latin typeface="HG丸ｺﾞｼｯｸM-PRO" panose="020F0600000000000000" pitchFamily="50" charset="-128"/>
                <a:ea typeface="HG丸ｺﾞｼｯｸM-PRO" panose="020F0600000000000000" pitchFamily="50" charset="-128"/>
              </a:rPr>
              <a:t>析したか</a:t>
            </a:r>
            <a:r>
              <a:rPr lang="ja-JP" altLang="ja-JP" sz="1800" dirty="0">
                <a:latin typeface="HG丸ｺﾞｼｯｸM-PRO" panose="020F0600000000000000" pitchFamily="50" charset="-128"/>
                <a:ea typeface="HG丸ｺﾞｼｯｸM-PRO" panose="020F0600000000000000" pitchFamily="50" charset="-128"/>
              </a:rPr>
              <a:t>、それらの解決にどのような要求が得ら</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err="1">
                <a:latin typeface="HG丸ｺﾞｼｯｸM-PRO" panose="020F0600000000000000" pitchFamily="50" charset="-128"/>
                <a:ea typeface="HG丸ｺﾞｼｯｸM-PRO" panose="020F0600000000000000" pitchFamily="50" charset="-128"/>
              </a:rPr>
              <a:t>れたかを</a:t>
            </a:r>
            <a:r>
              <a:rPr lang="ja-JP" altLang="ja-JP" sz="1800" dirty="0">
                <a:latin typeface="HG丸ｺﾞｼｯｸM-PRO" panose="020F0600000000000000" pitchFamily="50" charset="-128"/>
                <a:ea typeface="HG丸ｺﾞｼｯｸM-PRO" panose="020F0600000000000000" pitchFamily="50" charset="-128"/>
              </a:rPr>
              <a:t>書</a:t>
            </a:r>
            <a:r>
              <a:rPr lang="ja-JP" altLang="en-US" sz="1800" dirty="0">
                <a:latin typeface="HG丸ｺﾞｼｯｸM-PRO" panose="020F0600000000000000" pitchFamily="50" charset="-128"/>
                <a:ea typeface="HG丸ｺﾞｼｯｸM-PRO" panose="020F0600000000000000" pitchFamily="50" charset="-128"/>
              </a:rPr>
              <a:t>く。</a:t>
            </a:r>
            <a:r>
              <a:rPr lang="ja-JP" altLang="ja-JP" sz="1800" dirty="0">
                <a:latin typeface="HG丸ｺﾞｼｯｸM-PRO" panose="020F0600000000000000" pitchFamily="50" charset="-128"/>
                <a:ea typeface="HG丸ｺﾞｼｯｸM-PRO" panose="020F0600000000000000" pitchFamily="50" charset="-128"/>
              </a:rPr>
              <a:t>コード班に書いてもらう？</a:t>
            </a:r>
            <a:endParaRPr lang="en-US" altLang="ja-JP" sz="1800" dirty="0">
              <a:latin typeface="HG丸ｺﾞｼｯｸM-PRO" panose="020F0600000000000000" pitchFamily="50" charset="-128"/>
              <a:ea typeface="HG丸ｺﾞｼｯｸM-PRO" panose="020F0600000000000000" pitchFamily="50" charset="-128"/>
            </a:endParaRPr>
          </a:p>
          <a:p>
            <a:endParaRPr lang="ja-JP" altLang="ja-JP" sz="1800" dirty="0">
              <a:latin typeface="HG丸ｺﾞｼｯｸM-PRO" panose="020F0600000000000000" pitchFamily="50" charset="-128"/>
              <a:ea typeface="HG丸ｺﾞｼｯｸM-PRO" panose="020F0600000000000000" pitchFamily="50" charset="-128"/>
            </a:endParaRPr>
          </a:p>
          <a:p>
            <a:r>
              <a:rPr lang="ja-JP" altLang="ja-JP" sz="1800" dirty="0">
                <a:latin typeface="HG丸ｺﾞｼｯｸM-PRO" panose="020F0600000000000000" pitchFamily="50" charset="-128"/>
                <a:ea typeface="HG丸ｺﾞｼｯｸM-PRO" panose="020F0600000000000000" pitchFamily="50" charset="-128"/>
              </a:rPr>
              <a:t>分析：要求を解決するためにどのような方式を取ったか</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をなるべく具体的に書く。従来の方法や他チーム</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との明確な差別化をここで測る。</a:t>
            </a:r>
            <a:endParaRPr lang="en-US" altLang="ja-JP" sz="1800" dirty="0">
              <a:latin typeface="HG丸ｺﾞｼｯｸM-PRO" panose="020F0600000000000000" pitchFamily="50" charset="-128"/>
              <a:ea typeface="HG丸ｺﾞｼｯｸM-PRO" panose="020F0600000000000000" pitchFamily="50" charset="-128"/>
            </a:endParaRPr>
          </a:p>
          <a:p>
            <a:endParaRPr lang="ja-JP" altLang="ja-JP" sz="1800" dirty="0">
              <a:latin typeface="HG丸ｺﾞｼｯｸM-PRO" panose="020F0600000000000000" pitchFamily="50" charset="-128"/>
              <a:ea typeface="HG丸ｺﾞｼｯｸM-PRO" panose="020F0600000000000000" pitchFamily="50" charset="-128"/>
            </a:endParaRPr>
          </a:p>
          <a:p>
            <a:r>
              <a:rPr lang="ja-JP" altLang="ja-JP" sz="1800" dirty="0">
                <a:latin typeface="HG丸ｺﾞｼｯｸM-PRO" panose="020F0600000000000000" pitchFamily="50" charset="-128"/>
                <a:ea typeface="HG丸ｺﾞｼｯｸM-PRO" panose="020F0600000000000000" pitchFamily="50" charset="-128"/>
              </a:rPr>
              <a:t>設計：構造や振る舞いを文字だけで、結果・効果・価値</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などを表す。図を見なくてもこれらを簡単に表現</a:t>
            </a:r>
            <a:r>
              <a:rPr lang="ja-JP" altLang="en-US" sz="1800" dirty="0">
                <a:latin typeface="HG丸ｺﾞｼｯｸM-PRO" panose="020F0600000000000000" pitchFamily="50" charset="-128"/>
                <a:ea typeface="HG丸ｺﾞｼｯｸM-PRO" panose="020F0600000000000000" pitchFamily="50" charset="-128"/>
              </a:rPr>
              <a:t>　　</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する。</a:t>
            </a:r>
            <a:endParaRPr lang="ja-JP" altLang="en-US"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ts val="600"/>
              </a:spcBef>
            </a:pPr>
            <a:endParaRPr lang="ja-JP" altLang="en-US"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p:txBody>
      </p:sp>
      <p:sp>
        <p:nvSpPr>
          <p:cNvPr id="13" name="正方形/長方形 12">
            <a:extLst>
              <a:ext uri="{FF2B5EF4-FFF2-40B4-BE49-F238E27FC236}">
                <a16:creationId xmlns:a16="http://schemas.microsoft.com/office/drawing/2014/main" id="{EC828B48-58A1-4C4F-B98A-A4EC1AF68793}"/>
              </a:ext>
            </a:extLst>
          </p:cNvPr>
          <p:cNvSpPr/>
          <p:nvPr/>
        </p:nvSpPr>
        <p:spPr>
          <a:xfrm>
            <a:off x="208112" y="1839142"/>
            <a:ext cx="5973038" cy="3420000"/>
          </a:xfrm>
          <a:prstGeom prst="rect">
            <a:avLst/>
          </a:prstGeom>
          <a:noFill/>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6088756F-4A8A-44A9-9D87-C7BAA54221B5}"/>
              </a:ext>
            </a:extLst>
          </p:cNvPr>
          <p:cNvSpPr/>
          <p:nvPr/>
        </p:nvSpPr>
        <p:spPr>
          <a:xfrm>
            <a:off x="208112" y="5436692"/>
            <a:ext cx="5973038" cy="3900412"/>
          </a:xfrm>
          <a:prstGeom prst="rect">
            <a:avLst/>
          </a:prstGeom>
          <a:noFill/>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74B1B5A3-3FF1-4094-B4EF-920002D0C743}"/>
              </a:ext>
            </a:extLst>
          </p:cNvPr>
          <p:cNvSpPr/>
          <p:nvPr/>
        </p:nvSpPr>
        <p:spPr>
          <a:xfrm>
            <a:off x="6404426" y="1861206"/>
            <a:ext cx="6185436" cy="7475897"/>
          </a:xfrm>
          <a:prstGeom prst="rect">
            <a:avLst/>
          </a:prstGeom>
          <a:noFill/>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Tree>
    <p:extLst>
      <p:ext uri="{BB962C8B-B14F-4D97-AF65-F5344CB8AC3E}">
        <p14:creationId xmlns:p14="http://schemas.microsoft.com/office/powerpoint/2010/main" val="2884445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四角形: 角を丸くする 26">
            <a:extLst>
              <a:ext uri="{FF2B5EF4-FFF2-40B4-BE49-F238E27FC236}">
                <a16:creationId xmlns:a16="http://schemas.microsoft.com/office/drawing/2014/main" id="{1DBBAA86-4E84-4FB7-AC19-8BA83A5E8B55}"/>
              </a:ext>
            </a:extLst>
          </p:cNvPr>
          <p:cNvSpPr/>
          <p:nvPr/>
        </p:nvSpPr>
        <p:spPr>
          <a:xfrm>
            <a:off x="6134466" y="264096"/>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8" name="四角形: 角を丸くする 27">
            <a:extLst>
              <a:ext uri="{FF2B5EF4-FFF2-40B4-BE49-F238E27FC236}">
                <a16:creationId xmlns:a16="http://schemas.microsoft.com/office/drawing/2014/main" id="{36C4F103-C895-45C5-89A6-2BB40CFCF818}"/>
              </a:ext>
            </a:extLst>
          </p:cNvPr>
          <p:cNvSpPr/>
          <p:nvPr/>
        </p:nvSpPr>
        <p:spPr>
          <a:xfrm>
            <a:off x="4118466" y="264096"/>
            <a:ext cx="2016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9" name="四角形: 角を丸くする 28">
            <a:extLst>
              <a:ext uri="{FF2B5EF4-FFF2-40B4-BE49-F238E27FC236}">
                <a16:creationId xmlns:a16="http://schemas.microsoft.com/office/drawing/2014/main" id="{3DCA5E50-8DA7-4566-952F-4575563F37A0}"/>
              </a:ext>
            </a:extLst>
          </p:cNvPr>
          <p:cNvSpPr/>
          <p:nvPr/>
        </p:nvSpPr>
        <p:spPr>
          <a:xfrm>
            <a:off x="96930" y="264096"/>
            <a:ext cx="2016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1" name="四角形: 角を丸くする 30">
            <a:extLst>
              <a:ext uri="{FF2B5EF4-FFF2-40B4-BE49-F238E27FC236}">
                <a16:creationId xmlns:a16="http://schemas.microsoft.com/office/drawing/2014/main" id="{FF80174F-6475-426D-817D-DF09B9D68A2E}"/>
              </a:ext>
            </a:extLst>
          </p:cNvPr>
          <p:cNvSpPr/>
          <p:nvPr/>
        </p:nvSpPr>
        <p:spPr>
          <a:xfrm>
            <a:off x="2096579" y="45362"/>
            <a:ext cx="2016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3" name="四角形: 角を丸くする 32">
            <a:extLst>
              <a:ext uri="{FF2B5EF4-FFF2-40B4-BE49-F238E27FC236}">
                <a16:creationId xmlns:a16="http://schemas.microsoft.com/office/drawing/2014/main" id="{7318D891-AC89-489E-BDFE-B0A80C789DFC}"/>
              </a:ext>
            </a:extLst>
          </p:cNvPr>
          <p:cNvSpPr/>
          <p:nvPr/>
        </p:nvSpPr>
        <p:spPr>
          <a:xfrm>
            <a:off x="8150466" y="264096"/>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460935" y="276162"/>
            <a:ext cx="1215249"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１</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機能</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493371" y="104631"/>
            <a:ext cx="1210912"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２</a:t>
            </a:r>
            <a:r>
              <a:rPr kumimoji="1" lang="en-US" altLang="ja-JP" sz="2200" b="1"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構造</a:t>
            </a:r>
            <a:endParaRPr kumimoji="1" lang="en-US" altLang="ja-JP"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4127240" y="249868"/>
            <a:ext cx="201600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a:t>
            </a:r>
            <a:r>
              <a:rPr lang="ja-JP" altLang="en-US" sz="2200" dirty="0">
                <a:solidFill>
                  <a:srgbClr val="70AD47">
                    <a:lumMod val="60000"/>
                    <a:lumOff val="40000"/>
                  </a:srgbClr>
                </a:solidFill>
                <a:latin typeface="HG創英角ｺﾞｼｯｸUB" panose="020B0909000000000000" pitchFamily="49" charset="-128"/>
                <a:ea typeface="HG創英角ｺﾞｼｯｸUB" panose="020B0909000000000000" pitchFamily="49" charset="-128"/>
              </a:rPr>
              <a:t>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402087" y="265257"/>
            <a:ext cx="1512758"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４</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工夫点</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34" name="正方形/長方形 33">
            <a:extLst>
              <a:ext uri="{FF2B5EF4-FFF2-40B4-BE49-F238E27FC236}">
                <a16:creationId xmlns:a16="http://schemas.microsoft.com/office/drawing/2014/main" id="{34FF8071-01DD-4691-8FEA-FFC6B6D41D1D}"/>
              </a:ext>
            </a:extLst>
          </p:cNvPr>
          <p:cNvSpPr/>
          <p:nvPr/>
        </p:nvSpPr>
        <p:spPr>
          <a:xfrm>
            <a:off x="96930" y="696144"/>
            <a:ext cx="12600000" cy="8856984"/>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7" name="テキスト ボックス 16">
            <a:extLst>
              <a:ext uri="{FF2B5EF4-FFF2-40B4-BE49-F238E27FC236}">
                <a16:creationId xmlns:a16="http://schemas.microsoft.com/office/drawing/2014/main" id="{C1B82EFB-D319-47AB-8DCF-A0E113236827}"/>
              </a:ext>
            </a:extLst>
          </p:cNvPr>
          <p:cNvSpPr txBox="1"/>
          <p:nvPr/>
        </p:nvSpPr>
        <p:spPr>
          <a:xfrm>
            <a:off x="88156" y="709721"/>
            <a:ext cx="1881729"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ja-JP" altLang="en-US" sz="1200" b="1" dirty="0">
                <a:solidFill>
                  <a:prstClr val="black"/>
                </a:solidFill>
                <a:latin typeface="+mn-ea"/>
                <a:ea typeface="+mn-ea"/>
              </a:rPr>
              <a:t>１．</a:t>
            </a:r>
            <a:r>
              <a:rPr lang="ja-JP" altLang="en-US" b="1" dirty="0">
                <a:solidFill>
                  <a:prstClr val="black"/>
                </a:solidFill>
                <a:latin typeface="+mn-ea"/>
                <a:ea typeface="+mn-ea"/>
              </a:rPr>
              <a:t>パッケージ化</a:t>
            </a:r>
            <a:endParaRPr kumimoji="1" lang="ja-JP" altLang="en-US" b="0" i="0" u="none" strike="noStrike" kern="1200" cap="none" spc="0" normalizeH="0" baseline="0" noProof="0" dirty="0">
              <a:ln>
                <a:noFill/>
              </a:ln>
              <a:solidFill>
                <a:prstClr val="black"/>
              </a:solidFill>
              <a:effectLst/>
              <a:uLnTx/>
              <a:uFillTx/>
              <a:latin typeface="+mn-ea"/>
              <a:ea typeface="+mn-ea"/>
              <a:cs typeface="+mn-cs"/>
            </a:endParaRPr>
          </a:p>
        </p:txBody>
      </p:sp>
      <p:sp>
        <p:nvSpPr>
          <p:cNvPr id="19" name="テキスト ボックス 18">
            <a:extLst>
              <a:ext uri="{FF2B5EF4-FFF2-40B4-BE49-F238E27FC236}">
                <a16:creationId xmlns:a16="http://schemas.microsoft.com/office/drawing/2014/main" id="{DE6FC135-3FE7-4E74-98AE-6D85C2E3B6D2}"/>
              </a:ext>
            </a:extLst>
          </p:cNvPr>
          <p:cNvSpPr txBox="1"/>
          <p:nvPr/>
        </p:nvSpPr>
        <p:spPr>
          <a:xfrm>
            <a:off x="171011" y="1056184"/>
            <a:ext cx="7329343"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機能を構造によって階層化したものパッケージ構造に、各パッケージの役割を説明したものを表に示す。</a:t>
            </a:r>
            <a:endParaRPr kumimoji="1" lang="en-US" altLang="ja-JP"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endParaRPr>
          </a:p>
        </p:txBody>
      </p:sp>
      <p:graphicFrame>
        <p:nvGraphicFramePr>
          <p:cNvPr id="5" name="表 4">
            <a:extLst>
              <a:ext uri="{FF2B5EF4-FFF2-40B4-BE49-F238E27FC236}">
                <a16:creationId xmlns:a16="http://schemas.microsoft.com/office/drawing/2014/main" id="{08CF845F-A4EA-45A6-AABA-27A61ABF671B}"/>
              </a:ext>
            </a:extLst>
          </p:cNvPr>
          <p:cNvGraphicFramePr>
            <a:graphicFrameLocks noGrp="1"/>
          </p:cNvGraphicFramePr>
          <p:nvPr>
            <p:extLst>
              <p:ext uri="{D42A27DB-BD31-4B8C-83A1-F6EECF244321}">
                <p14:modId xmlns:p14="http://schemas.microsoft.com/office/powerpoint/2010/main" val="72567212"/>
              </p:ext>
            </p:extLst>
          </p:nvPr>
        </p:nvGraphicFramePr>
        <p:xfrm>
          <a:off x="3410964" y="1671904"/>
          <a:ext cx="4062696" cy="1864510"/>
        </p:xfrm>
        <a:graphic>
          <a:graphicData uri="http://schemas.openxmlformats.org/drawingml/2006/table">
            <a:tbl>
              <a:tblPr firstRow="1" bandRow="1">
                <a:tableStyleId>{93296810-A885-4BE3-A3E7-6D5BEEA58F35}</a:tableStyleId>
              </a:tblPr>
              <a:tblGrid>
                <a:gridCol w="986024">
                  <a:extLst>
                    <a:ext uri="{9D8B030D-6E8A-4147-A177-3AD203B41FA5}">
                      <a16:colId xmlns:a16="http://schemas.microsoft.com/office/drawing/2014/main" val="188478114"/>
                    </a:ext>
                  </a:extLst>
                </a:gridCol>
                <a:gridCol w="3076672">
                  <a:extLst>
                    <a:ext uri="{9D8B030D-6E8A-4147-A177-3AD203B41FA5}">
                      <a16:colId xmlns:a16="http://schemas.microsoft.com/office/drawing/2014/main" val="543803565"/>
                    </a:ext>
                  </a:extLst>
                </a:gridCol>
              </a:tblGrid>
              <a:tr h="312114">
                <a:tc>
                  <a:txBody>
                    <a:bodyPr/>
                    <a:lstStyle/>
                    <a:p>
                      <a:pPr algn="ctr"/>
                      <a:r>
                        <a:rPr kumimoji="1" lang="ja-JP" altLang="en-US" sz="1050" dirty="0"/>
                        <a:t>名称</a:t>
                      </a:r>
                    </a:p>
                  </a:txBody>
                  <a:tcPr anchor="ctr"/>
                </a:tc>
                <a:tc>
                  <a:txBody>
                    <a:bodyPr/>
                    <a:lstStyle/>
                    <a:p>
                      <a:pPr algn="ctr"/>
                      <a:r>
                        <a:rPr kumimoji="1" lang="ja-JP" altLang="en-US" sz="1050" dirty="0"/>
                        <a:t>役割</a:t>
                      </a:r>
                    </a:p>
                  </a:txBody>
                  <a:tcPr anchor="ctr"/>
                </a:tc>
                <a:extLst>
                  <a:ext uri="{0D108BD9-81ED-4DB2-BD59-A6C34878D82A}">
                    <a16:rowId xmlns:a16="http://schemas.microsoft.com/office/drawing/2014/main" val="1408500701"/>
                  </a:ext>
                </a:extLst>
              </a:tr>
              <a:tr h="481778">
                <a:tc>
                  <a:txBody>
                    <a:bodyPr/>
                    <a:lstStyle/>
                    <a:p>
                      <a:pPr algn="ctr"/>
                      <a:r>
                        <a:rPr kumimoji="1" lang="ja-JP" altLang="en-US" sz="1050" dirty="0">
                          <a:latin typeface="メイリオ" panose="020B0604030504040204" pitchFamily="50" charset="-128"/>
                          <a:ea typeface="メイリオ" panose="020B0604030504040204" pitchFamily="50" charset="-128"/>
                        </a:rPr>
                        <a:t>走行管理</a:t>
                      </a:r>
                    </a:p>
                  </a:txBody>
                  <a:tcPr anchor="ctr">
                    <a:solidFill>
                      <a:srgbClr val="FFCCCC"/>
                    </a:solidFill>
                  </a:tcPr>
                </a:tc>
                <a:tc>
                  <a:txBody>
                    <a:bodyPr/>
                    <a:lstStyle/>
                    <a:p>
                      <a:pPr algn="l"/>
                      <a:r>
                        <a:rPr kumimoji="1" lang="ja-JP" altLang="en-US" sz="1050" dirty="0">
                          <a:latin typeface="メイリオ" panose="020B0604030504040204" pitchFamily="50" charset="-128"/>
                          <a:ea typeface="メイリオ" panose="020B0604030504040204" pitchFamily="50" charset="-128"/>
                        </a:rPr>
                        <a:t>スタート、キャリブレーションの実行、走行に関する指示をする。</a:t>
                      </a:r>
                      <a:endParaRPr kumimoji="1" lang="en-US" altLang="ja-JP" sz="1050" dirty="0">
                        <a:latin typeface="メイリオ" panose="020B0604030504040204" pitchFamily="50" charset="-128"/>
                        <a:ea typeface="メイリオ" panose="020B0604030504040204" pitchFamily="50" charset="-128"/>
                      </a:endParaRPr>
                    </a:p>
                  </a:txBody>
                  <a:tcPr anchor="ctr">
                    <a:solidFill>
                      <a:srgbClr val="FFCCCC"/>
                    </a:solidFill>
                  </a:tcPr>
                </a:tc>
                <a:extLst>
                  <a:ext uri="{0D108BD9-81ED-4DB2-BD59-A6C34878D82A}">
                    <a16:rowId xmlns:a16="http://schemas.microsoft.com/office/drawing/2014/main" val="816765208"/>
                  </a:ext>
                </a:extLst>
              </a:tr>
              <a:tr h="294420">
                <a:tc>
                  <a:txBody>
                    <a:bodyPr/>
                    <a:lstStyle/>
                    <a:p>
                      <a:pPr algn="ctr"/>
                      <a:r>
                        <a:rPr kumimoji="1" lang="ja-JP" altLang="en-US" sz="1050" dirty="0">
                          <a:latin typeface="メイリオ" panose="020B0604030504040204" pitchFamily="50" charset="-128"/>
                          <a:ea typeface="メイリオ" panose="020B0604030504040204" pitchFamily="50" charset="-128"/>
                        </a:rPr>
                        <a:t>制御</a:t>
                      </a:r>
                      <a:endParaRPr kumimoji="1" lang="en-US" altLang="ja-JP" sz="1050" dirty="0">
                        <a:latin typeface="メイリオ" panose="020B0604030504040204" pitchFamily="50" charset="-128"/>
                        <a:ea typeface="メイリオ" panose="020B0604030504040204" pitchFamily="50" charset="-128"/>
                      </a:endParaRPr>
                    </a:p>
                  </a:txBody>
                  <a:tcPr anchor="ctr">
                    <a:solidFill>
                      <a:srgbClr val="FFFFCC"/>
                    </a:solidFill>
                  </a:tcPr>
                </a:tc>
                <a:tc>
                  <a:txBody>
                    <a:bodyPr/>
                    <a:lstStyle/>
                    <a:p>
                      <a:pPr algn="l"/>
                      <a:r>
                        <a:rPr kumimoji="1" lang="ja-JP" altLang="en-US" sz="1050" dirty="0">
                          <a:latin typeface="メイリオ" panose="020B0604030504040204" pitchFamily="50" charset="-128"/>
                          <a:ea typeface="メイリオ" panose="020B0604030504040204" pitchFamily="50" charset="-128"/>
                        </a:rPr>
                        <a:t>走行区間に応じて、走行制御、処理を行う。</a:t>
                      </a:r>
                    </a:p>
                  </a:txBody>
                  <a:tcPr anchor="ctr">
                    <a:solidFill>
                      <a:srgbClr val="FFFFCC"/>
                    </a:solidFill>
                  </a:tcPr>
                </a:tc>
                <a:extLst>
                  <a:ext uri="{0D108BD9-81ED-4DB2-BD59-A6C34878D82A}">
                    <a16:rowId xmlns:a16="http://schemas.microsoft.com/office/drawing/2014/main" val="4258313854"/>
                  </a:ext>
                </a:extLst>
              </a:tr>
              <a:tr h="481778">
                <a:tc>
                  <a:txBody>
                    <a:bodyPr/>
                    <a:lstStyle/>
                    <a:p>
                      <a:pPr algn="ctr"/>
                      <a:r>
                        <a:rPr kumimoji="1" lang="ja-JP" altLang="en-US" sz="1050" dirty="0">
                          <a:latin typeface="メイリオ" panose="020B0604030504040204" pitchFamily="50" charset="-128"/>
                          <a:ea typeface="メイリオ" panose="020B0604030504040204" pitchFamily="50" charset="-128"/>
                        </a:rPr>
                        <a:t>走行体情報</a:t>
                      </a:r>
                    </a:p>
                  </a:txBody>
                  <a:tcPr anchor="ctr">
                    <a:solidFill>
                      <a:srgbClr val="CCFFCC"/>
                    </a:solidFill>
                  </a:tcPr>
                </a:tc>
                <a:tc>
                  <a:txBody>
                    <a:bodyPr/>
                    <a:lstStyle/>
                    <a:p>
                      <a:pPr algn="l"/>
                      <a:r>
                        <a:rPr kumimoji="1" lang="ja-JP" altLang="en-US" sz="1050" dirty="0">
                          <a:latin typeface="メイリオ" panose="020B0604030504040204" pitchFamily="50" charset="-128"/>
                          <a:ea typeface="メイリオ" panose="020B0604030504040204" pitchFamily="50" charset="-128"/>
                        </a:rPr>
                        <a:t>デバイスを参照してデータを管理、ほかのパッケージに受け渡す。</a:t>
                      </a:r>
                    </a:p>
                  </a:txBody>
                  <a:tcPr anchor="ctr">
                    <a:solidFill>
                      <a:srgbClr val="CCFFCC"/>
                    </a:solidFill>
                  </a:tcPr>
                </a:tc>
                <a:extLst>
                  <a:ext uri="{0D108BD9-81ED-4DB2-BD59-A6C34878D82A}">
                    <a16:rowId xmlns:a16="http://schemas.microsoft.com/office/drawing/2014/main" val="3358557439"/>
                  </a:ext>
                </a:extLst>
              </a:tr>
              <a:tr h="294420">
                <a:tc>
                  <a:txBody>
                    <a:bodyPr/>
                    <a:lstStyle/>
                    <a:p>
                      <a:pPr algn="ctr"/>
                      <a:r>
                        <a:rPr kumimoji="1" lang="ja-JP" altLang="en-US" sz="1050" dirty="0">
                          <a:latin typeface="メイリオ" panose="020B0604030504040204" pitchFamily="50" charset="-128"/>
                          <a:ea typeface="メイリオ" panose="020B0604030504040204" pitchFamily="50" charset="-128"/>
                        </a:rPr>
                        <a:t>デバイス</a:t>
                      </a:r>
                    </a:p>
                  </a:txBody>
                  <a:tcPr anchor="ctr">
                    <a:solidFill>
                      <a:srgbClr val="E6E6E6"/>
                    </a:solidFill>
                  </a:tcPr>
                </a:tc>
                <a:tc>
                  <a:txBody>
                    <a:bodyPr/>
                    <a:lstStyle/>
                    <a:p>
                      <a:pPr algn="l"/>
                      <a:r>
                        <a:rPr kumimoji="1" lang="ja-JP" altLang="en-US" sz="1050" dirty="0">
                          <a:latin typeface="メイリオ" panose="020B0604030504040204" pitchFamily="50" charset="-128"/>
                          <a:ea typeface="メイリオ" panose="020B0604030504040204" pitchFamily="50" charset="-128"/>
                        </a:rPr>
                        <a:t>センサの値の取得、モータ制御を行う。</a:t>
                      </a:r>
                    </a:p>
                  </a:txBody>
                  <a:tcPr anchor="ctr">
                    <a:solidFill>
                      <a:srgbClr val="E6E6E6"/>
                    </a:solidFill>
                  </a:tcPr>
                </a:tc>
                <a:extLst>
                  <a:ext uri="{0D108BD9-81ED-4DB2-BD59-A6C34878D82A}">
                    <a16:rowId xmlns:a16="http://schemas.microsoft.com/office/drawing/2014/main" val="1596238091"/>
                  </a:ext>
                </a:extLst>
              </a:tr>
            </a:tbl>
          </a:graphicData>
        </a:graphic>
      </p:graphicFrame>
      <p:sp>
        <p:nvSpPr>
          <p:cNvPr id="23" name="テキスト ボックス 22">
            <a:extLst>
              <a:ext uri="{FF2B5EF4-FFF2-40B4-BE49-F238E27FC236}">
                <a16:creationId xmlns:a16="http://schemas.microsoft.com/office/drawing/2014/main" id="{AD9D6A3C-6D5E-4181-BE32-C48E0D4ACDC8}"/>
              </a:ext>
            </a:extLst>
          </p:cNvPr>
          <p:cNvSpPr txBox="1"/>
          <p:nvPr/>
        </p:nvSpPr>
        <p:spPr>
          <a:xfrm>
            <a:off x="7624936" y="696144"/>
            <a:ext cx="2234302"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２．部品の仕様定義</a:t>
            </a:r>
            <a:endParaRPr kumimoji="1" lang="ja-JP"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cxnSp>
        <p:nvCxnSpPr>
          <p:cNvPr id="24" name="直線コネクタ 23">
            <a:extLst>
              <a:ext uri="{FF2B5EF4-FFF2-40B4-BE49-F238E27FC236}">
                <a16:creationId xmlns:a16="http://schemas.microsoft.com/office/drawing/2014/main" id="{DA076511-29B4-4289-A5B1-40C3F5C3B6F5}"/>
              </a:ext>
            </a:extLst>
          </p:cNvPr>
          <p:cNvCxnSpPr>
            <a:cxnSpLocks/>
          </p:cNvCxnSpPr>
          <p:nvPr/>
        </p:nvCxnSpPr>
        <p:spPr>
          <a:xfrm>
            <a:off x="7625433" y="1056184"/>
            <a:ext cx="4884700" cy="712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06AF3BF9-354D-4C84-B586-BEA4FCD83CDF}"/>
              </a:ext>
            </a:extLst>
          </p:cNvPr>
          <p:cNvSpPr txBox="1"/>
          <p:nvPr/>
        </p:nvSpPr>
        <p:spPr>
          <a:xfrm>
            <a:off x="7564031" y="1056184"/>
            <a:ext cx="5033233" cy="73866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安定した倒立走行を行いコースを完走するためのクラスの構造をクラス図に示す。（</a:t>
            </a:r>
            <a:r>
              <a:rPr kumimoji="1" lang="ja-JP" altLang="en-US" sz="1400" b="1" i="0" u="none" strike="noStrike" kern="1200" cap="none" spc="0" normalizeH="0" baseline="0" noProof="0" dirty="0">
                <a:ln>
                  <a:noFill/>
                </a:ln>
                <a:solidFill>
                  <a:srgbClr val="FF0000"/>
                </a:solidFill>
                <a:effectLst/>
                <a:uLnTx/>
                <a:uFillTx/>
                <a:latin typeface="HG丸ｺﾞｼｯｸM-PRO" panose="020F0600000000000000" pitchFamily="50" charset="-128"/>
                <a:ea typeface="HG丸ｺﾞｼｯｸM-PRO" panose="020F0600000000000000" pitchFamily="50" charset="-128"/>
                <a:cs typeface="+mn-cs"/>
              </a:rPr>
              <a:t>ただし、多重度はすべて１、ロール名はクラス名と対応しているものとする。</a:t>
            </a:r>
            <a:r>
              <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a:t>
            </a:r>
          </a:p>
        </p:txBody>
      </p:sp>
      <p:cxnSp>
        <p:nvCxnSpPr>
          <p:cNvPr id="30" name="直線コネクタ 29">
            <a:extLst>
              <a:ext uri="{FF2B5EF4-FFF2-40B4-BE49-F238E27FC236}">
                <a16:creationId xmlns:a16="http://schemas.microsoft.com/office/drawing/2014/main" id="{42A1F393-1E5C-47EB-8F93-48B484E995FB}"/>
              </a:ext>
            </a:extLst>
          </p:cNvPr>
          <p:cNvCxnSpPr>
            <a:cxnSpLocks/>
          </p:cNvCxnSpPr>
          <p:nvPr/>
        </p:nvCxnSpPr>
        <p:spPr>
          <a:xfrm flipV="1">
            <a:off x="181861" y="1056183"/>
            <a:ext cx="7277721" cy="1"/>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DEB78B98-FFB2-4055-B20D-F38B57463984}"/>
              </a:ext>
            </a:extLst>
          </p:cNvPr>
          <p:cNvCxnSpPr>
            <a:cxnSpLocks/>
          </p:cNvCxnSpPr>
          <p:nvPr/>
        </p:nvCxnSpPr>
        <p:spPr>
          <a:xfrm>
            <a:off x="7552928" y="768152"/>
            <a:ext cx="0" cy="3096344"/>
          </a:xfrm>
          <a:prstGeom prst="line">
            <a:avLst/>
          </a:prstGeom>
          <a:ln/>
        </p:spPr>
        <p:style>
          <a:lnRef idx="2">
            <a:schemeClr val="accent6"/>
          </a:lnRef>
          <a:fillRef idx="0">
            <a:schemeClr val="accent6"/>
          </a:fillRef>
          <a:effectRef idx="1">
            <a:schemeClr val="accent6"/>
          </a:effectRef>
          <a:fontRef idx="minor">
            <a:schemeClr val="tx1"/>
          </a:fontRef>
        </p:style>
      </p:cxnSp>
      <p:cxnSp>
        <p:nvCxnSpPr>
          <p:cNvPr id="21" name="直線コネクタ 20">
            <a:extLst>
              <a:ext uri="{FF2B5EF4-FFF2-40B4-BE49-F238E27FC236}">
                <a16:creationId xmlns:a16="http://schemas.microsoft.com/office/drawing/2014/main" id="{2288B0B3-03C1-4A5B-8403-D65948124B1D}"/>
              </a:ext>
            </a:extLst>
          </p:cNvPr>
          <p:cNvCxnSpPr>
            <a:cxnSpLocks/>
          </p:cNvCxnSpPr>
          <p:nvPr/>
        </p:nvCxnSpPr>
        <p:spPr>
          <a:xfrm flipH="1">
            <a:off x="125069" y="3864496"/>
            <a:ext cx="7348591" cy="0"/>
          </a:xfrm>
          <a:prstGeom prst="line">
            <a:avLst/>
          </a:prstGeom>
        </p:spPr>
        <p:style>
          <a:lnRef idx="2">
            <a:schemeClr val="accent6"/>
          </a:lnRef>
          <a:fillRef idx="0">
            <a:schemeClr val="accent6"/>
          </a:fillRef>
          <a:effectRef idx="1">
            <a:schemeClr val="accent6"/>
          </a:effectRef>
          <a:fontRef idx="minor">
            <a:schemeClr val="tx1"/>
          </a:fontRef>
        </p:style>
      </p:cxnSp>
      <p:sp>
        <p:nvSpPr>
          <p:cNvPr id="22" name="テキスト ボックス 21">
            <a:extLst>
              <a:ext uri="{FF2B5EF4-FFF2-40B4-BE49-F238E27FC236}">
                <a16:creationId xmlns:a16="http://schemas.microsoft.com/office/drawing/2014/main" id="{BC902F71-606F-411E-AF5F-F6F7243763A7}"/>
              </a:ext>
            </a:extLst>
          </p:cNvPr>
          <p:cNvSpPr txBox="1"/>
          <p:nvPr/>
        </p:nvSpPr>
        <p:spPr>
          <a:xfrm>
            <a:off x="6127471" y="249868"/>
            <a:ext cx="2006632"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振る舞い②</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grpSp>
        <p:nvGrpSpPr>
          <p:cNvPr id="62" name="グループ化 61">
            <a:extLst>
              <a:ext uri="{FF2B5EF4-FFF2-40B4-BE49-F238E27FC236}">
                <a16:creationId xmlns:a16="http://schemas.microsoft.com/office/drawing/2014/main" id="{FF54D35E-3A66-427D-AA62-2BB98D37B539}"/>
              </a:ext>
            </a:extLst>
          </p:cNvPr>
          <p:cNvGrpSpPr/>
          <p:nvPr/>
        </p:nvGrpSpPr>
        <p:grpSpPr>
          <a:xfrm>
            <a:off x="280120" y="1644562"/>
            <a:ext cx="3046744" cy="1795345"/>
            <a:chOff x="172903" y="1939444"/>
            <a:chExt cx="3053401" cy="1461428"/>
          </a:xfrm>
        </p:grpSpPr>
        <p:sp>
          <p:nvSpPr>
            <p:cNvPr id="4" name="正方形/長方形 3">
              <a:extLst>
                <a:ext uri="{FF2B5EF4-FFF2-40B4-BE49-F238E27FC236}">
                  <a16:creationId xmlns:a16="http://schemas.microsoft.com/office/drawing/2014/main" id="{1A246C85-88A8-450B-9219-E39E4518F1DE}"/>
                </a:ext>
              </a:extLst>
            </p:cNvPr>
            <p:cNvSpPr/>
            <p:nvPr/>
          </p:nvSpPr>
          <p:spPr>
            <a:xfrm>
              <a:off x="172903" y="1939444"/>
              <a:ext cx="576064" cy="1461428"/>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1050" b="1" dirty="0">
                  <a:solidFill>
                    <a:schemeClr val="tx1"/>
                  </a:solidFill>
                </a:rPr>
                <a:t>管理</a:t>
              </a:r>
            </a:p>
          </p:txBody>
        </p:sp>
        <p:sp>
          <p:nvSpPr>
            <p:cNvPr id="26" name="正方形/長方形 25">
              <a:extLst>
                <a:ext uri="{FF2B5EF4-FFF2-40B4-BE49-F238E27FC236}">
                  <a16:creationId xmlns:a16="http://schemas.microsoft.com/office/drawing/2014/main" id="{D44A8CD1-8E5F-421D-8385-B9A955647EC7}"/>
                </a:ext>
              </a:extLst>
            </p:cNvPr>
            <p:cNvSpPr/>
            <p:nvPr/>
          </p:nvSpPr>
          <p:spPr>
            <a:xfrm>
              <a:off x="2630621" y="2484686"/>
              <a:ext cx="595683" cy="916185"/>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1050" b="1" dirty="0">
                  <a:solidFill>
                    <a:schemeClr val="tx1"/>
                  </a:solidFill>
                </a:rPr>
                <a:t>デバイス</a:t>
              </a:r>
            </a:p>
          </p:txBody>
        </p:sp>
        <p:sp>
          <p:nvSpPr>
            <p:cNvPr id="8" name="正方形/長方形 7">
              <a:extLst>
                <a:ext uri="{FF2B5EF4-FFF2-40B4-BE49-F238E27FC236}">
                  <a16:creationId xmlns:a16="http://schemas.microsoft.com/office/drawing/2014/main" id="{482B7BA8-B171-448C-83A9-F9C7E8CE5C5B}"/>
                </a:ext>
              </a:extLst>
            </p:cNvPr>
            <p:cNvSpPr/>
            <p:nvPr/>
          </p:nvSpPr>
          <p:spPr>
            <a:xfrm>
              <a:off x="1139485" y="2854741"/>
              <a:ext cx="1105640" cy="543238"/>
            </a:xfrm>
            <a:prstGeom prst="rect">
              <a:avLst/>
            </a:prstGeom>
            <a:solidFill>
              <a:srgbClr val="CC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b="1" dirty="0">
                  <a:solidFill>
                    <a:schemeClr val="tx1"/>
                  </a:solidFill>
                </a:rPr>
                <a:t>走行体情報</a:t>
              </a:r>
            </a:p>
          </p:txBody>
        </p:sp>
        <p:sp>
          <p:nvSpPr>
            <p:cNvPr id="36" name="正方形/長方形 35">
              <a:extLst>
                <a:ext uri="{FF2B5EF4-FFF2-40B4-BE49-F238E27FC236}">
                  <a16:creationId xmlns:a16="http://schemas.microsoft.com/office/drawing/2014/main" id="{BABBFD05-2DE7-436C-A27E-164958A3C254}"/>
                </a:ext>
              </a:extLst>
            </p:cNvPr>
            <p:cNvSpPr/>
            <p:nvPr/>
          </p:nvSpPr>
          <p:spPr>
            <a:xfrm>
              <a:off x="1139485" y="1941448"/>
              <a:ext cx="1102924" cy="543238"/>
            </a:xfrm>
            <a:prstGeom prst="rect">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0" b="1" dirty="0">
                  <a:solidFill>
                    <a:schemeClr val="tx1"/>
                  </a:solidFill>
                </a:rPr>
                <a:t>制御</a:t>
              </a:r>
              <a:endParaRPr kumimoji="1" lang="ja-JP" altLang="en-US" sz="1050" b="1" dirty="0">
                <a:solidFill>
                  <a:schemeClr val="tx1"/>
                </a:solidFill>
              </a:endParaRPr>
            </a:p>
          </p:txBody>
        </p:sp>
        <p:cxnSp>
          <p:nvCxnSpPr>
            <p:cNvPr id="12" name="直線矢印コネクタ 11">
              <a:extLst>
                <a:ext uri="{FF2B5EF4-FFF2-40B4-BE49-F238E27FC236}">
                  <a16:creationId xmlns:a16="http://schemas.microsoft.com/office/drawing/2014/main" id="{7A2E6D9C-D61C-4408-AA7A-0A67F4978E8D}"/>
                </a:ext>
              </a:extLst>
            </p:cNvPr>
            <p:cNvCxnSpPr>
              <a:cxnSpLocks/>
            </p:cNvCxnSpPr>
            <p:nvPr/>
          </p:nvCxnSpPr>
          <p:spPr>
            <a:xfrm>
              <a:off x="1678001" y="2534930"/>
              <a:ext cx="1" cy="3005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線矢印コネクタ 13">
              <a:extLst>
                <a:ext uri="{FF2B5EF4-FFF2-40B4-BE49-F238E27FC236}">
                  <a16:creationId xmlns:a16="http://schemas.microsoft.com/office/drawing/2014/main" id="{66FC26C4-920F-48E6-9277-639D4E124088}"/>
                </a:ext>
              </a:extLst>
            </p:cNvPr>
            <p:cNvCxnSpPr>
              <a:cxnSpLocks/>
              <a:endCxn id="36" idx="1"/>
            </p:cNvCxnSpPr>
            <p:nvPr/>
          </p:nvCxnSpPr>
          <p:spPr>
            <a:xfrm flipV="1">
              <a:off x="748967" y="2213068"/>
              <a:ext cx="390518" cy="45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直線矢印コネクタ 36">
              <a:extLst>
                <a:ext uri="{FF2B5EF4-FFF2-40B4-BE49-F238E27FC236}">
                  <a16:creationId xmlns:a16="http://schemas.microsoft.com/office/drawing/2014/main" id="{E414C62A-516A-4026-B472-9E2F7120F134}"/>
                </a:ext>
              </a:extLst>
            </p:cNvPr>
            <p:cNvCxnSpPr>
              <a:cxnSpLocks/>
              <a:endCxn id="8" idx="1"/>
            </p:cNvCxnSpPr>
            <p:nvPr/>
          </p:nvCxnSpPr>
          <p:spPr>
            <a:xfrm>
              <a:off x="746592" y="3126360"/>
              <a:ext cx="39289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直線矢印コネクタ 46">
              <a:extLst>
                <a:ext uri="{FF2B5EF4-FFF2-40B4-BE49-F238E27FC236}">
                  <a16:creationId xmlns:a16="http://schemas.microsoft.com/office/drawing/2014/main" id="{7073DAB6-0EF0-42BE-A740-2F4235535E82}"/>
                </a:ext>
              </a:extLst>
            </p:cNvPr>
            <p:cNvCxnSpPr>
              <a:cxnSpLocks/>
            </p:cNvCxnSpPr>
            <p:nvPr/>
          </p:nvCxnSpPr>
          <p:spPr>
            <a:xfrm>
              <a:off x="2242412" y="3126359"/>
              <a:ext cx="39051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テキスト ボックス 56">
              <a:extLst>
                <a:ext uri="{FF2B5EF4-FFF2-40B4-BE49-F238E27FC236}">
                  <a16:creationId xmlns:a16="http://schemas.microsoft.com/office/drawing/2014/main" id="{22BB6C74-1F16-42AD-8DB5-92623CCE8620}"/>
                </a:ext>
              </a:extLst>
            </p:cNvPr>
            <p:cNvSpPr txBox="1"/>
            <p:nvPr/>
          </p:nvSpPr>
          <p:spPr>
            <a:xfrm>
              <a:off x="724749" y="1971608"/>
              <a:ext cx="504051" cy="246221"/>
            </a:xfrm>
            <a:prstGeom prst="rect">
              <a:avLst/>
            </a:prstGeom>
            <a:noFill/>
          </p:spPr>
          <p:txBody>
            <a:bodyPr wrap="square" rtlCol="0">
              <a:spAutoFit/>
            </a:bodyPr>
            <a:lstStyle/>
            <a:p>
              <a:r>
                <a:rPr lang="ja-JP" altLang="en-US" sz="1000" dirty="0">
                  <a:latin typeface="+mn-lt"/>
                </a:rPr>
                <a:t>管理</a:t>
              </a:r>
              <a:endParaRPr kumimoji="1" lang="ja-JP" altLang="en-US" sz="1000" dirty="0">
                <a:latin typeface="+mn-lt"/>
              </a:endParaRPr>
            </a:p>
          </p:txBody>
        </p:sp>
        <p:sp>
          <p:nvSpPr>
            <p:cNvPr id="58" name="テキスト ボックス 57">
              <a:extLst>
                <a:ext uri="{FF2B5EF4-FFF2-40B4-BE49-F238E27FC236}">
                  <a16:creationId xmlns:a16="http://schemas.microsoft.com/office/drawing/2014/main" id="{334254D6-E7BB-4936-84AC-77DBB8983BCE}"/>
                </a:ext>
              </a:extLst>
            </p:cNvPr>
            <p:cNvSpPr txBox="1"/>
            <p:nvPr/>
          </p:nvSpPr>
          <p:spPr>
            <a:xfrm>
              <a:off x="712392" y="2881838"/>
              <a:ext cx="504051" cy="246221"/>
            </a:xfrm>
            <a:prstGeom prst="rect">
              <a:avLst/>
            </a:prstGeom>
            <a:noFill/>
          </p:spPr>
          <p:txBody>
            <a:bodyPr wrap="square" rtlCol="0">
              <a:spAutoFit/>
            </a:bodyPr>
            <a:lstStyle/>
            <a:p>
              <a:r>
                <a:rPr kumimoji="1" lang="ja-JP" altLang="en-US" sz="1000" dirty="0">
                  <a:latin typeface="+mn-lt"/>
                </a:rPr>
                <a:t>参照</a:t>
              </a:r>
            </a:p>
          </p:txBody>
        </p:sp>
        <p:sp>
          <p:nvSpPr>
            <p:cNvPr id="59" name="テキスト ボックス 58">
              <a:extLst>
                <a:ext uri="{FF2B5EF4-FFF2-40B4-BE49-F238E27FC236}">
                  <a16:creationId xmlns:a16="http://schemas.microsoft.com/office/drawing/2014/main" id="{BA693B65-D72C-42F5-85AD-4E819A14991E}"/>
                </a:ext>
              </a:extLst>
            </p:cNvPr>
            <p:cNvSpPr txBox="1"/>
            <p:nvPr/>
          </p:nvSpPr>
          <p:spPr>
            <a:xfrm>
              <a:off x="1621828" y="2562070"/>
              <a:ext cx="504051" cy="246221"/>
            </a:xfrm>
            <a:prstGeom prst="rect">
              <a:avLst/>
            </a:prstGeom>
            <a:noFill/>
          </p:spPr>
          <p:txBody>
            <a:bodyPr wrap="square" rtlCol="0">
              <a:spAutoFit/>
            </a:bodyPr>
            <a:lstStyle/>
            <a:p>
              <a:r>
                <a:rPr kumimoji="1" lang="ja-JP" altLang="en-US" sz="1000" dirty="0">
                  <a:latin typeface="+mn-lt"/>
                </a:rPr>
                <a:t>参照</a:t>
              </a:r>
            </a:p>
          </p:txBody>
        </p:sp>
        <p:sp>
          <p:nvSpPr>
            <p:cNvPr id="60" name="テキスト ボックス 59">
              <a:extLst>
                <a:ext uri="{FF2B5EF4-FFF2-40B4-BE49-F238E27FC236}">
                  <a16:creationId xmlns:a16="http://schemas.microsoft.com/office/drawing/2014/main" id="{2964873E-C7C2-4AA2-8363-6F0E78407FD0}"/>
                </a:ext>
              </a:extLst>
            </p:cNvPr>
            <p:cNvSpPr txBox="1"/>
            <p:nvPr/>
          </p:nvSpPr>
          <p:spPr>
            <a:xfrm>
              <a:off x="2200615" y="2922912"/>
              <a:ext cx="504051" cy="246221"/>
            </a:xfrm>
            <a:prstGeom prst="rect">
              <a:avLst/>
            </a:prstGeom>
            <a:noFill/>
          </p:spPr>
          <p:txBody>
            <a:bodyPr wrap="square" rtlCol="0">
              <a:spAutoFit/>
            </a:bodyPr>
            <a:lstStyle/>
            <a:p>
              <a:r>
                <a:rPr kumimoji="1" lang="ja-JP" altLang="en-US" sz="1000" dirty="0">
                  <a:latin typeface="+mn-lt"/>
                </a:rPr>
                <a:t>参照</a:t>
              </a:r>
            </a:p>
          </p:txBody>
        </p:sp>
        <p:sp>
          <p:nvSpPr>
            <p:cNvPr id="61" name="テキスト ボックス 60">
              <a:extLst>
                <a:ext uri="{FF2B5EF4-FFF2-40B4-BE49-F238E27FC236}">
                  <a16:creationId xmlns:a16="http://schemas.microsoft.com/office/drawing/2014/main" id="{8B9D1EB4-B29E-4BB1-9D08-8E7A5209E181}"/>
                </a:ext>
              </a:extLst>
            </p:cNvPr>
            <p:cNvSpPr txBox="1"/>
            <p:nvPr/>
          </p:nvSpPr>
          <p:spPr>
            <a:xfrm>
              <a:off x="2261700" y="1962341"/>
              <a:ext cx="504051" cy="246221"/>
            </a:xfrm>
            <a:prstGeom prst="rect">
              <a:avLst/>
            </a:prstGeom>
            <a:noFill/>
          </p:spPr>
          <p:txBody>
            <a:bodyPr wrap="square" rtlCol="0">
              <a:spAutoFit/>
            </a:bodyPr>
            <a:lstStyle/>
            <a:p>
              <a:r>
                <a:rPr kumimoji="1" lang="ja-JP" altLang="en-US" sz="1000" dirty="0">
                  <a:latin typeface="+mn-lt"/>
                </a:rPr>
                <a:t>制御</a:t>
              </a:r>
            </a:p>
          </p:txBody>
        </p:sp>
      </p:grpSp>
      <p:cxnSp>
        <p:nvCxnSpPr>
          <p:cNvPr id="43" name="コネクタ: カギ線 42">
            <a:extLst>
              <a:ext uri="{FF2B5EF4-FFF2-40B4-BE49-F238E27FC236}">
                <a16:creationId xmlns:a16="http://schemas.microsoft.com/office/drawing/2014/main" id="{98EC625D-2313-464B-A206-074A45917233}"/>
              </a:ext>
            </a:extLst>
          </p:cNvPr>
          <p:cNvCxnSpPr>
            <a:cxnSpLocks/>
          </p:cNvCxnSpPr>
          <p:nvPr/>
        </p:nvCxnSpPr>
        <p:spPr>
          <a:xfrm>
            <a:off x="2360681" y="1947543"/>
            <a:ext cx="655743" cy="366842"/>
          </a:xfrm>
          <a:prstGeom prst="bentConnector3">
            <a:avLst>
              <a:gd name="adj1" fmla="val 10005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3" name="図 12">
            <a:extLst>
              <a:ext uri="{FF2B5EF4-FFF2-40B4-BE49-F238E27FC236}">
                <a16:creationId xmlns:a16="http://schemas.microsoft.com/office/drawing/2014/main" id="{C1788918-6588-4640-807E-8895A6132F52}"/>
              </a:ext>
            </a:extLst>
          </p:cNvPr>
          <p:cNvPicPr>
            <a:picLocks noChangeAspect="1"/>
          </p:cNvPicPr>
          <p:nvPr/>
        </p:nvPicPr>
        <p:blipFill rotWithShape="1">
          <a:blip r:embed="rId2">
            <a:extLst>
              <a:ext uri="{28A0092B-C50C-407E-A947-70E740481C1C}">
                <a14:useLocalDpi xmlns:a14="http://schemas.microsoft.com/office/drawing/2010/main" val="0"/>
              </a:ext>
            </a:extLst>
          </a:blip>
          <a:srcRect l="1157" t="2730" r="625" b="2044"/>
          <a:stretch/>
        </p:blipFill>
        <p:spPr>
          <a:xfrm>
            <a:off x="269887" y="4149184"/>
            <a:ext cx="12225847" cy="5375075"/>
          </a:xfrm>
          <a:prstGeom prst="rect">
            <a:avLst/>
          </a:prstGeom>
        </p:spPr>
      </p:pic>
      <p:graphicFrame>
        <p:nvGraphicFramePr>
          <p:cNvPr id="7" name="表 6">
            <a:extLst>
              <a:ext uri="{FF2B5EF4-FFF2-40B4-BE49-F238E27FC236}">
                <a16:creationId xmlns:a16="http://schemas.microsoft.com/office/drawing/2014/main" id="{20329B83-AB87-4441-B692-EC27D3A0A4FA}"/>
              </a:ext>
            </a:extLst>
          </p:cNvPr>
          <p:cNvGraphicFramePr>
            <a:graphicFrameLocks noGrp="1"/>
          </p:cNvGraphicFramePr>
          <p:nvPr>
            <p:extLst>
              <p:ext uri="{D42A27DB-BD31-4B8C-83A1-F6EECF244321}">
                <p14:modId xmlns:p14="http://schemas.microsoft.com/office/powerpoint/2010/main" val="1051468331"/>
              </p:ext>
            </p:extLst>
          </p:nvPr>
        </p:nvGraphicFramePr>
        <p:xfrm>
          <a:off x="7632197" y="1839344"/>
          <a:ext cx="4889283" cy="3268980"/>
        </p:xfrm>
        <a:graphic>
          <a:graphicData uri="http://schemas.openxmlformats.org/drawingml/2006/table">
            <a:tbl>
              <a:tblPr firstRow="1" bandRow="1">
                <a:tableStyleId>{93296810-A885-4BE3-A3E7-6D5BEEA58F35}</a:tableStyleId>
              </a:tblPr>
              <a:tblGrid>
                <a:gridCol w="1707275">
                  <a:extLst>
                    <a:ext uri="{9D8B030D-6E8A-4147-A177-3AD203B41FA5}">
                      <a16:colId xmlns:a16="http://schemas.microsoft.com/office/drawing/2014/main" val="965776415"/>
                    </a:ext>
                  </a:extLst>
                </a:gridCol>
                <a:gridCol w="3182008">
                  <a:extLst>
                    <a:ext uri="{9D8B030D-6E8A-4147-A177-3AD203B41FA5}">
                      <a16:colId xmlns:a16="http://schemas.microsoft.com/office/drawing/2014/main" val="4018518874"/>
                    </a:ext>
                  </a:extLst>
                </a:gridCol>
              </a:tblGrid>
              <a:tr h="181941">
                <a:tc>
                  <a:txBody>
                    <a:bodyPr/>
                    <a:lstStyle/>
                    <a:p>
                      <a:pPr algn="ctr"/>
                      <a:r>
                        <a:rPr kumimoji="1" lang="ja-JP" altLang="en-US" sz="1050" dirty="0"/>
                        <a:t>名称</a:t>
                      </a:r>
                    </a:p>
                  </a:txBody>
                  <a:tcPr anchor="ctr"/>
                </a:tc>
                <a:tc>
                  <a:txBody>
                    <a:bodyPr/>
                    <a:lstStyle/>
                    <a:p>
                      <a:pPr algn="ctr"/>
                      <a:r>
                        <a:rPr kumimoji="1" lang="ja-JP" altLang="en-US" sz="1050" dirty="0"/>
                        <a:t>役割</a:t>
                      </a:r>
                    </a:p>
                  </a:txBody>
                  <a:tcPr anchor="ctr"/>
                </a:tc>
                <a:extLst>
                  <a:ext uri="{0D108BD9-81ED-4DB2-BD59-A6C34878D82A}">
                    <a16:rowId xmlns:a16="http://schemas.microsoft.com/office/drawing/2014/main" val="2908967075"/>
                  </a:ext>
                </a:extLst>
              </a:tr>
              <a:tr h="181941">
                <a:tc>
                  <a:txBody>
                    <a:bodyPr/>
                    <a:lstStyle/>
                    <a:p>
                      <a:r>
                        <a:rPr kumimoji="1" lang="ja-JP" altLang="en-US" sz="1050" dirty="0">
                          <a:latin typeface="メイリオ" panose="020B0604030504040204" pitchFamily="50" charset="-128"/>
                          <a:ea typeface="メイリオ" panose="020B0604030504040204" pitchFamily="50" charset="-128"/>
                        </a:rPr>
                        <a:t>中枢</a:t>
                      </a:r>
                    </a:p>
                  </a:txBody>
                  <a:tcPr anchor="ctr">
                    <a:solidFill>
                      <a:srgbClr val="FFCCCC"/>
                    </a:solidFill>
                  </a:tcPr>
                </a:tc>
                <a:tc>
                  <a:txBody>
                    <a:bodyPr/>
                    <a:lstStyle/>
                    <a:p>
                      <a:r>
                        <a:rPr kumimoji="1" lang="ja-JP" altLang="en-US" sz="1050">
                          <a:latin typeface="メイリオ" panose="020B0604030504040204" pitchFamily="50" charset="-128"/>
                          <a:ea typeface="メイリオ" panose="020B0604030504040204" pitchFamily="50" charset="-128"/>
                        </a:rPr>
                        <a:t>コース完走における統括</a:t>
                      </a:r>
                      <a:endParaRPr kumimoji="1" lang="ja-JP" altLang="en-US" sz="1050" dirty="0">
                        <a:latin typeface="メイリオ" panose="020B0604030504040204" pitchFamily="50" charset="-128"/>
                        <a:ea typeface="メイリオ" panose="020B0604030504040204" pitchFamily="50" charset="-128"/>
                      </a:endParaRPr>
                    </a:p>
                  </a:txBody>
                  <a:tcPr>
                    <a:solidFill>
                      <a:srgbClr val="FFCCCC"/>
                    </a:solidFill>
                  </a:tcPr>
                </a:tc>
                <a:extLst>
                  <a:ext uri="{0D108BD9-81ED-4DB2-BD59-A6C34878D82A}">
                    <a16:rowId xmlns:a16="http://schemas.microsoft.com/office/drawing/2014/main" val="3493002574"/>
                  </a:ext>
                </a:extLst>
              </a:tr>
              <a:tr h="181941">
                <a:tc>
                  <a:txBody>
                    <a:bodyPr/>
                    <a:lstStyle/>
                    <a:p>
                      <a:r>
                        <a:rPr kumimoji="1" lang="ja-JP" altLang="en-US" sz="1050" dirty="0">
                          <a:latin typeface="メイリオ" panose="020B0604030504040204" pitchFamily="50" charset="-128"/>
                          <a:ea typeface="メイリオ" panose="020B0604030504040204" pitchFamily="50" charset="-128"/>
                        </a:rPr>
                        <a:t>区間トレーサ</a:t>
                      </a:r>
                    </a:p>
                  </a:txBody>
                  <a:tcPr anchor="ctr">
                    <a:solidFill>
                      <a:srgbClr val="FFCCCC"/>
                    </a:solidFill>
                  </a:tcPr>
                </a:tc>
                <a:tc>
                  <a:txBody>
                    <a:bodyPr/>
                    <a:lstStyle/>
                    <a:p>
                      <a:r>
                        <a:rPr kumimoji="1" lang="ja-JP" altLang="en-US" sz="1050" dirty="0">
                          <a:latin typeface="メイリオ" panose="020B0604030504040204" pitchFamily="50" charset="-128"/>
                          <a:ea typeface="メイリオ" panose="020B0604030504040204" pitchFamily="50" charset="-128"/>
                        </a:rPr>
                        <a:t>区間トレースに関する統括</a:t>
                      </a:r>
                    </a:p>
                  </a:txBody>
                  <a:tcPr>
                    <a:solidFill>
                      <a:srgbClr val="FFCCCC"/>
                    </a:solidFill>
                  </a:tcPr>
                </a:tc>
                <a:extLst>
                  <a:ext uri="{0D108BD9-81ED-4DB2-BD59-A6C34878D82A}">
                    <a16:rowId xmlns:a16="http://schemas.microsoft.com/office/drawing/2014/main" val="837863001"/>
                  </a:ext>
                </a:extLst>
              </a:tr>
              <a:tr h="181941">
                <a:tc>
                  <a:txBody>
                    <a:bodyPr/>
                    <a:lstStyle/>
                    <a:p>
                      <a:r>
                        <a:rPr kumimoji="1" lang="ja-JP" altLang="en-US" sz="1050" dirty="0">
                          <a:latin typeface="メイリオ" panose="020B0604030504040204" pitchFamily="50" charset="-128"/>
                          <a:ea typeface="メイリオ" panose="020B0604030504040204" pitchFamily="50" charset="-128"/>
                        </a:rPr>
                        <a:t>区間パラメータリスト</a:t>
                      </a:r>
                    </a:p>
                  </a:txBody>
                  <a:tcPr anchor="ctr">
                    <a:solidFill>
                      <a:srgbClr val="FFCCCC"/>
                    </a:solidFill>
                  </a:tcPr>
                </a:tc>
                <a:tc>
                  <a:txBody>
                    <a:bodyPr/>
                    <a:lstStyle/>
                    <a:p>
                      <a:r>
                        <a:rPr kumimoji="1" lang="ja-JP" altLang="en-US" sz="1050" dirty="0">
                          <a:latin typeface="メイリオ" panose="020B0604030504040204" pitchFamily="50" charset="-128"/>
                          <a:ea typeface="メイリオ" panose="020B0604030504040204" pitchFamily="50" charset="-128"/>
                        </a:rPr>
                        <a:t>区間トレース用パラメータをまとめてある</a:t>
                      </a:r>
                    </a:p>
                  </a:txBody>
                  <a:tcPr>
                    <a:solidFill>
                      <a:srgbClr val="FFCCCC"/>
                    </a:solidFill>
                  </a:tcPr>
                </a:tc>
                <a:extLst>
                  <a:ext uri="{0D108BD9-81ED-4DB2-BD59-A6C34878D82A}">
                    <a16:rowId xmlns:a16="http://schemas.microsoft.com/office/drawing/2014/main" val="745398546"/>
                  </a:ext>
                </a:extLst>
              </a:tr>
              <a:tr h="181941">
                <a:tc>
                  <a:txBody>
                    <a:bodyPr/>
                    <a:lstStyle/>
                    <a:p>
                      <a:r>
                        <a:rPr kumimoji="1" lang="ja-JP" altLang="en-US" sz="1050" dirty="0">
                          <a:latin typeface="メイリオ" panose="020B0604030504040204" pitchFamily="50" charset="-128"/>
                          <a:ea typeface="メイリオ" panose="020B0604030504040204" pitchFamily="50" charset="-128"/>
                        </a:rPr>
                        <a:t>ライントレーサ</a:t>
                      </a:r>
                    </a:p>
                  </a:txBody>
                  <a:tcPr anchor="ctr">
                    <a:solidFill>
                      <a:srgbClr val="FFFFCC"/>
                    </a:solidFill>
                  </a:tcPr>
                </a:tc>
                <a:tc>
                  <a:txBody>
                    <a:bodyPr/>
                    <a:lstStyle/>
                    <a:p>
                      <a:r>
                        <a:rPr kumimoji="1" lang="ja-JP" altLang="en-US" sz="1050" dirty="0">
                          <a:latin typeface="メイリオ" panose="020B0604030504040204" pitchFamily="50" charset="-128"/>
                          <a:ea typeface="メイリオ" panose="020B0604030504040204" pitchFamily="50" charset="-128"/>
                        </a:rPr>
                        <a:t>ライントレースをする</a:t>
                      </a:r>
                    </a:p>
                  </a:txBody>
                  <a:tcPr>
                    <a:solidFill>
                      <a:srgbClr val="FFFFCC"/>
                    </a:solidFill>
                  </a:tcPr>
                </a:tc>
                <a:extLst>
                  <a:ext uri="{0D108BD9-81ED-4DB2-BD59-A6C34878D82A}">
                    <a16:rowId xmlns:a16="http://schemas.microsoft.com/office/drawing/2014/main" val="1493086583"/>
                  </a:ext>
                </a:extLst>
              </a:tr>
              <a:tr h="181941">
                <a:tc>
                  <a:txBody>
                    <a:bodyPr/>
                    <a:lstStyle/>
                    <a:p>
                      <a:r>
                        <a:rPr kumimoji="1" lang="en-US" altLang="ja-JP" sz="1050" dirty="0">
                          <a:latin typeface="メイリオ" panose="020B0604030504040204" pitchFamily="50" charset="-128"/>
                          <a:ea typeface="メイリオ" panose="020B0604030504040204" pitchFamily="50" charset="-128"/>
                        </a:rPr>
                        <a:t>PID</a:t>
                      </a:r>
                      <a:r>
                        <a:rPr kumimoji="1" lang="ja-JP" altLang="en-US" sz="1050" dirty="0">
                          <a:latin typeface="メイリオ" panose="020B0604030504040204" pitchFamily="50" charset="-128"/>
                          <a:ea typeface="メイリオ" panose="020B0604030504040204" pitchFamily="50" charset="-128"/>
                        </a:rPr>
                        <a:t>計算</a:t>
                      </a:r>
                    </a:p>
                  </a:txBody>
                  <a:tcPr anchor="ctr">
                    <a:solidFill>
                      <a:srgbClr val="FFFFCC"/>
                    </a:solidFill>
                  </a:tcPr>
                </a:tc>
                <a:tc>
                  <a:txBody>
                    <a:bodyPr/>
                    <a:lstStyle/>
                    <a:p>
                      <a:r>
                        <a:rPr kumimoji="1" lang="en-US" altLang="ja-JP" sz="1050" dirty="0">
                          <a:latin typeface="メイリオ" panose="020B0604030504040204" pitchFamily="50" charset="-128"/>
                          <a:ea typeface="メイリオ" panose="020B0604030504040204" pitchFamily="50" charset="-128"/>
                        </a:rPr>
                        <a:t>PID</a:t>
                      </a:r>
                      <a:r>
                        <a:rPr kumimoji="1" lang="ja-JP" altLang="en-US" sz="1050" dirty="0">
                          <a:latin typeface="メイリオ" panose="020B0604030504040204" pitchFamily="50" charset="-128"/>
                          <a:ea typeface="メイリオ" panose="020B0604030504040204" pitchFamily="50" charset="-128"/>
                        </a:rPr>
                        <a:t>計算をする</a:t>
                      </a:r>
                    </a:p>
                  </a:txBody>
                  <a:tcPr>
                    <a:solidFill>
                      <a:srgbClr val="FFFFCC"/>
                    </a:solidFill>
                  </a:tcPr>
                </a:tc>
                <a:extLst>
                  <a:ext uri="{0D108BD9-81ED-4DB2-BD59-A6C34878D82A}">
                    <a16:rowId xmlns:a16="http://schemas.microsoft.com/office/drawing/2014/main" val="1642344585"/>
                  </a:ext>
                </a:extLst>
              </a:tr>
              <a:tr h="181941">
                <a:tc>
                  <a:txBody>
                    <a:bodyPr/>
                    <a:lstStyle/>
                    <a:p>
                      <a:r>
                        <a:rPr kumimoji="1" lang="ja-JP" altLang="en-US" sz="1050" dirty="0">
                          <a:latin typeface="メイリオ" panose="020B0604030504040204" pitchFamily="50" charset="-128"/>
                          <a:ea typeface="メイリオ" panose="020B0604030504040204" pitchFamily="50" charset="-128"/>
                        </a:rPr>
                        <a:t>倒立走行</a:t>
                      </a:r>
                    </a:p>
                  </a:txBody>
                  <a:tcPr anchor="ctr">
                    <a:solidFill>
                      <a:srgbClr val="FFFFCC"/>
                    </a:solidFill>
                  </a:tcPr>
                </a:tc>
                <a:tc>
                  <a:txBody>
                    <a:bodyPr/>
                    <a:lstStyle/>
                    <a:p>
                      <a:r>
                        <a:rPr kumimoji="1" lang="ja-JP" altLang="en-US" sz="1050" dirty="0">
                          <a:latin typeface="メイリオ" panose="020B0604030504040204" pitchFamily="50" charset="-128"/>
                          <a:ea typeface="メイリオ" panose="020B0604030504040204" pitchFamily="50" charset="-128"/>
                        </a:rPr>
                        <a:t>倒立走行する</a:t>
                      </a:r>
                      <a:endParaRPr kumimoji="1" lang="en-US" altLang="ja-JP" sz="1050" dirty="0">
                        <a:latin typeface="メイリオ" panose="020B0604030504040204" pitchFamily="50" charset="-128"/>
                        <a:ea typeface="メイリオ" panose="020B0604030504040204" pitchFamily="50" charset="-128"/>
                      </a:endParaRPr>
                    </a:p>
                  </a:txBody>
                  <a:tcPr>
                    <a:solidFill>
                      <a:srgbClr val="FFFFCC"/>
                    </a:solidFill>
                  </a:tcPr>
                </a:tc>
                <a:extLst>
                  <a:ext uri="{0D108BD9-81ED-4DB2-BD59-A6C34878D82A}">
                    <a16:rowId xmlns:a16="http://schemas.microsoft.com/office/drawing/2014/main" val="3295400842"/>
                  </a:ext>
                </a:extLst>
              </a:tr>
              <a:tr h="181941">
                <a:tc>
                  <a:txBody>
                    <a:bodyPr/>
                    <a:lstStyle/>
                    <a:p>
                      <a:r>
                        <a:rPr kumimoji="1" lang="ja-JP" altLang="en-US" sz="1050" dirty="0">
                          <a:latin typeface="メイリオ" panose="020B0604030504040204" pitchFamily="50" charset="-128"/>
                          <a:ea typeface="メイリオ" panose="020B0604030504040204" pitchFamily="50" charset="-128"/>
                        </a:rPr>
                        <a:t>倒立振子制御ライブラリ</a:t>
                      </a:r>
                    </a:p>
                  </a:txBody>
                  <a:tcPr anchor="ctr">
                    <a:solidFill>
                      <a:srgbClr val="FFFFCC"/>
                    </a:solidFill>
                  </a:tcPr>
                </a:tc>
                <a:tc>
                  <a:txBody>
                    <a:bodyPr/>
                    <a:lstStyle/>
                    <a:p>
                      <a:r>
                        <a:rPr kumimoji="1" lang="ja-JP" altLang="en-US" sz="1050" dirty="0">
                          <a:latin typeface="メイリオ" panose="020B0604030504040204" pitchFamily="50" charset="-128"/>
                          <a:ea typeface="メイリオ" panose="020B0604030504040204" pitchFamily="50" charset="-128"/>
                        </a:rPr>
                        <a:t>倒立走行用の</a:t>
                      </a:r>
                      <a:r>
                        <a:rPr kumimoji="1" lang="en-US" altLang="ja-JP" sz="1050" dirty="0">
                          <a:latin typeface="メイリオ" panose="020B0604030504040204" pitchFamily="50" charset="-128"/>
                          <a:ea typeface="メイリオ" panose="020B0604030504040204" pitchFamily="50" charset="-128"/>
                        </a:rPr>
                        <a:t>PWM</a:t>
                      </a:r>
                      <a:r>
                        <a:rPr kumimoji="1" lang="ja-JP" altLang="en-US" sz="1050" dirty="0">
                          <a:latin typeface="メイリオ" panose="020B0604030504040204" pitchFamily="50" charset="-128"/>
                          <a:ea typeface="メイリオ" panose="020B0604030504040204" pitchFamily="50" charset="-128"/>
                        </a:rPr>
                        <a:t>値を算出</a:t>
                      </a:r>
                    </a:p>
                  </a:txBody>
                  <a:tcPr>
                    <a:solidFill>
                      <a:srgbClr val="FFFFCC"/>
                    </a:solidFill>
                  </a:tcPr>
                </a:tc>
                <a:extLst>
                  <a:ext uri="{0D108BD9-81ED-4DB2-BD59-A6C34878D82A}">
                    <a16:rowId xmlns:a16="http://schemas.microsoft.com/office/drawing/2014/main" val="2921535515"/>
                  </a:ext>
                </a:extLst>
              </a:tr>
              <a:tr h="181941">
                <a:tc>
                  <a:txBody>
                    <a:bodyPr/>
                    <a:lstStyle/>
                    <a:p>
                      <a:r>
                        <a:rPr kumimoji="1" lang="ja-JP" altLang="en-US" sz="1050" dirty="0">
                          <a:latin typeface="メイリオ" panose="020B0604030504040204" pitchFamily="50" charset="-128"/>
                          <a:ea typeface="メイリオ" panose="020B0604030504040204" pitchFamily="50" charset="-128"/>
                        </a:rPr>
                        <a:t>計器管理</a:t>
                      </a:r>
                    </a:p>
                  </a:txBody>
                  <a:tcPr anchor="ctr">
                    <a:solidFill>
                      <a:srgbClr val="CCFFCC"/>
                    </a:solidFill>
                  </a:tcPr>
                </a:tc>
                <a:tc>
                  <a:txBody>
                    <a:bodyPr/>
                    <a:lstStyle/>
                    <a:p>
                      <a:r>
                        <a:rPr kumimoji="1" lang="ja-JP" altLang="en-US" sz="1050" dirty="0">
                          <a:latin typeface="メイリオ" panose="020B0604030504040204" pitchFamily="50" charset="-128"/>
                          <a:ea typeface="メイリオ" panose="020B0604030504040204" pitchFamily="50" charset="-128"/>
                        </a:rPr>
                        <a:t>参照先となるデータをまとめる</a:t>
                      </a:r>
                    </a:p>
                  </a:txBody>
                  <a:tcPr>
                    <a:solidFill>
                      <a:srgbClr val="CCFFCC"/>
                    </a:solidFill>
                  </a:tcPr>
                </a:tc>
                <a:extLst>
                  <a:ext uri="{0D108BD9-81ED-4DB2-BD59-A6C34878D82A}">
                    <a16:rowId xmlns:a16="http://schemas.microsoft.com/office/drawing/2014/main" val="3693912237"/>
                  </a:ext>
                </a:extLst>
              </a:tr>
              <a:tr h="181941">
                <a:tc>
                  <a:txBody>
                    <a:bodyPr/>
                    <a:lstStyle/>
                    <a:p>
                      <a:r>
                        <a:rPr kumimoji="1" lang="ja-JP" altLang="en-US" sz="1050" dirty="0">
                          <a:latin typeface="メイリオ" panose="020B0604030504040204" pitchFamily="50" charset="-128"/>
                          <a:ea typeface="メイリオ" panose="020B0604030504040204" pitchFamily="50" charset="-128"/>
                        </a:rPr>
                        <a:t>走行距離計</a:t>
                      </a:r>
                    </a:p>
                  </a:txBody>
                  <a:tcPr anchor="ctr">
                    <a:solidFill>
                      <a:srgbClr val="CCFFCC"/>
                    </a:solidFill>
                  </a:tcPr>
                </a:tc>
                <a:tc>
                  <a:txBody>
                    <a:bodyPr/>
                    <a:lstStyle/>
                    <a:p>
                      <a:r>
                        <a:rPr kumimoji="1" lang="ja-JP" altLang="en-US" sz="1050" dirty="0">
                          <a:latin typeface="メイリオ" panose="020B0604030504040204" pitchFamily="50" charset="-128"/>
                          <a:ea typeface="メイリオ" panose="020B0604030504040204" pitchFamily="50" charset="-128"/>
                        </a:rPr>
                        <a:t>角度から距離を測定</a:t>
                      </a:r>
                    </a:p>
                  </a:txBody>
                  <a:tcPr>
                    <a:solidFill>
                      <a:srgbClr val="CCFFCC"/>
                    </a:solidFill>
                  </a:tcPr>
                </a:tc>
                <a:extLst>
                  <a:ext uri="{0D108BD9-81ED-4DB2-BD59-A6C34878D82A}">
                    <a16:rowId xmlns:a16="http://schemas.microsoft.com/office/drawing/2014/main" val="3958245410"/>
                  </a:ext>
                </a:extLst>
              </a:tr>
              <a:tr h="181941">
                <a:tc>
                  <a:txBody>
                    <a:bodyPr/>
                    <a:lstStyle/>
                    <a:p>
                      <a:r>
                        <a:rPr kumimoji="1" lang="ja-JP" altLang="en-US" sz="1050" dirty="0">
                          <a:latin typeface="メイリオ" panose="020B0604030504040204" pitchFamily="50" charset="-128"/>
                          <a:ea typeface="メイリオ" panose="020B0604030504040204" pitchFamily="50" charset="-128"/>
                        </a:rPr>
                        <a:t>輝度偏差計測計</a:t>
                      </a:r>
                    </a:p>
                  </a:txBody>
                  <a:tcPr anchor="ctr">
                    <a:solidFill>
                      <a:srgbClr val="CCFFCC"/>
                    </a:solidFill>
                  </a:tcPr>
                </a:tc>
                <a:tc>
                  <a:txBody>
                    <a:bodyPr/>
                    <a:lstStyle/>
                    <a:p>
                      <a:r>
                        <a:rPr kumimoji="1" lang="ja-JP" altLang="en-US" sz="1050" dirty="0">
                          <a:latin typeface="メイリオ" panose="020B0604030504040204" pitchFamily="50" charset="-128"/>
                          <a:ea typeface="メイリオ" panose="020B0604030504040204" pitchFamily="50" charset="-128"/>
                        </a:rPr>
                        <a:t>輝度偏差を測定</a:t>
                      </a:r>
                    </a:p>
                  </a:txBody>
                  <a:tcPr>
                    <a:solidFill>
                      <a:srgbClr val="CCFFCC"/>
                    </a:solidFill>
                  </a:tcPr>
                </a:tc>
                <a:extLst>
                  <a:ext uri="{0D108BD9-81ED-4DB2-BD59-A6C34878D82A}">
                    <a16:rowId xmlns:a16="http://schemas.microsoft.com/office/drawing/2014/main" val="2235091016"/>
                  </a:ext>
                </a:extLst>
              </a:tr>
              <a:tr h="181941">
                <a:tc>
                  <a:txBody>
                    <a:bodyPr/>
                    <a:lstStyle/>
                    <a:p>
                      <a:r>
                        <a:rPr kumimoji="1" lang="ja-JP" altLang="en-US" sz="1050" dirty="0">
                          <a:latin typeface="メイリオ" panose="020B0604030504040204" pitchFamily="50" charset="-128"/>
                          <a:ea typeface="メイリオ" panose="020B0604030504040204" pitchFamily="50" charset="-128"/>
                        </a:rPr>
                        <a:t>角速度計</a:t>
                      </a:r>
                    </a:p>
                  </a:txBody>
                  <a:tcPr anchor="ctr">
                    <a:solidFill>
                      <a:srgbClr val="CCFFCC"/>
                    </a:solidFill>
                  </a:tcPr>
                </a:tc>
                <a:tc>
                  <a:txBody>
                    <a:bodyPr/>
                    <a:lstStyle/>
                    <a:p>
                      <a:r>
                        <a:rPr kumimoji="1" lang="ja-JP" altLang="en-US" sz="1050" dirty="0">
                          <a:latin typeface="メイリオ" panose="020B0604030504040204" pitchFamily="50" charset="-128"/>
                          <a:ea typeface="メイリオ" panose="020B0604030504040204" pitchFamily="50" charset="-128"/>
                        </a:rPr>
                        <a:t>各速度を測定する</a:t>
                      </a:r>
                    </a:p>
                  </a:txBody>
                  <a:tcPr>
                    <a:solidFill>
                      <a:srgbClr val="CCFFCC"/>
                    </a:solidFill>
                  </a:tcPr>
                </a:tc>
                <a:extLst>
                  <a:ext uri="{0D108BD9-81ED-4DB2-BD59-A6C34878D82A}">
                    <a16:rowId xmlns:a16="http://schemas.microsoft.com/office/drawing/2014/main" val="387551601"/>
                  </a:ext>
                </a:extLst>
              </a:tr>
              <a:tr h="1819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電圧計</a:t>
                      </a:r>
                    </a:p>
                  </a:txBody>
                  <a:tcPr anchor="ctr">
                    <a:solidFill>
                      <a:srgbClr val="CCFFC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電圧を測定する</a:t>
                      </a:r>
                    </a:p>
                  </a:txBody>
                  <a:tcPr>
                    <a:solidFill>
                      <a:srgbClr val="CCFFCC"/>
                    </a:solidFill>
                  </a:tcPr>
                </a:tc>
                <a:extLst>
                  <a:ext uri="{0D108BD9-81ED-4DB2-BD59-A6C34878D82A}">
                    <a16:rowId xmlns:a16="http://schemas.microsoft.com/office/drawing/2014/main" val="2981303003"/>
                  </a:ext>
                </a:extLst>
              </a:tr>
            </a:tbl>
          </a:graphicData>
        </a:graphic>
      </p:graphicFrame>
    </p:spTree>
    <p:extLst>
      <p:ext uri="{BB962C8B-B14F-4D97-AF65-F5344CB8AC3E}">
        <p14:creationId xmlns:p14="http://schemas.microsoft.com/office/powerpoint/2010/main" val="3576191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四角形: 角を丸くする 56">
            <a:extLst>
              <a:ext uri="{FF2B5EF4-FFF2-40B4-BE49-F238E27FC236}">
                <a16:creationId xmlns:a16="http://schemas.microsoft.com/office/drawing/2014/main" id="{948AD8C1-4794-48BE-930B-8A8005BAC021}"/>
              </a:ext>
            </a:extLst>
          </p:cNvPr>
          <p:cNvSpPr/>
          <p:nvPr/>
        </p:nvSpPr>
        <p:spPr>
          <a:xfrm>
            <a:off x="6153908" y="221359"/>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58" name="四角形: 角を丸くする 57">
            <a:extLst>
              <a:ext uri="{FF2B5EF4-FFF2-40B4-BE49-F238E27FC236}">
                <a16:creationId xmlns:a16="http://schemas.microsoft.com/office/drawing/2014/main" id="{D735E8AF-A273-48C9-B502-F1EAA93899A9}"/>
              </a:ext>
            </a:extLst>
          </p:cNvPr>
          <p:cNvSpPr/>
          <p:nvPr/>
        </p:nvSpPr>
        <p:spPr>
          <a:xfrm>
            <a:off x="95660" y="220593"/>
            <a:ext cx="2016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59" name="四角形: 角を丸くする 58">
            <a:extLst>
              <a:ext uri="{FF2B5EF4-FFF2-40B4-BE49-F238E27FC236}">
                <a16:creationId xmlns:a16="http://schemas.microsoft.com/office/drawing/2014/main" id="{5F7E0796-3660-481C-8BD1-193F799CD14A}"/>
              </a:ext>
            </a:extLst>
          </p:cNvPr>
          <p:cNvSpPr/>
          <p:nvPr/>
        </p:nvSpPr>
        <p:spPr>
          <a:xfrm>
            <a:off x="2113864" y="227501"/>
            <a:ext cx="2016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60" name="四角形: 角を丸くする 59">
            <a:extLst>
              <a:ext uri="{FF2B5EF4-FFF2-40B4-BE49-F238E27FC236}">
                <a16:creationId xmlns:a16="http://schemas.microsoft.com/office/drawing/2014/main" id="{BB44131B-D622-4F09-9563-FC74962D92FB}"/>
              </a:ext>
            </a:extLst>
          </p:cNvPr>
          <p:cNvSpPr/>
          <p:nvPr/>
        </p:nvSpPr>
        <p:spPr>
          <a:xfrm>
            <a:off x="4135939" y="37057"/>
            <a:ext cx="2016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61" name="四角形: 角を丸くする 60">
            <a:extLst>
              <a:ext uri="{FF2B5EF4-FFF2-40B4-BE49-F238E27FC236}">
                <a16:creationId xmlns:a16="http://schemas.microsoft.com/office/drawing/2014/main" id="{426C69B4-A61C-419D-99B0-9858E8D2E271}"/>
              </a:ext>
            </a:extLst>
          </p:cNvPr>
          <p:cNvSpPr/>
          <p:nvPr/>
        </p:nvSpPr>
        <p:spPr>
          <a:xfrm>
            <a:off x="8171877" y="220593"/>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62" name="正方形/長方形 61">
            <a:extLst>
              <a:ext uri="{FF2B5EF4-FFF2-40B4-BE49-F238E27FC236}">
                <a16:creationId xmlns:a16="http://schemas.microsoft.com/office/drawing/2014/main" id="{81BD69CC-F899-4C36-84A1-EB64752733A2}"/>
              </a:ext>
            </a:extLst>
          </p:cNvPr>
          <p:cNvSpPr/>
          <p:nvPr/>
        </p:nvSpPr>
        <p:spPr>
          <a:xfrm>
            <a:off x="100800" y="686838"/>
            <a:ext cx="12600000" cy="8856984"/>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7" name="テキスト ボックス 16">
            <a:extLst>
              <a:ext uri="{FF2B5EF4-FFF2-40B4-BE49-F238E27FC236}">
                <a16:creationId xmlns:a16="http://schemas.microsoft.com/office/drawing/2014/main" id="{E555DF15-33D2-421A-9758-8A8F51862B61}"/>
              </a:ext>
            </a:extLst>
          </p:cNvPr>
          <p:cNvSpPr txBox="1"/>
          <p:nvPr/>
        </p:nvSpPr>
        <p:spPr>
          <a:xfrm>
            <a:off x="115533" y="1994509"/>
            <a:ext cx="1804402" cy="338554"/>
          </a:xfrm>
          <a:prstGeom prst="rect">
            <a:avLst/>
          </a:prstGeom>
          <a:noFill/>
        </p:spPr>
        <p:txBody>
          <a:bodyPr wrap="square" rtlCol="0">
            <a:spAutoFit/>
          </a:bodyPr>
          <a:lstStyle/>
          <a:p>
            <a:r>
              <a:rPr lang="ja-JP" altLang="en-US" b="1" dirty="0">
                <a:latin typeface="HG丸ｺﾞｼｯｸM-PRO" panose="020F0600000000000000" pitchFamily="50" charset="-128"/>
                <a:ea typeface="HG丸ｺﾞｼｯｸM-PRO" panose="020F0600000000000000" pitchFamily="50" charset="-128"/>
              </a:rPr>
              <a:t>１．状態の遷移</a:t>
            </a:r>
            <a:endParaRPr kumimoji="1" lang="ja-JP" altLang="en-US" dirty="0"/>
          </a:p>
        </p:txBody>
      </p:sp>
      <p:sp>
        <p:nvSpPr>
          <p:cNvPr id="19" name="テキスト ボックス 18">
            <a:extLst>
              <a:ext uri="{FF2B5EF4-FFF2-40B4-BE49-F238E27FC236}">
                <a16:creationId xmlns:a16="http://schemas.microsoft.com/office/drawing/2014/main" id="{2960DEAA-1DF6-4EAE-B096-64E27D6C82AD}"/>
              </a:ext>
            </a:extLst>
          </p:cNvPr>
          <p:cNvSpPr txBox="1"/>
          <p:nvPr/>
        </p:nvSpPr>
        <p:spPr>
          <a:xfrm>
            <a:off x="127720" y="2426777"/>
            <a:ext cx="4140024" cy="830997"/>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アクティビティ図と基に、走行事前処理と走行中の処理の変化を図</a:t>
            </a:r>
            <a:r>
              <a:rPr kumimoji="1" lang="en-US" altLang="ja-JP" dirty="0">
                <a:latin typeface="HG丸ｺﾞｼｯｸM-PRO" panose="020F0600000000000000" pitchFamily="50" charset="-128"/>
                <a:ea typeface="HG丸ｺﾞｼｯｸM-PRO" panose="020F0600000000000000" pitchFamily="50" charset="-128"/>
              </a:rPr>
              <a:t>5 </a:t>
            </a:r>
            <a:r>
              <a:rPr kumimoji="1" lang="ja-JP" altLang="en-US" dirty="0">
                <a:latin typeface="HG丸ｺﾞｼｯｸM-PRO" panose="020F0600000000000000" pitchFamily="50" charset="-128"/>
                <a:ea typeface="HG丸ｺﾞｼｯｸM-PRO" panose="020F0600000000000000" pitchFamily="50" charset="-128"/>
              </a:rPr>
              <a:t>ステートマシン図に示す</a:t>
            </a:r>
          </a:p>
        </p:txBody>
      </p:sp>
      <p:cxnSp>
        <p:nvCxnSpPr>
          <p:cNvPr id="20" name="直線コネクタ 19">
            <a:extLst>
              <a:ext uri="{FF2B5EF4-FFF2-40B4-BE49-F238E27FC236}">
                <a16:creationId xmlns:a16="http://schemas.microsoft.com/office/drawing/2014/main" id="{CA71F2BF-DAB3-4AED-A285-A1F69B5C8357}"/>
              </a:ext>
            </a:extLst>
          </p:cNvPr>
          <p:cNvCxnSpPr>
            <a:cxnSpLocks/>
          </p:cNvCxnSpPr>
          <p:nvPr/>
        </p:nvCxnSpPr>
        <p:spPr>
          <a:xfrm flipV="1">
            <a:off x="131902" y="2328862"/>
            <a:ext cx="4001382" cy="2746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8" name="正方形/長方形 7">
            <a:extLst>
              <a:ext uri="{FF2B5EF4-FFF2-40B4-BE49-F238E27FC236}">
                <a16:creationId xmlns:a16="http://schemas.microsoft.com/office/drawing/2014/main" id="{F455A3D9-86EC-48F2-9DFE-E329A68534D4}"/>
              </a:ext>
            </a:extLst>
          </p:cNvPr>
          <p:cNvSpPr/>
          <p:nvPr/>
        </p:nvSpPr>
        <p:spPr>
          <a:xfrm>
            <a:off x="152852" y="3328227"/>
            <a:ext cx="3980432" cy="56519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ステートマシン図</a:t>
            </a:r>
          </a:p>
        </p:txBody>
      </p:sp>
      <p:sp>
        <p:nvSpPr>
          <p:cNvPr id="21" name="テキスト ボックス 20">
            <a:extLst>
              <a:ext uri="{FF2B5EF4-FFF2-40B4-BE49-F238E27FC236}">
                <a16:creationId xmlns:a16="http://schemas.microsoft.com/office/drawing/2014/main" id="{A837F2FA-F11D-4DEE-AB5C-2C88A2903F27}"/>
              </a:ext>
            </a:extLst>
          </p:cNvPr>
          <p:cNvSpPr txBox="1"/>
          <p:nvPr/>
        </p:nvSpPr>
        <p:spPr>
          <a:xfrm>
            <a:off x="327574" y="8993682"/>
            <a:ext cx="3624916" cy="338554"/>
          </a:xfrm>
          <a:prstGeom prst="rect">
            <a:avLst/>
          </a:prstGeom>
          <a:noFill/>
        </p:spPr>
        <p:txBody>
          <a:bodyPr wrap="square" rtlCol="0">
            <a:spAutoFit/>
          </a:bodyPr>
          <a:lstStyle/>
          <a:p>
            <a:pPr algn="ctr"/>
            <a:r>
              <a:rPr kumimoji="1" lang="ja-JP" altLang="en-US" dirty="0">
                <a:latin typeface="HG丸ｺﾞｼｯｸM-PRO" panose="020F0600000000000000" pitchFamily="50" charset="-128"/>
                <a:ea typeface="HG丸ｺﾞｼｯｸM-PRO" panose="020F0600000000000000" pitchFamily="50" charset="-128"/>
              </a:rPr>
              <a:t>図</a:t>
            </a:r>
            <a:r>
              <a:rPr lang="en-US" altLang="ja-JP" dirty="0">
                <a:latin typeface="HG丸ｺﾞｼｯｸM-PRO" panose="020F0600000000000000" pitchFamily="50" charset="-128"/>
                <a:ea typeface="HG丸ｺﾞｼｯｸM-PRO" panose="020F0600000000000000" pitchFamily="50" charset="-128"/>
              </a:rPr>
              <a:t>5 </a:t>
            </a:r>
            <a:r>
              <a:rPr lang="ja-JP" altLang="en-US" dirty="0">
                <a:latin typeface="HG丸ｺﾞｼｯｸM-PRO" panose="020F0600000000000000" pitchFamily="50" charset="-128"/>
                <a:ea typeface="HG丸ｺﾞｼｯｸM-PRO" panose="020F0600000000000000" pitchFamily="50" charset="-128"/>
              </a:rPr>
              <a:t>ステートマシン図</a:t>
            </a:r>
            <a:endParaRPr kumimoji="1" lang="ja-JP" altLang="en-US" dirty="0">
              <a:latin typeface="HG丸ｺﾞｼｯｸM-PRO" panose="020F0600000000000000" pitchFamily="50" charset="-128"/>
              <a:ea typeface="HG丸ｺﾞｼｯｸM-PRO" panose="020F0600000000000000" pitchFamily="50" charset="-128"/>
            </a:endParaRPr>
          </a:p>
        </p:txBody>
      </p:sp>
      <p:cxnSp>
        <p:nvCxnSpPr>
          <p:cNvPr id="22" name="直線コネクタ 21">
            <a:extLst>
              <a:ext uri="{FF2B5EF4-FFF2-40B4-BE49-F238E27FC236}">
                <a16:creationId xmlns:a16="http://schemas.microsoft.com/office/drawing/2014/main" id="{D6BA0D04-17B0-4FDD-9AA0-F77991CA8AA5}"/>
              </a:ext>
            </a:extLst>
          </p:cNvPr>
          <p:cNvCxnSpPr>
            <a:cxnSpLocks/>
          </p:cNvCxnSpPr>
          <p:nvPr/>
        </p:nvCxnSpPr>
        <p:spPr>
          <a:xfrm>
            <a:off x="4240560" y="1848193"/>
            <a:ext cx="0" cy="7361851"/>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26B73A05-44F5-4291-9E63-0EED2C10B815}"/>
              </a:ext>
            </a:extLst>
          </p:cNvPr>
          <p:cNvSpPr txBox="1"/>
          <p:nvPr/>
        </p:nvSpPr>
        <p:spPr>
          <a:xfrm>
            <a:off x="4293144" y="1957194"/>
            <a:ext cx="2436432" cy="338554"/>
          </a:xfrm>
          <a:prstGeom prst="rect">
            <a:avLst/>
          </a:prstGeom>
          <a:noFill/>
        </p:spPr>
        <p:txBody>
          <a:bodyPr wrap="square" rtlCol="0">
            <a:spAutoFit/>
          </a:bodyPr>
          <a:lstStyle/>
          <a:p>
            <a:r>
              <a:rPr lang="ja-JP" altLang="en-US" b="1" dirty="0">
                <a:latin typeface="HG丸ｺﾞｼｯｸM-PRO" panose="020F0600000000000000" pitchFamily="50" charset="-128"/>
                <a:ea typeface="HG丸ｺﾞｼｯｸM-PRO" panose="020F0600000000000000" pitchFamily="50" charset="-128"/>
              </a:rPr>
              <a:t>２．振る舞い①</a:t>
            </a:r>
            <a:endParaRPr kumimoji="1" lang="ja-JP" altLang="en-US" dirty="0"/>
          </a:p>
        </p:txBody>
      </p:sp>
      <p:cxnSp>
        <p:nvCxnSpPr>
          <p:cNvPr id="24" name="直線コネクタ 23">
            <a:extLst>
              <a:ext uri="{FF2B5EF4-FFF2-40B4-BE49-F238E27FC236}">
                <a16:creationId xmlns:a16="http://schemas.microsoft.com/office/drawing/2014/main" id="{D56DA056-69A8-4334-96DA-18789DD7990E}"/>
              </a:ext>
            </a:extLst>
          </p:cNvPr>
          <p:cNvCxnSpPr>
            <a:cxnSpLocks/>
          </p:cNvCxnSpPr>
          <p:nvPr/>
        </p:nvCxnSpPr>
        <p:spPr>
          <a:xfrm flipV="1">
            <a:off x="4346083" y="2287830"/>
            <a:ext cx="8074546" cy="43427"/>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063C58CB-117D-4705-8F36-5EEA73BA0AFD}"/>
              </a:ext>
            </a:extLst>
          </p:cNvPr>
          <p:cNvSpPr txBox="1"/>
          <p:nvPr/>
        </p:nvSpPr>
        <p:spPr>
          <a:xfrm>
            <a:off x="4346083" y="2393541"/>
            <a:ext cx="6575224" cy="584775"/>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図</a:t>
            </a:r>
            <a:r>
              <a:rPr kumimoji="1" lang="en-US" altLang="ja-JP" dirty="0">
                <a:latin typeface="HG丸ｺﾞｼｯｸM-PRO" panose="020F0600000000000000" pitchFamily="50" charset="-128"/>
                <a:ea typeface="HG丸ｺﾞｼｯｸM-PRO" panose="020F0600000000000000" pitchFamily="50" charset="-128"/>
              </a:rPr>
              <a:t>5</a:t>
            </a:r>
            <a:r>
              <a:rPr kumimoji="1" lang="ja-JP" altLang="en-US" dirty="0">
                <a:latin typeface="HG丸ｺﾞｼｯｸM-PRO" panose="020F0600000000000000" pitchFamily="50" charset="-128"/>
                <a:ea typeface="HG丸ｺﾞｼｯｸM-PRO" panose="020F0600000000000000" pitchFamily="50" charset="-128"/>
              </a:rPr>
              <a:t>を基に全体の動作を図</a:t>
            </a:r>
            <a:r>
              <a:rPr kumimoji="1" lang="en-US" altLang="ja-JP" dirty="0">
                <a:latin typeface="HG丸ｺﾞｼｯｸM-PRO" panose="020F0600000000000000" pitchFamily="50" charset="-128"/>
                <a:ea typeface="HG丸ｺﾞｼｯｸM-PRO" panose="020F0600000000000000" pitchFamily="50" charset="-128"/>
              </a:rPr>
              <a:t>6 </a:t>
            </a:r>
            <a:r>
              <a:rPr kumimoji="1" lang="ja-JP" altLang="en-US" dirty="0">
                <a:latin typeface="HG丸ｺﾞｼｯｸM-PRO" panose="020F0600000000000000" pitchFamily="50" charset="-128"/>
                <a:ea typeface="HG丸ｺﾞｼｯｸM-PRO" panose="020F0600000000000000" pitchFamily="50" charset="-128"/>
              </a:rPr>
              <a:t>シーケンス図で示す</a:t>
            </a:r>
            <a:br>
              <a:rPr kumimoji="1" lang="en-US" altLang="ja-JP" dirty="0">
                <a:latin typeface="HG丸ｺﾞｼｯｸM-PRO" panose="020F0600000000000000" pitchFamily="50" charset="-128"/>
                <a:ea typeface="HG丸ｺﾞｼｯｸM-PRO" panose="020F0600000000000000" pitchFamily="50" charset="-128"/>
              </a:rPr>
            </a:br>
            <a:r>
              <a:rPr kumimoji="1" lang="en-US" altLang="ja-JP" dirty="0">
                <a:latin typeface="HG丸ｺﾞｼｯｸM-PRO" panose="020F0600000000000000" pitchFamily="50" charset="-128"/>
                <a:ea typeface="HG丸ｺﾞｼｯｸM-PRO" panose="020F0600000000000000" pitchFamily="50" charset="-128"/>
              </a:rPr>
              <a:t>ref.</a:t>
            </a:r>
            <a:r>
              <a:rPr kumimoji="1" lang="ja-JP" altLang="en-US" dirty="0">
                <a:latin typeface="HG丸ｺﾞｼｯｸM-PRO" panose="020F0600000000000000" pitchFamily="50" charset="-128"/>
                <a:ea typeface="HG丸ｺﾞｼｯｸM-PRO" panose="020F0600000000000000" pitchFamily="50" charset="-128"/>
              </a:rPr>
              <a:t>で表した部分は図</a:t>
            </a:r>
            <a:r>
              <a:rPr kumimoji="1" lang="en-US" altLang="ja-JP" dirty="0">
                <a:latin typeface="HG丸ｺﾞｼｯｸM-PRO" panose="020F0600000000000000" pitchFamily="50" charset="-128"/>
                <a:ea typeface="HG丸ｺﾞｼｯｸM-PRO" panose="020F0600000000000000" pitchFamily="50" charset="-128"/>
              </a:rPr>
              <a:t>7</a:t>
            </a:r>
            <a:r>
              <a:rPr kumimoji="1" lang="ja-JP" altLang="en-US" dirty="0">
                <a:latin typeface="HG丸ｺﾞｼｯｸM-PRO" panose="020F0600000000000000" pitchFamily="50" charset="-128"/>
                <a:ea typeface="HG丸ｺﾞｼｯｸM-PRO" panose="020F0600000000000000" pitchFamily="50" charset="-128"/>
              </a:rPr>
              <a:t>から図</a:t>
            </a:r>
            <a:r>
              <a:rPr kumimoji="1" lang="en-US" altLang="ja-JP" dirty="0">
                <a:latin typeface="HG丸ｺﾞｼｯｸM-PRO" panose="020F0600000000000000" pitchFamily="50" charset="-128"/>
                <a:ea typeface="HG丸ｺﾞｼｯｸM-PRO" panose="020F0600000000000000" pitchFamily="50" charset="-128"/>
              </a:rPr>
              <a:t>13</a:t>
            </a:r>
            <a:r>
              <a:rPr kumimoji="1" lang="ja-JP" altLang="en-US" dirty="0">
                <a:latin typeface="HG丸ｺﾞｼｯｸM-PRO" panose="020F0600000000000000" pitchFamily="50" charset="-128"/>
                <a:ea typeface="HG丸ｺﾞｼｯｸM-PRO" panose="020F0600000000000000" pitchFamily="50" charset="-128"/>
              </a:rPr>
              <a:t>に詳細を示す</a:t>
            </a:r>
          </a:p>
        </p:txBody>
      </p:sp>
      <p:sp>
        <p:nvSpPr>
          <p:cNvPr id="49" name="テキスト ボックス 48">
            <a:extLst>
              <a:ext uri="{FF2B5EF4-FFF2-40B4-BE49-F238E27FC236}">
                <a16:creationId xmlns:a16="http://schemas.microsoft.com/office/drawing/2014/main" id="{A5BC404B-F330-4FBD-9E7F-0DBE4697FEC6}"/>
              </a:ext>
            </a:extLst>
          </p:cNvPr>
          <p:cNvSpPr txBox="1"/>
          <p:nvPr/>
        </p:nvSpPr>
        <p:spPr>
          <a:xfrm>
            <a:off x="5962585" y="6340791"/>
            <a:ext cx="4862141" cy="338554"/>
          </a:xfrm>
          <a:prstGeom prst="rect">
            <a:avLst/>
          </a:prstGeom>
          <a:noFill/>
        </p:spPr>
        <p:txBody>
          <a:bodyPr wrap="square" rtlCol="0">
            <a:spAutoFit/>
          </a:bodyPr>
          <a:lstStyle/>
          <a:p>
            <a:pPr algn="ctr"/>
            <a:r>
              <a:rPr kumimoji="1" lang="ja-JP" altLang="en-US" dirty="0">
                <a:latin typeface="HG丸ｺﾞｼｯｸM-PRO" panose="020F0600000000000000" pitchFamily="50" charset="-128"/>
                <a:ea typeface="HG丸ｺﾞｼｯｸM-PRO" panose="020F0600000000000000" pitchFamily="50" charset="-128"/>
              </a:rPr>
              <a:t>図</a:t>
            </a:r>
            <a:r>
              <a:rPr lang="en-US" altLang="ja-JP" dirty="0">
                <a:latin typeface="HG丸ｺﾞｼｯｸM-PRO" panose="020F0600000000000000" pitchFamily="50" charset="-128"/>
                <a:ea typeface="HG丸ｺﾞｼｯｸM-PRO" panose="020F0600000000000000" pitchFamily="50" charset="-128"/>
              </a:rPr>
              <a:t>6 </a:t>
            </a:r>
            <a:r>
              <a:rPr lang="ja-JP" altLang="en-US" dirty="0">
                <a:latin typeface="HG丸ｺﾞｼｯｸM-PRO" panose="020F0600000000000000" pitchFamily="50" charset="-128"/>
                <a:ea typeface="HG丸ｺﾞｼｯｸM-PRO" panose="020F0600000000000000" pitchFamily="50" charset="-128"/>
              </a:rPr>
              <a:t>シーケンス図</a:t>
            </a:r>
            <a:endParaRPr kumimoji="1" lang="ja-JP" altLang="en-US" dirty="0">
              <a:latin typeface="HG丸ｺﾞｼｯｸM-PRO" panose="020F0600000000000000" pitchFamily="50" charset="-128"/>
              <a:ea typeface="HG丸ｺﾞｼｯｸM-PRO" panose="020F0600000000000000" pitchFamily="50" charset="-128"/>
            </a:endParaRPr>
          </a:p>
        </p:txBody>
      </p:sp>
      <p:pic>
        <p:nvPicPr>
          <p:cNvPr id="27" name="図 26">
            <a:extLst>
              <a:ext uri="{FF2B5EF4-FFF2-40B4-BE49-F238E27FC236}">
                <a16:creationId xmlns:a16="http://schemas.microsoft.com/office/drawing/2014/main" id="{8CE0A3ED-3AEE-4945-98C9-4874D8D62209}"/>
              </a:ext>
            </a:extLst>
          </p:cNvPr>
          <p:cNvPicPr>
            <a:picLocks noChangeAspect="1"/>
          </p:cNvPicPr>
          <p:nvPr/>
        </p:nvPicPr>
        <p:blipFill rotWithShape="1">
          <a:blip r:embed="rId2"/>
          <a:srcRect l="3876" t="18224" r="6126" b="13762"/>
          <a:stretch/>
        </p:blipFill>
        <p:spPr>
          <a:xfrm>
            <a:off x="4355970" y="3017762"/>
            <a:ext cx="8295224" cy="3395593"/>
          </a:xfrm>
          <a:prstGeom prst="rect">
            <a:avLst/>
          </a:prstGeom>
        </p:spPr>
      </p:pic>
      <p:pic>
        <p:nvPicPr>
          <p:cNvPr id="28" name="図 27">
            <a:extLst>
              <a:ext uri="{FF2B5EF4-FFF2-40B4-BE49-F238E27FC236}">
                <a16:creationId xmlns:a16="http://schemas.microsoft.com/office/drawing/2014/main" id="{C29921D1-AA9E-402A-AA95-5D72367749ED}"/>
              </a:ext>
            </a:extLst>
          </p:cNvPr>
          <p:cNvPicPr>
            <a:picLocks noChangeAspect="1"/>
          </p:cNvPicPr>
          <p:nvPr/>
        </p:nvPicPr>
        <p:blipFill rotWithShape="1">
          <a:blip r:embed="rId3"/>
          <a:srcRect l="17937" t="30277" r="24596" b="12616"/>
          <a:stretch/>
        </p:blipFill>
        <p:spPr>
          <a:xfrm>
            <a:off x="7840960" y="6812590"/>
            <a:ext cx="4211485" cy="2266982"/>
          </a:xfrm>
          <a:prstGeom prst="rect">
            <a:avLst/>
          </a:prstGeom>
        </p:spPr>
      </p:pic>
      <p:sp>
        <p:nvSpPr>
          <p:cNvPr id="31" name="テキスト ボックス 30">
            <a:extLst>
              <a:ext uri="{FF2B5EF4-FFF2-40B4-BE49-F238E27FC236}">
                <a16:creationId xmlns:a16="http://schemas.microsoft.com/office/drawing/2014/main" id="{E7568802-DFA4-40B6-84D6-CB2D1875C1BF}"/>
              </a:ext>
            </a:extLst>
          </p:cNvPr>
          <p:cNvSpPr txBox="1"/>
          <p:nvPr/>
        </p:nvSpPr>
        <p:spPr>
          <a:xfrm>
            <a:off x="7624536" y="9028431"/>
            <a:ext cx="4862141" cy="338554"/>
          </a:xfrm>
          <a:prstGeom prst="rect">
            <a:avLst/>
          </a:prstGeom>
          <a:noFill/>
        </p:spPr>
        <p:txBody>
          <a:bodyPr wrap="square" rtlCol="0">
            <a:spAutoFit/>
          </a:bodyPr>
          <a:lstStyle/>
          <a:p>
            <a:pPr algn="ctr"/>
            <a:r>
              <a:rPr kumimoji="1" lang="ja-JP" altLang="en-US" dirty="0">
                <a:latin typeface="HG丸ｺﾞｼｯｸM-PRO" panose="020F0600000000000000" pitchFamily="50" charset="-128"/>
                <a:ea typeface="HG丸ｺﾞｼｯｸM-PRO" panose="020F0600000000000000" pitchFamily="50" charset="-128"/>
              </a:rPr>
              <a:t>図</a:t>
            </a:r>
            <a:r>
              <a:rPr kumimoji="1" lang="en-US" altLang="ja-JP" dirty="0">
                <a:latin typeface="HG丸ｺﾞｼｯｸM-PRO" panose="020F0600000000000000" pitchFamily="50" charset="-128"/>
                <a:ea typeface="HG丸ｺﾞｼｯｸM-PRO" panose="020F0600000000000000" pitchFamily="50" charset="-128"/>
              </a:rPr>
              <a:t>7</a:t>
            </a:r>
            <a:r>
              <a:rPr lang="en-US" altLang="ja-JP" dirty="0">
                <a:latin typeface="HG丸ｺﾞｼｯｸM-PRO" panose="020F0600000000000000" pitchFamily="50" charset="-128"/>
                <a:ea typeface="HG丸ｺﾞｼｯｸM-PRO" panose="020F0600000000000000" pitchFamily="50" charset="-128"/>
              </a:rPr>
              <a:t> Bluetooth</a:t>
            </a:r>
            <a:r>
              <a:rPr lang="ja-JP" altLang="en-US" dirty="0">
                <a:latin typeface="HG丸ｺﾞｼｯｸM-PRO" panose="020F0600000000000000" pitchFamily="50" charset="-128"/>
                <a:ea typeface="HG丸ｺﾞｼｯｸM-PRO" panose="020F0600000000000000" pitchFamily="50" charset="-128"/>
              </a:rPr>
              <a:t>の振る舞い</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29" name="正方形/長方形 28">
            <a:extLst>
              <a:ext uri="{FF2B5EF4-FFF2-40B4-BE49-F238E27FC236}">
                <a16:creationId xmlns:a16="http://schemas.microsoft.com/office/drawing/2014/main" id="{A8F708CF-9991-455D-9DF2-796BE0CA0704}"/>
              </a:ext>
            </a:extLst>
          </p:cNvPr>
          <p:cNvSpPr/>
          <p:nvPr/>
        </p:nvSpPr>
        <p:spPr>
          <a:xfrm>
            <a:off x="11922103" y="6030541"/>
            <a:ext cx="599377" cy="2822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id="{CF3DBDAF-38FA-41B6-900A-4D714BD6D47F}"/>
              </a:ext>
            </a:extLst>
          </p:cNvPr>
          <p:cNvSpPr/>
          <p:nvPr/>
        </p:nvSpPr>
        <p:spPr>
          <a:xfrm>
            <a:off x="11225337" y="5395312"/>
            <a:ext cx="576064" cy="252000"/>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750FE3D6-152F-481A-8A17-D10B02405758}"/>
              </a:ext>
            </a:extLst>
          </p:cNvPr>
          <p:cNvSpPr/>
          <p:nvPr/>
        </p:nvSpPr>
        <p:spPr>
          <a:xfrm>
            <a:off x="9713168" y="3864497"/>
            <a:ext cx="684878" cy="334030"/>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6282BCC7-7F87-426C-B26B-AC73A922B4FE}"/>
              </a:ext>
            </a:extLst>
          </p:cNvPr>
          <p:cNvSpPr/>
          <p:nvPr/>
        </p:nvSpPr>
        <p:spPr>
          <a:xfrm>
            <a:off x="10420917" y="4690666"/>
            <a:ext cx="732412" cy="2880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2FF47191-EB21-41F9-B811-9D26A30ECF54}"/>
              </a:ext>
            </a:extLst>
          </p:cNvPr>
          <p:cNvSpPr/>
          <p:nvPr/>
        </p:nvSpPr>
        <p:spPr>
          <a:xfrm>
            <a:off x="8380219" y="3873367"/>
            <a:ext cx="684878" cy="2776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2E0F4EFE-CCC2-4956-B57D-3F12F3910AC8}"/>
              </a:ext>
            </a:extLst>
          </p:cNvPr>
          <p:cNvSpPr/>
          <p:nvPr/>
        </p:nvSpPr>
        <p:spPr>
          <a:xfrm>
            <a:off x="6868775" y="3840556"/>
            <a:ext cx="540137" cy="270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7F1D994B-942C-4F18-8D98-122CC6C3292F}"/>
              </a:ext>
            </a:extLst>
          </p:cNvPr>
          <p:cNvSpPr/>
          <p:nvPr/>
        </p:nvSpPr>
        <p:spPr>
          <a:xfrm>
            <a:off x="7792676" y="6770650"/>
            <a:ext cx="4800810" cy="263846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テキスト ボックス 41">
            <a:extLst>
              <a:ext uri="{FF2B5EF4-FFF2-40B4-BE49-F238E27FC236}">
                <a16:creationId xmlns:a16="http://schemas.microsoft.com/office/drawing/2014/main" id="{2ED3112D-006D-4AB9-B730-CBEB06F64005}"/>
              </a:ext>
            </a:extLst>
          </p:cNvPr>
          <p:cNvSpPr txBox="1"/>
          <p:nvPr/>
        </p:nvSpPr>
        <p:spPr>
          <a:xfrm>
            <a:off x="4410329" y="6768793"/>
            <a:ext cx="3298716" cy="1323439"/>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図</a:t>
            </a:r>
            <a:r>
              <a:rPr kumimoji="1" lang="en-US" altLang="ja-JP" dirty="0">
                <a:latin typeface="HG丸ｺﾞｼｯｸM-PRO" panose="020F0600000000000000" pitchFamily="50" charset="-128"/>
                <a:ea typeface="HG丸ｺﾞｼｯｸM-PRO" panose="020F0600000000000000" pitchFamily="50" charset="-128"/>
              </a:rPr>
              <a:t>7</a:t>
            </a:r>
            <a:r>
              <a:rPr kumimoji="1" lang="ja-JP" altLang="en-US" dirty="0">
                <a:latin typeface="HG丸ｺﾞｼｯｸM-PRO" panose="020F0600000000000000" pitchFamily="50" charset="-128"/>
                <a:ea typeface="HG丸ｺﾞｼｯｸM-PRO" panose="020F0600000000000000" pitchFamily="50" charset="-128"/>
              </a:rPr>
              <a:t>の色枠で囲った部分をさらに詳しく図</a:t>
            </a:r>
            <a:r>
              <a:rPr kumimoji="1" lang="en-US" altLang="ja-JP" dirty="0">
                <a:latin typeface="HG丸ｺﾞｼｯｸM-PRO" panose="020F0600000000000000" pitchFamily="50" charset="-128"/>
                <a:ea typeface="HG丸ｺﾞｼｯｸM-PRO" panose="020F0600000000000000" pitchFamily="50" charset="-128"/>
              </a:rPr>
              <a:t>7</a:t>
            </a:r>
            <a:r>
              <a:rPr kumimoji="1" lang="ja-JP" altLang="en-US" dirty="0">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図</a:t>
            </a:r>
            <a:r>
              <a:rPr lang="en-US" altLang="ja-JP" dirty="0">
                <a:latin typeface="HG丸ｺﾞｼｯｸM-PRO" panose="020F0600000000000000" pitchFamily="50" charset="-128"/>
                <a:ea typeface="HG丸ｺﾞｼｯｸM-PRO" panose="020F0600000000000000" pitchFamily="50" charset="-128"/>
              </a:rPr>
              <a:t>13</a:t>
            </a:r>
            <a:r>
              <a:rPr lang="ja-JP" altLang="en-US" dirty="0">
                <a:latin typeface="HG丸ｺﾞｼｯｸM-PRO" panose="020F0600000000000000" pitchFamily="50" charset="-128"/>
                <a:ea typeface="HG丸ｺﾞｼｯｸM-PRO" panose="020F0600000000000000" pitchFamily="50" charset="-128"/>
              </a:rPr>
              <a:t>で表す</a:t>
            </a:r>
            <a:br>
              <a:rPr lang="en-US" altLang="ja-JP" dirty="0">
                <a:latin typeface="HG丸ｺﾞｼｯｸM-PRO" panose="020F0600000000000000" pitchFamily="50" charset="-128"/>
                <a:ea typeface="HG丸ｺﾞｼｯｸM-PRO" panose="020F0600000000000000" pitchFamily="50" charset="-128"/>
              </a:rPr>
            </a:br>
            <a:r>
              <a:rPr lang="ja-JP" altLang="en-US" dirty="0">
                <a:latin typeface="HG丸ｺﾞｼｯｸM-PRO" panose="020F0600000000000000" pitchFamily="50" charset="-128"/>
                <a:ea typeface="HG丸ｺﾞｼｯｸM-PRO" panose="020F0600000000000000" pitchFamily="50" charset="-128"/>
              </a:rPr>
              <a:t>図</a:t>
            </a:r>
            <a:r>
              <a:rPr lang="en-US" altLang="ja-JP" dirty="0">
                <a:latin typeface="HG丸ｺﾞｼｯｸM-PRO" panose="020F0600000000000000" pitchFamily="50" charset="-128"/>
                <a:ea typeface="HG丸ｺﾞｼｯｸM-PRO" panose="020F0600000000000000" pitchFamily="50" charset="-128"/>
              </a:rPr>
              <a:t>7</a:t>
            </a:r>
            <a:r>
              <a:rPr lang="ja-JP" altLang="en-US" dirty="0">
                <a:latin typeface="HG丸ｺﾞｼｯｸM-PRO" panose="020F0600000000000000" pitchFamily="50" charset="-128"/>
                <a:ea typeface="HG丸ｺﾞｼｯｸM-PRO" panose="020F0600000000000000" pitchFamily="50" charset="-128"/>
              </a:rPr>
              <a:t>で使用されている色枠と同色のもので囲われたものが対応する図となっている</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63" name="テキスト ボックス 62">
            <a:extLst>
              <a:ext uri="{FF2B5EF4-FFF2-40B4-BE49-F238E27FC236}">
                <a16:creationId xmlns:a16="http://schemas.microsoft.com/office/drawing/2014/main" id="{800F7F0C-6ED6-42B3-869D-C1DAE1C63854}"/>
              </a:ext>
            </a:extLst>
          </p:cNvPr>
          <p:cNvSpPr txBox="1"/>
          <p:nvPr/>
        </p:nvSpPr>
        <p:spPr>
          <a:xfrm>
            <a:off x="8345016" y="219827"/>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４</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工夫点</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64" name="テキスト ボックス 63">
            <a:extLst>
              <a:ext uri="{FF2B5EF4-FFF2-40B4-BE49-F238E27FC236}">
                <a16:creationId xmlns:a16="http://schemas.microsoft.com/office/drawing/2014/main" id="{23C2D583-3C23-4323-B59F-822E911253F7}"/>
              </a:ext>
            </a:extLst>
          </p:cNvPr>
          <p:cNvSpPr txBox="1"/>
          <p:nvPr/>
        </p:nvSpPr>
        <p:spPr>
          <a:xfrm>
            <a:off x="6141604" y="221517"/>
            <a:ext cx="2022396"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振る舞い②</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65" name="テキスト ボックス 64">
            <a:extLst>
              <a:ext uri="{FF2B5EF4-FFF2-40B4-BE49-F238E27FC236}">
                <a16:creationId xmlns:a16="http://schemas.microsoft.com/office/drawing/2014/main" id="{576FCF94-329B-4D1D-A7E3-44298969B2C2}"/>
              </a:ext>
            </a:extLst>
          </p:cNvPr>
          <p:cNvSpPr txBox="1"/>
          <p:nvPr/>
        </p:nvSpPr>
        <p:spPr>
          <a:xfrm>
            <a:off x="385168" y="281990"/>
            <a:ext cx="119109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１</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機能</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66" name="テキスト ボックス 65">
            <a:extLst>
              <a:ext uri="{FF2B5EF4-FFF2-40B4-BE49-F238E27FC236}">
                <a16:creationId xmlns:a16="http://schemas.microsoft.com/office/drawing/2014/main" id="{D594962D-E721-4D57-B257-CBD688DE7441}"/>
              </a:ext>
            </a:extLst>
          </p:cNvPr>
          <p:cNvSpPr txBox="1"/>
          <p:nvPr/>
        </p:nvSpPr>
        <p:spPr>
          <a:xfrm>
            <a:off x="4113787" y="118872"/>
            <a:ext cx="204997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振る舞い</a:t>
            </a:r>
            <a:r>
              <a:rPr lang="ja-JP" altLang="en-US" sz="2200" dirty="0">
                <a:solidFill>
                  <a:schemeClr val="bg1"/>
                </a:solidFill>
                <a:latin typeface="HG創英角ｺﾞｼｯｸUB" panose="020B0909000000000000" pitchFamily="49" charset="-128"/>
                <a:ea typeface="HG創英角ｺﾞｼｯｸUB" panose="020B0909000000000000" pitchFamily="49" charset="-128"/>
              </a:rPr>
              <a:t>①</a:t>
            </a:r>
            <a:endParaRPr kumimoji="1" lang="en-US" altLang="ja-JP"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endParaRPr>
          </a:p>
        </p:txBody>
      </p:sp>
      <p:sp>
        <p:nvSpPr>
          <p:cNvPr id="67" name="テキスト ボックス 66">
            <a:extLst>
              <a:ext uri="{FF2B5EF4-FFF2-40B4-BE49-F238E27FC236}">
                <a16:creationId xmlns:a16="http://schemas.microsoft.com/office/drawing/2014/main" id="{2EC3DC52-8CFB-4F1C-ACCD-89627B236B65}"/>
              </a:ext>
            </a:extLst>
          </p:cNvPr>
          <p:cNvSpPr txBox="1"/>
          <p:nvPr/>
        </p:nvSpPr>
        <p:spPr>
          <a:xfrm>
            <a:off x="2513460" y="248190"/>
            <a:ext cx="1163752"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２</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構造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Tree>
    <p:extLst>
      <p:ext uri="{BB962C8B-B14F-4D97-AF65-F5344CB8AC3E}">
        <p14:creationId xmlns:p14="http://schemas.microsoft.com/office/powerpoint/2010/main" val="2695025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四角形: 角を丸くする 31">
            <a:extLst>
              <a:ext uri="{FF2B5EF4-FFF2-40B4-BE49-F238E27FC236}">
                <a16:creationId xmlns:a16="http://schemas.microsoft.com/office/drawing/2014/main" id="{0B3E3B7E-8929-461F-BB65-E272235255B2}"/>
              </a:ext>
            </a:extLst>
          </p:cNvPr>
          <p:cNvSpPr/>
          <p:nvPr/>
        </p:nvSpPr>
        <p:spPr>
          <a:xfrm>
            <a:off x="8175637" y="248190"/>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8" name="四角形: 角を丸くする 27">
            <a:extLst>
              <a:ext uri="{FF2B5EF4-FFF2-40B4-BE49-F238E27FC236}">
                <a16:creationId xmlns:a16="http://schemas.microsoft.com/office/drawing/2014/main" id="{2F6C50E1-F4DB-4B69-961E-B749833B8850}"/>
              </a:ext>
            </a:extLst>
          </p:cNvPr>
          <p:cNvSpPr/>
          <p:nvPr/>
        </p:nvSpPr>
        <p:spPr>
          <a:xfrm>
            <a:off x="91678" y="264096"/>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9" name="四角形: 角を丸くする 28">
            <a:extLst>
              <a:ext uri="{FF2B5EF4-FFF2-40B4-BE49-F238E27FC236}">
                <a16:creationId xmlns:a16="http://schemas.microsoft.com/office/drawing/2014/main" id="{1E9DE310-0E63-4F12-BF6E-A93C69918B4F}"/>
              </a:ext>
            </a:extLst>
          </p:cNvPr>
          <p:cNvSpPr/>
          <p:nvPr/>
        </p:nvSpPr>
        <p:spPr>
          <a:xfrm>
            <a:off x="4131012" y="264096"/>
            <a:ext cx="2016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0" name="四角形: 角を丸くする 29">
            <a:extLst>
              <a:ext uri="{FF2B5EF4-FFF2-40B4-BE49-F238E27FC236}">
                <a16:creationId xmlns:a16="http://schemas.microsoft.com/office/drawing/2014/main" id="{A323A2CF-BBD4-45A7-9084-92253C4FC27F}"/>
              </a:ext>
            </a:extLst>
          </p:cNvPr>
          <p:cNvSpPr/>
          <p:nvPr/>
        </p:nvSpPr>
        <p:spPr>
          <a:xfrm>
            <a:off x="2107846" y="265543"/>
            <a:ext cx="2016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1" name="四角形: 角を丸くする 30">
            <a:extLst>
              <a:ext uri="{FF2B5EF4-FFF2-40B4-BE49-F238E27FC236}">
                <a16:creationId xmlns:a16="http://schemas.microsoft.com/office/drawing/2014/main" id="{68BE7B55-8C5B-4EB1-8BA2-2E246EA36792}"/>
              </a:ext>
            </a:extLst>
          </p:cNvPr>
          <p:cNvSpPr/>
          <p:nvPr/>
        </p:nvSpPr>
        <p:spPr>
          <a:xfrm>
            <a:off x="6152471" y="49233"/>
            <a:ext cx="2016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3" name="正方形/長方形 32">
            <a:extLst>
              <a:ext uri="{FF2B5EF4-FFF2-40B4-BE49-F238E27FC236}">
                <a16:creationId xmlns:a16="http://schemas.microsoft.com/office/drawing/2014/main" id="{B2483197-CEC6-4BA9-8FB4-3D1AB7F5C3B8}"/>
              </a:ext>
            </a:extLst>
          </p:cNvPr>
          <p:cNvSpPr/>
          <p:nvPr/>
        </p:nvSpPr>
        <p:spPr>
          <a:xfrm>
            <a:off x="97137" y="694983"/>
            <a:ext cx="12600000" cy="8856984"/>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7" name="テキスト ボックス 16">
            <a:extLst>
              <a:ext uri="{FF2B5EF4-FFF2-40B4-BE49-F238E27FC236}">
                <a16:creationId xmlns:a16="http://schemas.microsoft.com/office/drawing/2014/main" id="{0DC06311-BA36-4C7C-B015-A5D92F655109}"/>
              </a:ext>
            </a:extLst>
          </p:cNvPr>
          <p:cNvSpPr txBox="1"/>
          <p:nvPr/>
        </p:nvSpPr>
        <p:spPr>
          <a:xfrm>
            <a:off x="82487" y="1959768"/>
            <a:ext cx="2436432" cy="338554"/>
          </a:xfrm>
          <a:prstGeom prst="rect">
            <a:avLst/>
          </a:prstGeom>
          <a:noFill/>
        </p:spPr>
        <p:txBody>
          <a:bodyPr wrap="square" rtlCol="0">
            <a:spAutoFit/>
          </a:bodyPr>
          <a:lstStyle/>
          <a:p>
            <a:r>
              <a:rPr lang="ja-JP" altLang="en-US" b="1" dirty="0">
                <a:latin typeface="HG丸ｺﾞｼｯｸM-PRO" panose="020F0600000000000000" pitchFamily="50" charset="-128"/>
                <a:ea typeface="HG丸ｺﾞｼｯｸM-PRO" panose="020F0600000000000000" pitchFamily="50" charset="-128"/>
              </a:rPr>
              <a:t>１．振る舞い②</a:t>
            </a:r>
            <a:endParaRPr kumimoji="1" lang="ja-JP" altLang="en-US" dirty="0"/>
          </a:p>
        </p:txBody>
      </p:sp>
      <p:cxnSp>
        <p:nvCxnSpPr>
          <p:cNvPr id="18" name="直線コネクタ 17">
            <a:extLst>
              <a:ext uri="{FF2B5EF4-FFF2-40B4-BE49-F238E27FC236}">
                <a16:creationId xmlns:a16="http://schemas.microsoft.com/office/drawing/2014/main" id="{84CBF3E8-EDE8-4D9B-9683-B749FABE7F1F}"/>
              </a:ext>
            </a:extLst>
          </p:cNvPr>
          <p:cNvCxnSpPr>
            <a:cxnSpLocks/>
          </p:cNvCxnSpPr>
          <p:nvPr/>
        </p:nvCxnSpPr>
        <p:spPr>
          <a:xfrm flipV="1">
            <a:off x="176472" y="2212922"/>
            <a:ext cx="12417016" cy="6678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7" name="図 6">
            <a:extLst>
              <a:ext uri="{FF2B5EF4-FFF2-40B4-BE49-F238E27FC236}">
                <a16:creationId xmlns:a16="http://schemas.microsoft.com/office/drawing/2014/main" id="{C6B4D44D-8896-4C46-B042-7863E61D0ED2}"/>
              </a:ext>
            </a:extLst>
          </p:cNvPr>
          <p:cNvPicPr>
            <a:picLocks noChangeAspect="1"/>
          </p:cNvPicPr>
          <p:nvPr/>
        </p:nvPicPr>
        <p:blipFill rotWithShape="1">
          <a:blip r:embed="rId2"/>
          <a:srcRect l="20578" t="22288" r="25250" b="16770"/>
          <a:stretch/>
        </p:blipFill>
        <p:spPr>
          <a:xfrm>
            <a:off x="263453" y="2482128"/>
            <a:ext cx="6151410" cy="3748501"/>
          </a:xfrm>
          <a:prstGeom prst="rect">
            <a:avLst/>
          </a:prstGeom>
        </p:spPr>
      </p:pic>
      <p:pic>
        <p:nvPicPr>
          <p:cNvPr id="8" name="図 7">
            <a:extLst>
              <a:ext uri="{FF2B5EF4-FFF2-40B4-BE49-F238E27FC236}">
                <a16:creationId xmlns:a16="http://schemas.microsoft.com/office/drawing/2014/main" id="{B352540B-EFA7-4CF4-ADA3-6F74F287F940}"/>
              </a:ext>
            </a:extLst>
          </p:cNvPr>
          <p:cNvPicPr>
            <a:picLocks noChangeAspect="1"/>
          </p:cNvPicPr>
          <p:nvPr/>
        </p:nvPicPr>
        <p:blipFill rotWithShape="1">
          <a:blip r:embed="rId3"/>
          <a:srcRect l="14151" t="24666" r="32389" b="20882"/>
          <a:stretch/>
        </p:blipFill>
        <p:spPr>
          <a:xfrm>
            <a:off x="6708395" y="2449091"/>
            <a:ext cx="2532599" cy="2002320"/>
          </a:xfrm>
          <a:prstGeom prst="rect">
            <a:avLst/>
          </a:prstGeom>
        </p:spPr>
      </p:pic>
      <p:pic>
        <p:nvPicPr>
          <p:cNvPr id="19" name="図 18">
            <a:extLst>
              <a:ext uri="{FF2B5EF4-FFF2-40B4-BE49-F238E27FC236}">
                <a16:creationId xmlns:a16="http://schemas.microsoft.com/office/drawing/2014/main" id="{F9BB8A40-A3BD-45F3-B386-401C64D20575}"/>
              </a:ext>
            </a:extLst>
          </p:cNvPr>
          <p:cNvPicPr>
            <a:picLocks noChangeAspect="1"/>
          </p:cNvPicPr>
          <p:nvPr/>
        </p:nvPicPr>
        <p:blipFill rotWithShape="1">
          <a:blip r:embed="rId4"/>
          <a:srcRect l="28625" t="14885" r="30313" b="19885"/>
          <a:stretch/>
        </p:blipFill>
        <p:spPr>
          <a:xfrm>
            <a:off x="9384572" y="2449091"/>
            <a:ext cx="3154336" cy="2714222"/>
          </a:xfrm>
          <a:prstGeom prst="rect">
            <a:avLst/>
          </a:prstGeom>
        </p:spPr>
      </p:pic>
      <p:pic>
        <p:nvPicPr>
          <p:cNvPr id="20" name="図 19">
            <a:extLst>
              <a:ext uri="{FF2B5EF4-FFF2-40B4-BE49-F238E27FC236}">
                <a16:creationId xmlns:a16="http://schemas.microsoft.com/office/drawing/2014/main" id="{299E4467-0069-4FF2-8179-DCB77A572EE9}"/>
              </a:ext>
            </a:extLst>
          </p:cNvPr>
          <p:cNvPicPr>
            <a:picLocks noChangeAspect="1"/>
          </p:cNvPicPr>
          <p:nvPr/>
        </p:nvPicPr>
        <p:blipFill rotWithShape="1">
          <a:blip r:embed="rId5"/>
          <a:srcRect l="19186" t="27155" r="40159" b="31780"/>
          <a:stretch/>
        </p:blipFill>
        <p:spPr>
          <a:xfrm>
            <a:off x="297487" y="6501295"/>
            <a:ext cx="3171459" cy="1735216"/>
          </a:xfrm>
          <a:prstGeom prst="rect">
            <a:avLst/>
          </a:prstGeom>
        </p:spPr>
      </p:pic>
      <p:sp>
        <p:nvSpPr>
          <p:cNvPr id="22" name="テキスト ボックス 21">
            <a:extLst>
              <a:ext uri="{FF2B5EF4-FFF2-40B4-BE49-F238E27FC236}">
                <a16:creationId xmlns:a16="http://schemas.microsoft.com/office/drawing/2014/main" id="{6FC0CC4D-A8B1-4008-BD9F-D729438F602F}"/>
              </a:ext>
            </a:extLst>
          </p:cNvPr>
          <p:cNvSpPr txBox="1"/>
          <p:nvPr/>
        </p:nvSpPr>
        <p:spPr>
          <a:xfrm>
            <a:off x="8460804" y="232985"/>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４</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工夫点</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3" name="テキスト ボックス 22">
            <a:extLst>
              <a:ext uri="{FF2B5EF4-FFF2-40B4-BE49-F238E27FC236}">
                <a16:creationId xmlns:a16="http://schemas.microsoft.com/office/drawing/2014/main" id="{8BDCE1A4-7E2D-4EE3-9A23-B8CFFCE57EB6}"/>
              </a:ext>
            </a:extLst>
          </p:cNvPr>
          <p:cNvSpPr txBox="1"/>
          <p:nvPr/>
        </p:nvSpPr>
        <p:spPr>
          <a:xfrm>
            <a:off x="501532" y="274295"/>
            <a:ext cx="1184003"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１</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機能</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4" name="テキスト ボックス 23">
            <a:extLst>
              <a:ext uri="{FF2B5EF4-FFF2-40B4-BE49-F238E27FC236}">
                <a16:creationId xmlns:a16="http://schemas.microsoft.com/office/drawing/2014/main" id="{280AB16F-3751-4BEE-AFA4-B0938C8B6235}"/>
              </a:ext>
            </a:extLst>
          </p:cNvPr>
          <p:cNvSpPr txBox="1"/>
          <p:nvPr/>
        </p:nvSpPr>
        <p:spPr>
          <a:xfrm>
            <a:off x="4136982" y="233152"/>
            <a:ext cx="204997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a:t>
            </a:r>
            <a:r>
              <a:rPr lang="ja-JP" altLang="en-US" sz="2200" dirty="0">
                <a:solidFill>
                  <a:srgbClr val="70AD47">
                    <a:lumMod val="60000"/>
                    <a:lumOff val="40000"/>
                  </a:srgbClr>
                </a:solidFill>
                <a:latin typeface="HG創英角ｺﾞｼｯｸUB" panose="020B0909000000000000" pitchFamily="49" charset="-128"/>
                <a:ea typeface="HG創英角ｺﾞｼｯｸUB" panose="020B0909000000000000" pitchFamily="49" charset="-128"/>
              </a:rPr>
              <a:t>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5" name="テキスト ボックス 24">
            <a:extLst>
              <a:ext uri="{FF2B5EF4-FFF2-40B4-BE49-F238E27FC236}">
                <a16:creationId xmlns:a16="http://schemas.microsoft.com/office/drawing/2014/main" id="{7A51ACB0-CE29-40FA-81B8-60249ABC5648}"/>
              </a:ext>
            </a:extLst>
          </p:cNvPr>
          <p:cNvSpPr txBox="1"/>
          <p:nvPr/>
        </p:nvSpPr>
        <p:spPr>
          <a:xfrm>
            <a:off x="2513886" y="245479"/>
            <a:ext cx="1203919"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２</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構造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6" name="テキスト ボックス 25">
            <a:extLst>
              <a:ext uri="{FF2B5EF4-FFF2-40B4-BE49-F238E27FC236}">
                <a16:creationId xmlns:a16="http://schemas.microsoft.com/office/drawing/2014/main" id="{B8A6AE16-23B3-45E4-80DE-806646D2D1C6}"/>
              </a:ext>
            </a:extLst>
          </p:cNvPr>
          <p:cNvSpPr txBox="1"/>
          <p:nvPr/>
        </p:nvSpPr>
        <p:spPr>
          <a:xfrm>
            <a:off x="6185756" y="140469"/>
            <a:ext cx="204997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振る舞い②</a:t>
            </a:r>
            <a:endParaRPr kumimoji="1" lang="en-US" altLang="ja-JP"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endParaRPr>
          </a:p>
        </p:txBody>
      </p:sp>
    </p:spTree>
    <p:extLst>
      <p:ext uri="{BB962C8B-B14F-4D97-AF65-F5344CB8AC3E}">
        <p14:creationId xmlns:p14="http://schemas.microsoft.com/office/powerpoint/2010/main" val="3004469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四角形: 角を丸くする 23">
            <a:extLst>
              <a:ext uri="{FF2B5EF4-FFF2-40B4-BE49-F238E27FC236}">
                <a16:creationId xmlns:a16="http://schemas.microsoft.com/office/drawing/2014/main" id="{12951430-E1FB-4735-9B37-A734F8A824A9}"/>
              </a:ext>
            </a:extLst>
          </p:cNvPr>
          <p:cNvSpPr/>
          <p:nvPr/>
        </p:nvSpPr>
        <p:spPr>
          <a:xfrm>
            <a:off x="6137536" y="264374"/>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5" name="四角形: 角を丸くする 24">
            <a:extLst>
              <a:ext uri="{FF2B5EF4-FFF2-40B4-BE49-F238E27FC236}">
                <a16:creationId xmlns:a16="http://schemas.microsoft.com/office/drawing/2014/main" id="{082B9990-7CE9-4E3A-916D-415F798931E5}"/>
              </a:ext>
            </a:extLst>
          </p:cNvPr>
          <p:cNvSpPr/>
          <p:nvPr/>
        </p:nvSpPr>
        <p:spPr>
          <a:xfrm>
            <a:off x="4123165" y="267972"/>
            <a:ext cx="2016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6" name="四角形: 角を丸くする 25">
            <a:extLst>
              <a:ext uri="{FF2B5EF4-FFF2-40B4-BE49-F238E27FC236}">
                <a16:creationId xmlns:a16="http://schemas.microsoft.com/office/drawing/2014/main" id="{D692603E-1CC2-4C7C-A269-124B18B5115C}"/>
              </a:ext>
            </a:extLst>
          </p:cNvPr>
          <p:cNvSpPr/>
          <p:nvPr/>
        </p:nvSpPr>
        <p:spPr>
          <a:xfrm>
            <a:off x="2107184" y="271017"/>
            <a:ext cx="2016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7" name="四角形: 角を丸くする 26">
            <a:extLst>
              <a:ext uri="{FF2B5EF4-FFF2-40B4-BE49-F238E27FC236}">
                <a16:creationId xmlns:a16="http://schemas.microsoft.com/office/drawing/2014/main" id="{931175D4-F024-4715-850F-19B3CB76B868}"/>
              </a:ext>
            </a:extLst>
          </p:cNvPr>
          <p:cNvSpPr/>
          <p:nvPr/>
        </p:nvSpPr>
        <p:spPr>
          <a:xfrm>
            <a:off x="8160118" y="46597"/>
            <a:ext cx="2016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8" name="四角形: 角を丸くする 27">
            <a:extLst>
              <a:ext uri="{FF2B5EF4-FFF2-40B4-BE49-F238E27FC236}">
                <a16:creationId xmlns:a16="http://schemas.microsoft.com/office/drawing/2014/main" id="{CBF21EDC-25EC-4605-8BD1-65352BBF0B27}"/>
              </a:ext>
            </a:extLst>
          </p:cNvPr>
          <p:cNvSpPr/>
          <p:nvPr/>
        </p:nvSpPr>
        <p:spPr>
          <a:xfrm>
            <a:off x="91184" y="271203"/>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9" name="正方形/長方形 28">
            <a:extLst>
              <a:ext uri="{FF2B5EF4-FFF2-40B4-BE49-F238E27FC236}">
                <a16:creationId xmlns:a16="http://schemas.microsoft.com/office/drawing/2014/main" id="{32D5BB5C-4276-43AA-B37A-98D4949E04DA}"/>
              </a:ext>
            </a:extLst>
          </p:cNvPr>
          <p:cNvSpPr/>
          <p:nvPr/>
        </p:nvSpPr>
        <p:spPr>
          <a:xfrm>
            <a:off x="97137" y="694983"/>
            <a:ext cx="12600000" cy="8856984"/>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8" name="テキスト ボックス 17">
            <a:extLst>
              <a:ext uri="{FF2B5EF4-FFF2-40B4-BE49-F238E27FC236}">
                <a16:creationId xmlns:a16="http://schemas.microsoft.com/office/drawing/2014/main" id="{7822C4B6-AB52-4440-B9CE-AF88464E04C4}"/>
              </a:ext>
            </a:extLst>
          </p:cNvPr>
          <p:cNvSpPr txBox="1"/>
          <p:nvPr/>
        </p:nvSpPr>
        <p:spPr>
          <a:xfrm>
            <a:off x="6124666" y="258340"/>
            <a:ext cx="204997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振る舞い②</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9" name="テキスト ボックス 18">
            <a:extLst>
              <a:ext uri="{FF2B5EF4-FFF2-40B4-BE49-F238E27FC236}">
                <a16:creationId xmlns:a16="http://schemas.microsoft.com/office/drawing/2014/main" id="{FCFED912-B440-4631-B960-D1C2C31AD158}"/>
              </a:ext>
            </a:extLst>
          </p:cNvPr>
          <p:cNvSpPr txBox="1"/>
          <p:nvPr/>
        </p:nvSpPr>
        <p:spPr>
          <a:xfrm>
            <a:off x="514769" y="248189"/>
            <a:ext cx="118655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１</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機能</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0" name="テキスト ボックス 19">
            <a:extLst>
              <a:ext uri="{FF2B5EF4-FFF2-40B4-BE49-F238E27FC236}">
                <a16:creationId xmlns:a16="http://schemas.microsoft.com/office/drawing/2014/main" id="{EC3B7523-8515-4312-B70A-7EAE3258E856}"/>
              </a:ext>
            </a:extLst>
          </p:cNvPr>
          <p:cNvSpPr txBox="1"/>
          <p:nvPr/>
        </p:nvSpPr>
        <p:spPr>
          <a:xfrm>
            <a:off x="4110113" y="258340"/>
            <a:ext cx="204997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a:t>
            </a:r>
            <a:r>
              <a:rPr lang="ja-JP" altLang="en-US" sz="2200" dirty="0">
                <a:solidFill>
                  <a:srgbClr val="70AD47">
                    <a:lumMod val="60000"/>
                    <a:lumOff val="40000"/>
                  </a:srgbClr>
                </a:solidFill>
                <a:latin typeface="HG創英角ｺﾞｼｯｸUB" panose="020B0909000000000000" pitchFamily="49" charset="-128"/>
                <a:ea typeface="HG創英角ｺﾞｼｯｸUB" panose="020B0909000000000000" pitchFamily="49" charset="-128"/>
              </a:rPr>
              <a:t>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1" name="テキスト ボックス 20">
            <a:extLst>
              <a:ext uri="{FF2B5EF4-FFF2-40B4-BE49-F238E27FC236}">
                <a16:creationId xmlns:a16="http://schemas.microsoft.com/office/drawing/2014/main" id="{A7EE68A5-322E-4DDC-A3C3-80A78E30A67A}"/>
              </a:ext>
            </a:extLst>
          </p:cNvPr>
          <p:cNvSpPr txBox="1"/>
          <p:nvPr/>
        </p:nvSpPr>
        <p:spPr>
          <a:xfrm>
            <a:off x="2501900" y="248189"/>
            <a:ext cx="1203919"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２</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構造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2" name="テキスト ボックス 21">
            <a:extLst>
              <a:ext uri="{FF2B5EF4-FFF2-40B4-BE49-F238E27FC236}">
                <a16:creationId xmlns:a16="http://schemas.microsoft.com/office/drawing/2014/main" id="{BA6F72F9-0611-4C47-8B97-9002A082D577}"/>
              </a:ext>
            </a:extLst>
          </p:cNvPr>
          <p:cNvSpPr txBox="1"/>
          <p:nvPr/>
        </p:nvSpPr>
        <p:spPr>
          <a:xfrm>
            <a:off x="8345016" y="150138"/>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４</a:t>
            </a:r>
            <a:r>
              <a:rPr kumimoji="1" lang="en-US" altLang="ja-JP" sz="2200" b="1"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工夫点</a:t>
            </a:r>
            <a:endParaRPr kumimoji="1" lang="en-US" altLang="ja-JP"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endParaRPr>
          </a:p>
        </p:txBody>
      </p:sp>
    </p:spTree>
    <p:extLst>
      <p:ext uri="{BB962C8B-B14F-4D97-AF65-F5344CB8AC3E}">
        <p14:creationId xmlns:p14="http://schemas.microsoft.com/office/powerpoint/2010/main" val="3429835045"/>
      </p:ext>
    </p:extLst>
  </p:cSld>
  <p:clrMapOvr>
    <a:masterClrMapping/>
  </p:clrMapOvr>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2956</TotalTime>
  <Words>585</Words>
  <Application>Microsoft Macintosh PowerPoint</Application>
  <PresentationFormat>A3 297x420 mm</PresentationFormat>
  <Paragraphs>111</Paragraphs>
  <Slides>5</Slides>
  <Notes>1</Notes>
  <HiddenSlides>0</HiddenSlides>
  <MMClips>0</MMClips>
  <ScaleCrop>false</ScaleCrop>
  <HeadingPairs>
    <vt:vector size="6" baseType="variant">
      <vt:variant>
        <vt:lpstr>使用されているフォント</vt:lpstr>
      </vt:variant>
      <vt:variant>
        <vt:i4>8</vt:i4>
      </vt:variant>
      <vt:variant>
        <vt:lpstr>テーマ</vt:lpstr>
      </vt:variant>
      <vt:variant>
        <vt:i4>2</vt:i4>
      </vt:variant>
      <vt:variant>
        <vt:lpstr>スライド タイトル</vt:lpstr>
      </vt:variant>
      <vt:variant>
        <vt:i4>5</vt:i4>
      </vt:variant>
    </vt:vector>
  </HeadingPairs>
  <TitlesOfParts>
    <vt:vector size="15" baseType="lpstr">
      <vt:lpstr>HG丸ｺﾞｼｯｸM-PRO</vt:lpstr>
      <vt:lpstr>HG創英角ｺﾞｼｯｸUB</vt:lpstr>
      <vt:lpstr>ＭＳ Ｐゴシック</vt:lpstr>
      <vt:lpstr>メイリオ</vt:lpstr>
      <vt:lpstr>游ゴシック</vt:lpstr>
      <vt:lpstr>游ゴシック Light</vt:lpstr>
      <vt:lpstr>Arial</vt:lpstr>
      <vt:lpstr>Times New Roman</vt:lpstr>
      <vt:lpstr>アブストラクトページ用（プライマリークラス）</vt:lpstr>
      <vt:lpstr>デザインの設定</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g15218@ichinoseki.kosen-ac.jp</cp:lastModifiedBy>
  <cp:revision>317</cp:revision>
  <cp:lastPrinted>2019-08-23T02:06:01Z</cp:lastPrinted>
  <dcterms:created xsi:type="dcterms:W3CDTF">2002-02-28T07:41:56Z</dcterms:created>
  <dcterms:modified xsi:type="dcterms:W3CDTF">2019-08-27T23:46:48Z</dcterms:modified>
</cp:coreProperties>
</file>