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53" r:id="rId2"/>
  </p:sldMasterIdLst>
  <p:notesMasterIdLst>
    <p:notesMasterId r:id="rId5"/>
  </p:notesMasterIdLst>
  <p:handoutMasterIdLst>
    <p:handoutMasterId r:id="rId6"/>
  </p:handoutMasterIdLst>
  <p:sldIdLst>
    <p:sldId id="278" r:id="rId3"/>
    <p:sldId id="280" r:id="rId4"/>
  </p:sldIdLst>
  <p:sldSz cx="12801600" cy="9601200" type="A3"/>
  <p:notesSz cx="9990138" cy="143748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アブストラクトページ（プライマリークラス）" id="{05F68B40-4021-4FFA-A734-7816717BBE8C}">
          <p14:sldIdLst/>
        </p14:section>
        <p14:section name="モデル図ページ（プライマリークラス）" id="{8B2B3982-7BAC-4EE5-974E-E0EE0719EC85}">
          <p14:sldIdLst>
            <p14:sldId id="278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15237@ichinoseki.kosen-ac.jp" initials="g" lastIdx="0" clrIdx="0">
    <p:extLst>
      <p:ext uri="{19B8F6BF-5375-455C-9EA6-DF929625EA0E}">
        <p15:presenceInfo xmlns:p15="http://schemas.microsoft.com/office/powerpoint/2012/main" userId="S::g15237@ichinoseki.kosen-ac.jp::8e76cecd-b1d7-42ab-b8c2-c51b85b7b5f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CCFFCC"/>
    <a:srgbClr val="FFFFCC"/>
    <a:srgbClr val="FFCCCC"/>
    <a:srgbClr val="D999FD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67" autoAdjust="0"/>
    <p:restoredTop sz="95889" autoAdjust="0"/>
  </p:normalViewPr>
  <p:slideViewPr>
    <p:cSldViewPr showGuides="1">
      <p:cViewPr varScale="1">
        <p:scale>
          <a:sx n="83" d="100"/>
          <a:sy n="83" d="100"/>
        </p:scale>
        <p:origin x="978" y="90"/>
      </p:cViewPr>
      <p:guideLst>
        <p:guide orient="horz" pos="3024"/>
        <p:guide pos="40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59DA592-5F88-E54B-954E-C3C136F3960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t" anchorCtr="0" compatLnSpc="1">
            <a:prstTxWarp prst="textNoShape">
              <a:avLst/>
            </a:prstTxWarp>
          </a:bodyPr>
          <a:lstStyle>
            <a:lvl1pPr defTabSz="1343153">
              <a:defRPr sz="17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D05C139-080E-2548-AEA9-AF5A6E6E659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61623" y="0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t" anchorCtr="0" compatLnSpc="1">
            <a:prstTxWarp prst="textNoShape">
              <a:avLst/>
            </a:prstTxWarp>
          </a:bodyPr>
          <a:lstStyle>
            <a:lvl1pPr algn="r" defTabSz="1343153">
              <a:defRPr sz="17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3027D88-FF63-544E-B8F1-CD9CD49FE1B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13655856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b" anchorCtr="0" compatLnSpc="1">
            <a:prstTxWarp prst="textNoShape">
              <a:avLst/>
            </a:prstTxWarp>
          </a:bodyPr>
          <a:lstStyle>
            <a:lvl1pPr defTabSz="1343153">
              <a:defRPr sz="17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25E8D4B3-1F5B-9044-B886-14F6FE333E9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61623" y="13655856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b" anchorCtr="0" compatLnSpc="1">
            <a:prstTxWarp prst="textNoShape">
              <a:avLst/>
            </a:prstTxWarp>
          </a:bodyPr>
          <a:lstStyle>
            <a:lvl1pPr algn="r" defTabSz="1343153">
              <a:defRPr sz="1700"/>
            </a:lvl1pPr>
          </a:lstStyle>
          <a:p>
            <a:fld id="{1EFC8496-1004-0F49-ADCE-70E852CADCBA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5C1222-AA60-AB4C-BA33-9EB6EC90F9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t" anchorCtr="0" compatLnSpc="1">
            <a:prstTxWarp prst="textNoShape">
              <a:avLst/>
            </a:prstTxWarp>
          </a:bodyPr>
          <a:lstStyle>
            <a:lvl1pPr>
              <a:defRPr sz="9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D335703-604D-8840-B55C-E70670A6FC2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658362" y="0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8FE3D853-B0C1-1A42-B2E2-6DB951ED351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03350" y="1077913"/>
            <a:ext cx="7186613" cy="5389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C885E8F-8EB1-E24A-B86E-C9C053B954D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9557" y="6828468"/>
            <a:ext cx="7992110" cy="64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68145291-64F3-C949-83D1-094C2285CB0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13653694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b" anchorCtr="0" compatLnSpc="1">
            <a:prstTxWarp prst="textNoShape">
              <a:avLst/>
            </a:prstTxWarp>
          </a:bodyPr>
          <a:lstStyle>
            <a:lvl1pPr>
              <a:defRPr sz="9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8E39246C-E20F-E04F-A03D-FD095DC1D5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58362" y="13653694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b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fld id="{0DB0DEA4-E0F6-FD42-B43D-9FF702984A75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アブストラクトページ用（プライマリークラス）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98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1C593D-50EE-492C-BF62-7061D8451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77152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227AF-C1D2-4D5B-BB89-3FC06B405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9BB6EF-1BBD-44F7-8105-357758AD3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1517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378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650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774222" rtl="0" eaLnBrk="1" latinLnBrk="0" hangingPunct="1">
        <a:lnSpc>
          <a:spcPct val="90000"/>
        </a:lnSpc>
        <a:spcBef>
          <a:spcPct val="0"/>
        </a:spcBef>
        <a:buNone/>
        <a:defRPr kumimoji="1" sz="37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3556" indent="-193556" algn="l" defTabSz="774222" rtl="0" eaLnBrk="1" latinLnBrk="0" hangingPunct="1">
        <a:lnSpc>
          <a:spcPct val="90000"/>
        </a:lnSpc>
        <a:spcBef>
          <a:spcPts val="847"/>
        </a:spcBef>
        <a:buFont typeface="Arial" panose="020B0604020202020204" pitchFamily="34" charset="0"/>
        <a:buChar char="•"/>
        <a:defRPr kumimoji="1" sz="2371" kern="1200">
          <a:solidFill>
            <a:schemeClr val="tx1"/>
          </a:solidFill>
          <a:latin typeface="+mn-lt"/>
          <a:ea typeface="+mn-ea"/>
          <a:cs typeface="+mn-cs"/>
        </a:defRPr>
      </a:lvl1pPr>
      <a:lvl2pPr marL="580667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2032" kern="1200">
          <a:solidFill>
            <a:schemeClr val="tx1"/>
          </a:solidFill>
          <a:latin typeface="+mn-lt"/>
          <a:ea typeface="+mn-ea"/>
          <a:cs typeface="+mn-cs"/>
        </a:defRPr>
      </a:lvl2pPr>
      <a:lvl3pPr marL="967778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693" kern="1200">
          <a:solidFill>
            <a:schemeClr val="tx1"/>
          </a:solidFill>
          <a:latin typeface="+mn-lt"/>
          <a:ea typeface="+mn-ea"/>
          <a:cs typeface="+mn-cs"/>
        </a:defRPr>
      </a:lvl3pPr>
      <a:lvl4pPr marL="1354889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4pPr>
      <a:lvl5pPr marL="1742001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5pPr>
      <a:lvl6pPr marL="2129112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6pPr>
      <a:lvl7pPr marL="2516223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7pPr>
      <a:lvl8pPr marL="2903334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8pPr>
      <a:lvl9pPr marL="3290446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1pPr>
      <a:lvl2pPr marL="387111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2pPr>
      <a:lvl3pPr marL="774222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3pPr>
      <a:lvl4pPr marL="1161334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4pPr>
      <a:lvl5pPr marL="1548445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5pPr>
      <a:lvl6pPr marL="1935556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6pPr>
      <a:lvl7pPr marL="2322667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7pPr>
      <a:lvl8pPr marL="2709779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8pPr>
      <a:lvl9pPr marL="3096890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FD3455A-94BB-4384-9D81-3373DDA6E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475" y="511175"/>
            <a:ext cx="11042650" cy="833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D97918-B164-4912-9485-268492402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9475" y="1272208"/>
            <a:ext cx="11042650" cy="8064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79914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5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970C972D-A8D0-4FC6-8E13-8D1A819F2413}"/>
              </a:ext>
            </a:extLst>
          </p:cNvPr>
          <p:cNvSpPr/>
          <p:nvPr/>
        </p:nvSpPr>
        <p:spPr>
          <a:xfrm>
            <a:off x="2107846" y="265543"/>
            <a:ext cx="2016000" cy="1368400"/>
          </a:xfrm>
          <a:prstGeom prst="roundRect">
            <a:avLst>
              <a:gd name="adj" fmla="val 13495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AB69E598-2CB0-4F9C-AB67-10943352431A}"/>
              </a:ext>
            </a:extLst>
          </p:cNvPr>
          <p:cNvSpPr/>
          <p:nvPr/>
        </p:nvSpPr>
        <p:spPr>
          <a:xfrm>
            <a:off x="8164000" y="221359"/>
            <a:ext cx="2016000" cy="1152297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23B15715-F5D5-4B31-B75E-8C29505B5661}"/>
              </a:ext>
            </a:extLst>
          </p:cNvPr>
          <p:cNvSpPr/>
          <p:nvPr/>
        </p:nvSpPr>
        <p:spPr>
          <a:xfrm>
            <a:off x="91678" y="264096"/>
            <a:ext cx="2016000" cy="1152297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3B16152-68D8-41C8-A10A-9E05D913E3AE}"/>
              </a:ext>
            </a:extLst>
          </p:cNvPr>
          <p:cNvSpPr txBox="1"/>
          <p:nvPr/>
        </p:nvSpPr>
        <p:spPr>
          <a:xfrm>
            <a:off x="8449167" y="229211"/>
            <a:ext cx="1445666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４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工夫点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17BE212-57A8-4AE2-92E3-66CC674CFDE1}"/>
              </a:ext>
            </a:extLst>
          </p:cNvPr>
          <p:cNvSpPr txBox="1"/>
          <p:nvPr/>
        </p:nvSpPr>
        <p:spPr>
          <a:xfrm>
            <a:off x="501532" y="274295"/>
            <a:ext cx="1184003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１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機能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3447AD1-4E55-44F3-948A-184C41655AAF}"/>
              </a:ext>
            </a:extLst>
          </p:cNvPr>
          <p:cNvSpPr txBox="1"/>
          <p:nvPr/>
        </p:nvSpPr>
        <p:spPr>
          <a:xfrm>
            <a:off x="2513886" y="245479"/>
            <a:ext cx="1203919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２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構造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8DB39518-74BC-4709-B479-100B45A7FB97}"/>
              </a:ext>
            </a:extLst>
          </p:cNvPr>
          <p:cNvSpPr txBox="1"/>
          <p:nvPr/>
        </p:nvSpPr>
        <p:spPr>
          <a:xfrm>
            <a:off x="6185756" y="140469"/>
            <a:ext cx="2049970" cy="4462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３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振る舞い②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68D7D717-6109-4243-9469-2CA5CB60052A}"/>
              </a:ext>
            </a:extLst>
          </p:cNvPr>
          <p:cNvSpPr/>
          <p:nvPr/>
        </p:nvSpPr>
        <p:spPr>
          <a:xfrm>
            <a:off x="6153908" y="221359"/>
            <a:ext cx="2016000" cy="1152297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B5D1ABC-93CF-4546-B1FD-46E24E501524}"/>
              </a:ext>
            </a:extLst>
          </p:cNvPr>
          <p:cNvSpPr txBox="1"/>
          <p:nvPr/>
        </p:nvSpPr>
        <p:spPr>
          <a:xfrm>
            <a:off x="6141604" y="221517"/>
            <a:ext cx="2022396" cy="4462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３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振る舞い②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BB44131B-D622-4F09-9563-FC74962D92FB}"/>
              </a:ext>
            </a:extLst>
          </p:cNvPr>
          <p:cNvSpPr/>
          <p:nvPr/>
        </p:nvSpPr>
        <p:spPr>
          <a:xfrm>
            <a:off x="4130772" y="28672"/>
            <a:ext cx="2016000" cy="1224384"/>
          </a:xfrm>
          <a:prstGeom prst="roundRect">
            <a:avLst>
              <a:gd name="adj" fmla="val 13842"/>
            </a:avLst>
          </a:prstGeom>
          <a:solidFill>
            <a:schemeClr val="accent6"/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D374D65D-D36C-48A5-ABE8-2ED70C87A432}"/>
              </a:ext>
            </a:extLst>
          </p:cNvPr>
          <p:cNvSpPr/>
          <p:nvPr/>
        </p:nvSpPr>
        <p:spPr>
          <a:xfrm>
            <a:off x="96755" y="656510"/>
            <a:ext cx="12600000" cy="8856984"/>
          </a:xfrm>
          <a:prstGeom prst="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D594962D-E721-4D57-B257-CBD688DE7441}"/>
              </a:ext>
            </a:extLst>
          </p:cNvPr>
          <p:cNvSpPr txBox="1"/>
          <p:nvPr/>
        </p:nvSpPr>
        <p:spPr>
          <a:xfrm>
            <a:off x="4113787" y="118872"/>
            <a:ext cx="2049970" cy="4462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３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振る舞い</a:t>
            </a:r>
            <a:r>
              <a:rPr lang="ja-JP" altLang="en-US" sz="2200" dirty="0">
                <a:solidFill>
                  <a:schemeClr val="bg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①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3711DAE7-9A51-4800-8101-40FCB5314166}"/>
              </a:ext>
            </a:extLst>
          </p:cNvPr>
          <p:cNvSpPr txBox="1"/>
          <p:nvPr/>
        </p:nvSpPr>
        <p:spPr>
          <a:xfrm>
            <a:off x="80067" y="1213111"/>
            <a:ext cx="34721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機能の状態をステートマシン図に示す．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199699FC-340E-4AAE-8AC0-2997EFD93540}"/>
              </a:ext>
            </a:extLst>
          </p:cNvPr>
          <p:cNvCxnSpPr>
            <a:cxnSpLocks/>
          </p:cNvCxnSpPr>
          <p:nvPr/>
        </p:nvCxnSpPr>
        <p:spPr>
          <a:xfrm>
            <a:off x="3740322" y="865421"/>
            <a:ext cx="0" cy="8399675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89AD6D0A-D6DB-456D-A5E7-9C0F39C0F57B}"/>
              </a:ext>
            </a:extLst>
          </p:cNvPr>
          <p:cNvCxnSpPr>
            <a:cxnSpLocks/>
          </p:cNvCxnSpPr>
          <p:nvPr/>
        </p:nvCxnSpPr>
        <p:spPr>
          <a:xfrm>
            <a:off x="157712" y="1132808"/>
            <a:ext cx="3507807" cy="64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82331738-3A73-4BD9-9589-D3A7AC660150}"/>
              </a:ext>
            </a:extLst>
          </p:cNvPr>
          <p:cNvSpPr txBox="1"/>
          <p:nvPr/>
        </p:nvSpPr>
        <p:spPr>
          <a:xfrm>
            <a:off x="73832" y="794899"/>
            <a:ext cx="2796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１．システム全体の状態</a:t>
            </a:r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6F43DC33-B245-430C-827F-3E49DF3F51E2}"/>
              </a:ext>
            </a:extLst>
          </p:cNvPr>
          <p:cNvCxnSpPr>
            <a:cxnSpLocks/>
          </p:cNvCxnSpPr>
          <p:nvPr/>
        </p:nvCxnSpPr>
        <p:spPr>
          <a:xfrm>
            <a:off x="166658" y="4814586"/>
            <a:ext cx="3507807" cy="64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FBC1B6BB-5432-4BB9-86AB-DBBDEC8D4733}"/>
              </a:ext>
            </a:extLst>
          </p:cNvPr>
          <p:cNvSpPr txBox="1"/>
          <p:nvPr/>
        </p:nvSpPr>
        <p:spPr>
          <a:xfrm>
            <a:off x="141467" y="4215825"/>
            <a:ext cx="3524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２．ステートマシン図と</a:t>
            </a:r>
            <a:endParaRPr kumimoji="1" lang="en-US" altLang="ja-JP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b="1" dirty="0">
                <a:solidFill>
                  <a:prstClr val="black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　　</a:t>
            </a:r>
            <a:r>
              <a:rPr kumimoji="1" lang="ja-JP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シーケンス図の対応関係</a:t>
            </a:r>
          </a:p>
        </p:txBody>
      </p: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B9BA034D-6C7A-430B-8E7A-C2876F947CB9}"/>
              </a:ext>
            </a:extLst>
          </p:cNvPr>
          <p:cNvCxnSpPr>
            <a:cxnSpLocks/>
          </p:cNvCxnSpPr>
          <p:nvPr/>
        </p:nvCxnSpPr>
        <p:spPr>
          <a:xfrm>
            <a:off x="3824374" y="1132808"/>
            <a:ext cx="6365807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2EA0D811-7FEE-4580-8113-7976525DDD35}"/>
              </a:ext>
            </a:extLst>
          </p:cNvPr>
          <p:cNvSpPr txBox="1"/>
          <p:nvPr/>
        </p:nvSpPr>
        <p:spPr>
          <a:xfrm>
            <a:off x="3797632" y="824201"/>
            <a:ext cx="3400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３．システムの振る舞い</a:t>
            </a: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596CF929-001F-447A-ABAE-B2343DA01706}"/>
              </a:ext>
            </a:extLst>
          </p:cNvPr>
          <p:cNvSpPr txBox="1"/>
          <p:nvPr/>
        </p:nvSpPr>
        <p:spPr>
          <a:xfrm>
            <a:off x="3806180" y="1152014"/>
            <a:ext cx="44796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全体の動作をシーケンス図に示す</a:t>
            </a:r>
            <a:b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ref.</a:t>
            </a:r>
            <a:r>
              <a:rPr kumimoji="1"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で示された部分は別図にさらに詳細な振る舞いを示す</a:t>
            </a:r>
          </a:p>
        </p:txBody>
      </p:sp>
      <p:pic>
        <p:nvPicPr>
          <p:cNvPr id="97" name="図 96">
            <a:extLst>
              <a:ext uri="{FF2B5EF4-FFF2-40B4-BE49-F238E27FC236}">
                <a16:creationId xmlns:a16="http://schemas.microsoft.com/office/drawing/2014/main" id="{65CDF438-EBD0-429B-9241-52AFB275D3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7" t="5230" r="12709" b="3981"/>
          <a:stretch/>
        </p:blipFill>
        <p:spPr>
          <a:xfrm>
            <a:off x="3770895" y="1651701"/>
            <a:ext cx="8922257" cy="691205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FCCC57C-3C26-40AB-8220-3F5E3DC0C0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08" y="1414360"/>
            <a:ext cx="3543596" cy="270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025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4280B8FD-DB58-421D-93ED-25F759AEE0AF}"/>
              </a:ext>
            </a:extLst>
          </p:cNvPr>
          <p:cNvSpPr/>
          <p:nvPr/>
        </p:nvSpPr>
        <p:spPr>
          <a:xfrm>
            <a:off x="8164000" y="221359"/>
            <a:ext cx="2016000" cy="1152297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2F6C50E1-F4DB-4B69-961E-B749833B8850}"/>
              </a:ext>
            </a:extLst>
          </p:cNvPr>
          <p:cNvSpPr/>
          <p:nvPr/>
        </p:nvSpPr>
        <p:spPr>
          <a:xfrm>
            <a:off x="91678" y="264096"/>
            <a:ext cx="2016000" cy="1152297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1E9DE310-0E63-4F12-BF6E-A93C69918B4F}"/>
              </a:ext>
            </a:extLst>
          </p:cNvPr>
          <p:cNvSpPr/>
          <p:nvPr/>
        </p:nvSpPr>
        <p:spPr>
          <a:xfrm>
            <a:off x="4131012" y="264096"/>
            <a:ext cx="2016000" cy="1080368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A323A2CF-BBD4-45A7-9084-92253C4FC27F}"/>
              </a:ext>
            </a:extLst>
          </p:cNvPr>
          <p:cNvSpPr/>
          <p:nvPr/>
        </p:nvSpPr>
        <p:spPr>
          <a:xfrm>
            <a:off x="2107846" y="265543"/>
            <a:ext cx="2016000" cy="1368400"/>
          </a:xfrm>
          <a:prstGeom prst="roundRect">
            <a:avLst>
              <a:gd name="adj" fmla="val 13495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68BE7B55-8C5B-4EB1-8BA2-2E246EA36792}"/>
              </a:ext>
            </a:extLst>
          </p:cNvPr>
          <p:cNvSpPr/>
          <p:nvPr/>
        </p:nvSpPr>
        <p:spPr>
          <a:xfrm>
            <a:off x="6152471" y="49233"/>
            <a:ext cx="2016000" cy="1224384"/>
          </a:xfrm>
          <a:prstGeom prst="roundRect">
            <a:avLst>
              <a:gd name="adj" fmla="val 13842"/>
            </a:avLst>
          </a:prstGeom>
          <a:solidFill>
            <a:schemeClr val="accent6"/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B2483197-CEC6-4BA9-8FB4-3D1AB7F5C3B8}"/>
              </a:ext>
            </a:extLst>
          </p:cNvPr>
          <p:cNvSpPr/>
          <p:nvPr/>
        </p:nvSpPr>
        <p:spPr>
          <a:xfrm>
            <a:off x="97137" y="694983"/>
            <a:ext cx="12600000" cy="8856984"/>
          </a:xfrm>
          <a:prstGeom prst="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BDCE1A4-7E2D-4EE3-9A23-B8CFFCE57EB6}"/>
              </a:ext>
            </a:extLst>
          </p:cNvPr>
          <p:cNvSpPr txBox="1"/>
          <p:nvPr/>
        </p:nvSpPr>
        <p:spPr>
          <a:xfrm>
            <a:off x="501532" y="274295"/>
            <a:ext cx="1184003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１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機能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80AB16F-3751-4BEE-AFA4-B0938C8B6235}"/>
              </a:ext>
            </a:extLst>
          </p:cNvPr>
          <p:cNvSpPr txBox="1"/>
          <p:nvPr/>
        </p:nvSpPr>
        <p:spPr>
          <a:xfrm>
            <a:off x="4136982" y="233152"/>
            <a:ext cx="2049970" cy="4462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３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振る舞い</a:t>
            </a:r>
            <a:r>
              <a:rPr lang="ja-JP" altLang="en-US" sz="2200" dirty="0">
                <a:solidFill>
                  <a:srgbClr val="70AD47">
                    <a:lumMod val="60000"/>
                    <a:lumOff val="40000"/>
                  </a:srgbClr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①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A51ACB0-CE29-40FA-81B8-60249ABC5648}"/>
              </a:ext>
            </a:extLst>
          </p:cNvPr>
          <p:cNvSpPr txBox="1"/>
          <p:nvPr/>
        </p:nvSpPr>
        <p:spPr>
          <a:xfrm>
            <a:off x="2513886" y="245479"/>
            <a:ext cx="1203919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２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構造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8A6AE16-23B3-45E4-80DE-806646D2D1C6}"/>
              </a:ext>
            </a:extLst>
          </p:cNvPr>
          <p:cNvSpPr txBox="1"/>
          <p:nvPr/>
        </p:nvSpPr>
        <p:spPr>
          <a:xfrm>
            <a:off x="6185756" y="140469"/>
            <a:ext cx="2049970" cy="4462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３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振る舞い②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364D5A5B-71B8-42D8-93CC-A3931F928E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5" t="9497" r="17753" b="9659"/>
          <a:stretch/>
        </p:blipFill>
        <p:spPr>
          <a:xfrm>
            <a:off x="178201" y="1430396"/>
            <a:ext cx="1873961" cy="2704964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47F725EB-71F4-4531-B0D4-238392C63D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" t="10137" r="5681" b="8341"/>
          <a:stretch/>
        </p:blipFill>
        <p:spPr>
          <a:xfrm>
            <a:off x="2345138" y="1385607"/>
            <a:ext cx="2332314" cy="2704965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0B6BCE25-B563-4D2E-BA5E-223D36C9C49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9" t="10245" r="3935" b="10418"/>
          <a:stretch/>
        </p:blipFill>
        <p:spPr>
          <a:xfrm>
            <a:off x="9026446" y="1409370"/>
            <a:ext cx="3248164" cy="2307223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76055739-5FA9-4CB9-94B7-48C0D05CD03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9" t="9162" r="38080" b="10726"/>
          <a:stretch/>
        </p:blipFill>
        <p:spPr>
          <a:xfrm>
            <a:off x="144515" y="5468327"/>
            <a:ext cx="1824505" cy="3348673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1169AB28-5950-47F7-A6A3-A401BD433C0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5" t="11893" r="6951" b="11750"/>
          <a:stretch/>
        </p:blipFill>
        <p:spPr>
          <a:xfrm>
            <a:off x="5504365" y="5458092"/>
            <a:ext cx="2995954" cy="1841030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E0443241-A2E7-40F4-B7FE-43118F99EBD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2" t="6821" r="3743" b="6097"/>
          <a:stretch/>
        </p:blipFill>
        <p:spPr>
          <a:xfrm>
            <a:off x="2017627" y="5470135"/>
            <a:ext cx="3392429" cy="3469065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55B08547-BBE8-4B1F-AA38-1B3C738A45D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1" t="14673" r="5060" b="11599"/>
          <a:stretch/>
        </p:blipFill>
        <p:spPr>
          <a:xfrm>
            <a:off x="5266623" y="7780601"/>
            <a:ext cx="3593559" cy="1700772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68A67037-3B5F-46A3-8DE2-1974566D39E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9" t="15484" r="4727" b="12870"/>
          <a:stretch/>
        </p:blipFill>
        <p:spPr>
          <a:xfrm>
            <a:off x="8970162" y="7758404"/>
            <a:ext cx="3138184" cy="1620609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EEE6D6B2-2915-4529-AE46-9D8DECCEA1D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7152" r="2350" b="7369"/>
          <a:stretch/>
        </p:blipFill>
        <p:spPr>
          <a:xfrm>
            <a:off x="4882144" y="1399414"/>
            <a:ext cx="3762452" cy="3404214"/>
          </a:xfrm>
          <a:prstGeom prst="rect">
            <a:avLst/>
          </a:prstGeom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9C07385-3294-47B3-AD8F-8ED18B166F33}"/>
              </a:ext>
            </a:extLst>
          </p:cNvPr>
          <p:cNvSpPr txBox="1"/>
          <p:nvPr/>
        </p:nvSpPr>
        <p:spPr>
          <a:xfrm>
            <a:off x="422973" y="1145498"/>
            <a:ext cx="14693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A-1.</a:t>
            </a:r>
            <a:r>
              <a:rPr kumimoji="1"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ライントレース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6855EA07-4C92-4BA8-A523-2425CA406665}"/>
              </a:ext>
            </a:extLst>
          </p:cNvPr>
          <p:cNvSpPr txBox="1"/>
          <p:nvPr/>
        </p:nvSpPr>
        <p:spPr>
          <a:xfrm>
            <a:off x="2350963" y="1176585"/>
            <a:ext cx="23206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A-2.</a:t>
            </a:r>
            <a:r>
              <a:rPr kumimoji="1"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ライントレース用情報の取得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54B2EFF8-E1F3-4170-912A-D57AA4994B0E}"/>
              </a:ext>
            </a:extLst>
          </p:cNvPr>
          <p:cNvSpPr txBox="1"/>
          <p:nvPr/>
        </p:nvSpPr>
        <p:spPr>
          <a:xfrm>
            <a:off x="5976634" y="1140955"/>
            <a:ext cx="1989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A-3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</a:t>
            </a:r>
            <a:r>
              <a:rPr kumimoji="1"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モータ出力の計算</a:t>
            </a:r>
            <a:endParaRPr kumimoji="1"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96A0767-7AC3-4AFB-B601-601B7284C307}"/>
              </a:ext>
            </a:extLst>
          </p:cNvPr>
          <p:cNvSpPr txBox="1"/>
          <p:nvPr/>
        </p:nvSpPr>
        <p:spPr>
          <a:xfrm>
            <a:off x="9775093" y="4135360"/>
            <a:ext cx="23206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A-5.</a:t>
            </a:r>
            <a:r>
              <a:rPr kumimoji="1"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転倒検知と緊急停止</a:t>
            </a:r>
            <a:endParaRPr kumimoji="1"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B13A124-5A74-4BF0-85BA-6F6822696911}"/>
              </a:ext>
            </a:extLst>
          </p:cNvPr>
          <p:cNvSpPr txBox="1"/>
          <p:nvPr/>
        </p:nvSpPr>
        <p:spPr>
          <a:xfrm>
            <a:off x="79860" y="726123"/>
            <a:ext cx="3158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dirty="0">
                <a:solidFill>
                  <a:prstClr val="black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A</a:t>
            </a:r>
            <a:r>
              <a:rPr kumimoji="1" lang="ja-JP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．ライントレースの振る舞い</a:t>
            </a:r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C6448C58-A160-40C3-A420-703684FDD975}"/>
              </a:ext>
            </a:extLst>
          </p:cNvPr>
          <p:cNvCxnSpPr>
            <a:cxnSpLocks/>
          </p:cNvCxnSpPr>
          <p:nvPr/>
        </p:nvCxnSpPr>
        <p:spPr>
          <a:xfrm>
            <a:off x="122725" y="1032491"/>
            <a:ext cx="12505119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30EE666-63EC-43AB-B1A0-014BCC8EB846}"/>
              </a:ext>
            </a:extLst>
          </p:cNvPr>
          <p:cNvSpPr txBox="1"/>
          <p:nvPr/>
        </p:nvSpPr>
        <p:spPr>
          <a:xfrm>
            <a:off x="186617" y="4767907"/>
            <a:ext cx="3158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dirty="0">
                <a:solidFill>
                  <a:prstClr val="black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B</a:t>
            </a:r>
            <a:r>
              <a:rPr kumimoji="1" lang="ja-JP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．計算管理の振る舞い</a:t>
            </a:r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D15D0A6A-8070-4EEA-946A-0D5A30C5A544}"/>
              </a:ext>
            </a:extLst>
          </p:cNvPr>
          <p:cNvCxnSpPr>
            <a:cxnSpLocks/>
          </p:cNvCxnSpPr>
          <p:nvPr/>
        </p:nvCxnSpPr>
        <p:spPr>
          <a:xfrm>
            <a:off x="144515" y="5108728"/>
            <a:ext cx="8390013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B1925847-BDF6-4E0C-8C07-1E4A8D6CE7A0}"/>
              </a:ext>
            </a:extLst>
          </p:cNvPr>
          <p:cNvSpPr txBox="1"/>
          <p:nvPr/>
        </p:nvSpPr>
        <p:spPr>
          <a:xfrm>
            <a:off x="322089" y="5190743"/>
            <a:ext cx="14693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-1.</a:t>
            </a:r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計算管理タスク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91B1987E-9064-482B-B491-8CCB05CE60BD}"/>
              </a:ext>
            </a:extLst>
          </p:cNvPr>
          <p:cNvSpPr txBox="1"/>
          <p:nvPr/>
        </p:nvSpPr>
        <p:spPr>
          <a:xfrm>
            <a:off x="3034707" y="5198042"/>
            <a:ext cx="14693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-2.</a:t>
            </a:r>
            <a:r>
              <a:rPr kumimoji="1"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輝度距離管理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652CE75D-9A2C-40BD-9620-A87CBC140419}"/>
              </a:ext>
            </a:extLst>
          </p:cNvPr>
          <p:cNvSpPr txBox="1"/>
          <p:nvPr/>
        </p:nvSpPr>
        <p:spPr>
          <a:xfrm>
            <a:off x="6184776" y="5190743"/>
            <a:ext cx="16351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B-3.</a:t>
            </a:r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走行距離管理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FF3B352-F3DA-46A5-9112-7B09271F4476}"/>
              </a:ext>
            </a:extLst>
          </p:cNvPr>
          <p:cNvSpPr txBox="1"/>
          <p:nvPr/>
        </p:nvSpPr>
        <p:spPr>
          <a:xfrm>
            <a:off x="6097737" y="7489074"/>
            <a:ext cx="16351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-4.</a:t>
            </a:r>
            <a:r>
              <a:rPr kumimoji="1"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ピッチ角速度管理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95D8625E-DE5B-46D8-876D-96675D21E821}"/>
              </a:ext>
            </a:extLst>
          </p:cNvPr>
          <p:cNvSpPr txBox="1"/>
          <p:nvPr/>
        </p:nvSpPr>
        <p:spPr>
          <a:xfrm>
            <a:off x="10016696" y="7492260"/>
            <a:ext cx="10451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-5.</a:t>
            </a:r>
            <a:r>
              <a:rPr kumimoji="1"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電圧管理</a:t>
            </a:r>
          </a:p>
        </p:txBody>
      </p:sp>
      <p:pic>
        <p:nvPicPr>
          <p:cNvPr id="54" name="図 53">
            <a:extLst>
              <a:ext uri="{FF2B5EF4-FFF2-40B4-BE49-F238E27FC236}">
                <a16:creationId xmlns:a16="http://schemas.microsoft.com/office/drawing/2014/main" id="{5803C570-E965-46BB-BD22-574C6B10BD0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5" t="9607" r="7412" b="11931"/>
          <a:stretch/>
        </p:blipFill>
        <p:spPr>
          <a:xfrm>
            <a:off x="8627048" y="4395679"/>
            <a:ext cx="3923023" cy="2855841"/>
          </a:xfrm>
          <a:prstGeom prst="rect">
            <a:avLst/>
          </a:prstGeom>
        </p:spPr>
      </p:pic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AC70D0BC-945F-4AF5-8D91-CC0B29EFF651}"/>
              </a:ext>
            </a:extLst>
          </p:cNvPr>
          <p:cNvCxnSpPr>
            <a:cxnSpLocks/>
          </p:cNvCxnSpPr>
          <p:nvPr/>
        </p:nvCxnSpPr>
        <p:spPr>
          <a:xfrm>
            <a:off x="8534528" y="7317690"/>
            <a:ext cx="4059946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F9D07A4F-BDB1-411C-8A6D-14F186E39C1D}"/>
              </a:ext>
            </a:extLst>
          </p:cNvPr>
          <p:cNvCxnSpPr>
            <a:cxnSpLocks/>
          </p:cNvCxnSpPr>
          <p:nvPr/>
        </p:nvCxnSpPr>
        <p:spPr>
          <a:xfrm>
            <a:off x="8534528" y="5090492"/>
            <a:ext cx="0" cy="222719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2E4B7B8-9BE1-4189-BD77-C8F6EDF13377}"/>
              </a:ext>
            </a:extLst>
          </p:cNvPr>
          <p:cNvSpPr txBox="1"/>
          <p:nvPr/>
        </p:nvSpPr>
        <p:spPr>
          <a:xfrm>
            <a:off x="10069322" y="1149340"/>
            <a:ext cx="23206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A-5.</a:t>
            </a:r>
            <a:r>
              <a:rPr kumimoji="1"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モータの駆動</a:t>
            </a:r>
            <a:endParaRPr kumimoji="1"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F9BA1229-BF5E-4D11-9B41-7045545B5934}"/>
              </a:ext>
            </a:extLst>
          </p:cNvPr>
          <p:cNvSpPr txBox="1"/>
          <p:nvPr/>
        </p:nvSpPr>
        <p:spPr>
          <a:xfrm>
            <a:off x="8449167" y="229211"/>
            <a:ext cx="1445666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４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工夫点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4469087"/>
      </p:ext>
    </p:extLst>
  </p:cSld>
  <p:clrMapOvr>
    <a:masterClrMapping/>
  </p:clrMapOvr>
</p:sld>
</file>

<file path=ppt/theme/theme1.xml><?xml version="1.0" encoding="utf-8"?>
<a:theme xmlns:a="http://schemas.openxmlformats.org/drawingml/2006/main" name="アブストラクトページ用（プライマリークラス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2870</TotalTime>
  <Words>131</Words>
  <Application>Microsoft Office PowerPoint</Application>
  <PresentationFormat>A3 297x420 mm</PresentationFormat>
  <Paragraphs>29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</vt:i4>
      </vt:variant>
    </vt:vector>
  </HeadingPairs>
  <TitlesOfParts>
    <vt:vector size="10" baseType="lpstr">
      <vt:lpstr>HG創英角ｺﾞｼｯｸUB</vt:lpstr>
      <vt:lpstr>メイリオ</vt:lpstr>
      <vt:lpstr>游ゴシック</vt:lpstr>
      <vt:lpstr>游ゴシック Light</vt:lpstr>
      <vt:lpstr>Arial</vt:lpstr>
      <vt:lpstr>Times New Roman</vt:lpstr>
      <vt:lpstr>アブストラクトページ用（プライマリークラス）</vt:lpstr>
      <vt:lpstr>デザインの設定</vt:lpstr>
      <vt:lpstr>PowerPoint プレゼンテーション</vt:lpstr>
      <vt:lpstr>PowerPoint プレゼンテーション</vt:lpstr>
    </vt:vector>
  </TitlesOfParts>
  <Manager>ETロボコン実行委員会</Manager>
  <Company>ETロボコン実行委員会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ETロボコン・コンセプトシート</dc:title>
  <dc:creator>ETロボコン実行委員会</dc:creator>
  <cp:lastModifiedBy>ryoga</cp:lastModifiedBy>
  <cp:revision>319</cp:revision>
  <cp:lastPrinted>2019-08-23T02:06:01Z</cp:lastPrinted>
  <dcterms:created xsi:type="dcterms:W3CDTF">2002-02-28T07:41:56Z</dcterms:created>
  <dcterms:modified xsi:type="dcterms:W3CDTF">2019-08-29T05:16:02Z</dcterms:modified>
</cp:coreProperties>
</file>