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9"/>
  </p:notesMasterIdLst>
  <p:handoutMasterIdLst>
    <p:handoutMasterId r:id="rId10"/>
  </p:handoutMasterIdLst>
  <p:sldIdLst>
    <p:sldId id="272" r:id="rId3"/>
    <p:sldId id="259" r:id="rId4"/>
    <p:sldId id="277" r:id="rId5"/>
    <p:sldId id="278" r:id="rId6"/>
    <p:sldId id="280" r:id="rId7"/>
    <p:sldId id="279" r:id="rId8"/>
  </p:sldIdLst>
  <p:sldSz cx="12801600" cy="9601200" type="A3"/>
  <p:notesSz cx="14597063" cy="21107400"/>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2"/>
          </p14:sldIdLst>
        </p14:section>
        <p14:section name="モデル図ページ（プライマリークラス）" id="{8B2B3982-7BAC-4EE5-974E-E0EE0719EC85}">
          <p14:sldIdLst>
            <p14:sldId id="259"/>
            <p14:sldId id="277"/>
            <p14:sldId id="278"/>
            <p14:sldId id="280"/>
            <p14:sldId id="279"/>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67" autoAdjust="0"/>
    <p:restoredTop sz="95889" autoAdjust="0"/>
  </p:normalViewPr>
  <p:slideViewPr>
    <p:cSldViewPr showGuides="1">
      <p:cViewPr varScale="1">
        <p:scale>
          <a:sx n="82" d="100"/>
          <a:sy n="82" d="100"/>
        </p:scale>
        <p:origin x="1830" y="108"/>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2022475" y="1582738"/>
            <a:ext cx="10553700"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1200"/>
              <a:pPr eaLnBrk="1" hangingPunct="1"/>
              <a:t>1</a:t>
            </a:fld>
            <a:endParaRPr lang="en-US" altLang="ja-JP" sz="12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1752572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113</a:t>
            </a: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一関工業高等専門学校</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東北</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岩手県一関市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800" b="1" dirty="0" err="1">
                <a:solidFill>
                  <a:prstClr val="black"/>
                </a:solidFill>
                <a:latin typeface="HG丸ｺﾞｼｯｸM-PRO" panose="020F0600000000000000" pitchFamily="50" charset="-128"/>
                <a:ea typeface="HG丸ｺﾞｼｯｸM-PRO" panose="020F0600000000000000" pitchFamily="50" charset="-128"/>
              </a:rPr>
              <a:t>teamNITIC</a:t>
            </a:r>
            <a:endParaRPr lang="en-US" altLang="ja-JP" sz="4000" b="1"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モデルの構成</a:t>
            </a:r>
            <a:endParaRPr lang="en-US" altLang="ja-JP" sz="2000" b="1" dirty="0"/>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各ページが何について書いているかを書く。</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１：機能モデル（ユースケース図、ユースケース記述、部品候補リスト）</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２：構造モデル（クラス図、オブジェクト図）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３、４：立ち振る舞いモデル（シーケンス図）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５：工夫点</a:t>
            </a:r>
          </a:p>
          <a:p>
            <a:pPr marL="0" lvl="0" indent="0" defTabSz="914400" eaLnBrk="1" hangingPunct="1">
              <a:lnSpc>
                <a:spcPct val="80000"/>
              </a:lnSpc>
              <a:spcBef>
                <a:spcPts val="600"/>
              </a:spcBef>
            </a:pPr>
            <a:endParaRPr lang="ja-JP" altLang="en-US" sz="1800"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また、それぞれのページについての簡単な解説</a:t>
            </a:r>
          </a:p>
          <a:p>
            <a:pPr marL="0" lvl="0" indent="0" defTabSz="914400" eaLnBrk="1" hangingPunct="1">
              <a:lnSpc>
                <a:spcPct val="80000"/>
              </a:lnSpc>
              <a:spcBef>
                <a:spcPts val="600"/>
              </a:spcBef>
            </a:pPr>
            <a:endParaRPr lang="en-US" altLang="ja-JP" dirty="0">
              <a:solidFill>
                <a:prstClr val="black"/>
              </a:solidFill>
              <a:latin typeface="HG丸ｺﾞｼｯｸM-PRO" panose="020F0600000000000000" pitchFamily="50" charset="-128"/>
              <a:ea typeface="HG丸ｺﾞｼｯｸM-PRO" panose="020F0600000000000000" pitchFamily="50" charset="-128"/>
            </a:endParaRPr>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チーム紹介、目標、意気込み</a:t>
            </a:r>
            <a:endParaRPr lang="ja-JP" altLang="en-US" sz="2000" dirty="0"/>
          </a:p>
          <a:p>
            <a:pPr marL="0" indent="0"/>
            <a:r>
              <a:rPr lang="ja-JP" altLang="en-US" sz="1800" dirty="0">
                <a:latin typeface="HG丸ｺﾞｼｯｸM-PRO" panose="020F0600000000000000" pitchFamily="50" charset="-128"/>
                <a:ea typeface="HG丸ｺﾞｼｯｸM-PRO" panose="020F0600000000000000" pitchFamily="50" charset="-128"/>
              </a:rPr>
              <a:t>私達</a:t>
            </a:r>
            <a:r>
              <a:rPr lang="en-US" altLang="ja-JP" sz="1800" dirty="0" err="1">
                <a:latin typeface="HG丸ｺﾞｼｯｸM-PRO" panose="020F0600000000000000" pitchFamily="50" charset="-128"/>
                <a:ea typeface="HG丸ｺﾞｼｯｸM-PRO" panose="020F0600000000000000" pitchFamily="50" charset="-128"/>
              </a:rPr>
              <a:t>teamNITIC</a:t>
            </a:r>
            <a:r>
              <a:rPr lang="ja-JP" altLang="en-US" sz="1800" dirty="0">
                <a:latin typeface="HG丸ｺﾞｼｯｸM-PRO" panose="020F0600000000000000" pitchFamily="50" charset="-128"/>
                <a:ea typeface="HG丸ｺﾞｼｯｸM-PRO" panose="020F0600000000000000" pitchFamily="50" charset="-128"/>
              </a:rPr>
              <a:t>は一関高専の二年生一人、四年生一人、五年生六人で構成されており、一関高専としての参加は二年目ですが、メンバーは一新され、みなが初挑戦となる出場です。</a:t>
            </a:r>
          </a:p>
          <a:p>
            <a:pPr marL="0" indent="0"/>
            <a:r>
              <a:rPr lang="ja-JP" altLang="en-US" sz="1800" dirty="0">
                <a:latin typeface="HG丸ｺﾞｼｯｸM-PRO" panose="020F0600000000000000" pitchFamily="50" charset="-128"/>
                <a:ea typeface="HG丸ｺﾞｼｯｸM-PRO" panose="020F0600000000000000" pitchFamily="50" charset="-128"/>
              </a:rPr>
              <a:t>高専で学習したモデリングやプログラミングを用いコースの完走と課題のクリアを行い全国大会へ出場し、表彰台に立つことが目標です。</a:t>
            </a:r>
          </a:p>
          <a:p>
            <a:pPr marL="0" indent="0"/>
            <a:r>
              <a:rPr lang="ja-JP" altLang="en-US" sz="1800" dirty="0">
                <a:latin typeface="HG丸ｺﾞｼｯｸM-PRO" panose="020F0600000000000000" pitchFamily="50" charset="-128"/>
                <a:ea typeface="HG丸ｺﾞｼｯｸM-PRO" panose="020F0600000000000000" pitchFamily="50" charset="-128"/>
              </a:rPr>
              <a:t>年齢が離れていて、今回が初対面となるメンバーも多くいるので、技術的なスキルの向上だけでなく、協同した作業や積極的なコミュニケーションを取ることにより社会性や協調性の向上にもつながるようにしたいです。</a:t>
            </a:r>
          </a:p>
          <a:p>
            <a:pPr marL="0" indent="0"/>
            <a:endParaRPr lang="ja-JP" altLang="en-US" sz="1800" dirty="0">
              <a:latin typeface="HG丸ｺﾞｼｯｸM-PRO" panose="020F0600000000000000" pitchFamily="50" charset="-128"/>
              <a:ea typeface="HG丸ｺﾞｼｯｸM-PRO" panose="020F0600000000000000"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2000" b="1" dirty="0"/>
              <a:t>モデルの概要</a:t>
            </a:r>
            <a:endParaRPr lang="en-US" altLang="ja-JP" sz="2000" b="1" dirty="0"/>
          </a:p>
          <a:p>
            <a:pPr marL="0" indent="0" defTabSz="774222" eaLnBrk="1" hangingPunct="1">
              <a:lnSpc>
                <a:spcPct val="80000"/>
              </a:lnSpc>
              <a:spcBef>
                <a:spcPct val="20000"/>
              </a:spcBef>
            </a:pPr>
            <a:endParaRPr lang="ja-JP" altLang="en-US" sz="1947" b="1" dirty="0">
              <a:solidFill>
                <a:srgbClr val="FF0000"/>
              </a:solidFill>
            </a:endParaRPr>
          </a:p>
          <a:p>
            <a:r>
              <a:rPr lang="ja-JP" altLang="ja-JP" sz="1800" dirty="0">
                <a:latin typeface="HG丸ｺﾞｼｯｸM-PRO" panose="020F0600000000000000" pitchFamily="50" charset="-128"/>
                <a:ea typeface="HG丸ｺﾞｼｯｸM-PRO" panose="020F0600000000000000" pitchFamily="50" charset="-128"/>
              </a:rPr>
              <a:t>要求：どのような事が難しいか、どのようにコースを分</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析したか</a:t>
            </a:r>
            <a:r>
              <a:rPr lang="ja-JP" altLang="ja-JP" sz="1800" dirty="0">
                <a:latin typeface="HG丸ｺﾞｼｯｸM-PRO" panose="020F0600000000000000" pitchFamily="50" charset="-128"/>
                <a:ea typeface="HG丸ｺﾞｼｯｸM-PRO" panose="020F0600000000000000" pitchFamily="50" charset="-128"/>
              </a:rPr>
              <a:t>、それらの解決にどのような要求が得ら</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れたかを</a:t>
            </a:r>
            <a:r>
              <a:rPr lang="ja-JP" altLang="ja-JP" sz="1800" dirty="0">
                <a:latin typeface="HG丸ｺﾞｼｯｸM-PRO" panose="020F0600000000000000" pitchFamily="50" charset="-128"/>
                <a:ea typeface="HG丸ｺﾞｼｯｸM-PRO" panose="020F0600000000000000" pitchFamily="50" charset="-128"/>
              </a:rPr>
              <a:t>書</a:t>
            </a:r>
            <a:r>
              <a:rPr lang="ja-JP" altLang="en-US" sz="1800" dirty="0">
                <a:latin typeface="HG丸ｺﾞｼｯｸM-PRO" panose="020F0600000000000000" pitchFamily="50" charset="-128"/>
                <a:ea typeface="HG丸ｺﾞｼｯｸM-PRO" panose="020F0600000000000000" pitchFamily="50" charset="-128"/>
              </a:rPr>
              <a:t>く。</a:t>
            </a:r>
            <a:r>
              <a:rPr lang="ja-JP" altLang="ja-JP" sz="1800" dirty="0">
                <a:latin typeface="HG丸ｺﾞｼｯｸM-PRO" panose="020F0600000000000000" pitchFamily="50" charset="-128"/>
                <a:ea typeface="HG丸ｺﾞｼｯｸM-PRO" panose="020F0600000000000000" pitchFamily="50" charset="-128"/>
              </a:rPr>
              <a:t>コード班に書いてもらう？</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分析：要求を解決するためにどのような方式を取ったか</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をなるべく具体的に書く。従来の方法や他チーム</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との明確な差別化をここで測る。</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設計：構造や振る舞いを文字だけで、結果・効果・価値</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などを表す。図を見なくてもこれらを簡単に表現</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する。</a:t>
            </a:r>
            <a:endParaRPr lang="ja-JP" altLang="en-US"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
        <p:nvSpPr>
          <p:cNvPr id="13" name="正方形/長方形 12">
            <a:extLst>
              <a:ext uri="{FF2B5EF4-FFF2-40B4-BE49-F238E27FC236}">
                <a16:creationId xmlns:a16="http://schemas.microsoft.com/office/drawing/2014/main" id="{EC828B48-58A1-4C4F-B98A-A4EC1AF68793}"/>
              </a:ext>
            </a:extLst>
          </p:cNvPr>
          <p:cNvSpPr/>
          <p:nvPr/>
        </p:nvSpPr>
        <p:spPr>
          <a:xfrm>
            <a:off x="208112" y="1839142"/>
            <a:ext cx="5973038" cy="3420000"/>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088756F-4A8A-44A9-9D87-C7BAA54221B5}"/>
              </a:ext>
            </a:extLst>
          </p:cNvPr>
          <p:cNvSpPr/>
          <p:nvPr/>
        </p:nvSpPr>
        <p:spPr>
          <a:xfrm>
            <a:off x="208112" y="5436692"/>
            <a:ext cx="5973038" cy="3900412"/>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4B1B5A3-3FF1-4094-B4EF-920002D0C743}"/>
              </a:ext>
            </a:extLst>
          </p:cNvPr>
          <p:cNvSpPr/>
          <p:nvPr/>
        </p:nvSpPr>
        <p:spPr>
          <a:xfrm>
            <a:off x="6404426" y="1861206"/>
            <a:ext cx="6185436" cy="7475897"/>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288444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6958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50181" y="6958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26849" y="6958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100800" y="480120"/>
            <a:ext cx="2520000" cy="1224384"/>
          </a:xfrm>
          <a:prstGeom prst="roundRect">
            <a:avLst>
              <a:gd name="adj" fmla="val 13842"/>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11192" y="1159152"/>
            <a:ext cx="12600000" cy="8352000"/>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84707" y="604595"/>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75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75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87906" y="734907"/>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59562" y="739023"/>
            <a:ext cx="2577483"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729467"/>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4" name="正方形/長方形 3">
            <a:extLst>
              <a:ext uri="{FF2B5EF4-FFF2-40B4-BE49-F238E27FC236}">
                <a16:creationId xmlns:a16="http://schemas.microsoft.com/office/drawing/2014/main" id="{3680C864-60B8-4F14-9653-302A07051B92}"/>
              </a:ext>
            </a:extLst>
          </p:cNvPr>
          <p:cNvSpPr/>
          <p:nvPr/>
        </p:nvSpPr>
        <p:spPr>
          <a:xfrm>
            <a:off x="119018" y="1159152"/>
            <a:ext cx="2340000" cy="720000"/>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6E542D6-2597-4479-8069-7E76879CA3E5}"/>
              </a:ext>
            </a:extLst>
          </p:cNvPr>
          <p:cNvSpPr txBox="1"/>
          <p:nvPr/>
        </p:nvSpPr>
        <p:spPr>
          <a:xfrm>
            <a:off x="163201" y="1320363"/>
            <a:ext cx="1935588" cy="400110"/>
          </a:xfrm>
          <a:prstGeom prst="rect">
            <a:avLst/>
          </a:prstGeom>
          <a:noFill/>
        </p:spPr>
        <p:txBody>
          <a:bodyPr wrap="square" rtlCol="0">
            <a:spAutoFit/>
          </a:bodyPr>
          <a:lstStyle/>
          <a:p>
            <a:r>
              <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rPr>
              <a:t>１</a:t>
            </a:r>
            <a:r>
              <a:rPr kumimoji="1" lang="en-US" altLang="ja-JP" sz="2000" dirty="0">
                <a:solidFill>
                  <a:schemeClr val="bg1"/>
                </a:solidFill>
                <a:latin typeface="HG創英角ｺﾞｼｯｸUB" panose="020B0909000000000000" pitchFamily="49" charset="-128"/>
                <a:ea typeface="HG創英角ｺﾞｼｯｸUB" panose="020B0909000000000000" pitchFamily="49" charset="-128"/>
              </a:rPr>
              <a:t>.</a:t>
            </a:r>
            <a:r>
              <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rPr>
              <a:t>機能モデル</a:t>
            </a:r>
          </a:p>
        </p:txBody>
      </p:sp>
      <p:sp>
        <p:nvSpPr>
          <p:cNvPr id="2" name="テキスト ボックス 1">
            <a:extLst>
              <a:ext uri="{FF2B5EF4-FFF2-40B4-BE49-F238E27FC236}">
                <a16:creationId xmlns:a16="http://schemas.microsoft.com/office/drawing/2014/main" id="{EC410CCE-6466-4DD2-B5D6-BA237A4B025B}"/>
              </a:ext>
            </a:extLst>
          </p:cNvPr>
          <p:cNvSpPr txBox="1"/>
          <p:nvPr/>
        </p:nvSpPr>
        <p:spPr>
          <a:xfrm>
            <a:off x="284707" y="2278376"/>
            <a:ext cx="4104456" cy="584775"/>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スターターにコースを完走する機能を提供</a:t>
            </a:r>
            <a:br>
              <a:rPr kumimoji="1" lang="en-US" altLang="ja-JP" dirty="0">
                <a:latin typeface="HG丸ｺﾞｼｯｸM-PRO" panose="020F0600000000000000" pitchFamily="50" charset="-128"/>
                <a:ea typeface="HG丸ｺﾞｼｯｸM-PRO" panose="020F0600000000000000" pitchFamily="50" charset="-128"/>
              </a:rPr>
            </a:br>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1</a:t>
            </a:r>
            <a:r>
              <a:rPr kumimoji="1" lang="ja-JP" altLang="en-US" dirty="0">
                <a:latin typeface="HG丸ｺﾞｼｯｸM-PRO" panose="020F0600000000000000" pitchFamily="50" charset="-128"/>
                <a:ea typeface="HG丸ｺﾞｼｯｸM-PRO" panose="020F0600000000000000" pitchFamily="50" charset="-128"/>
              </a:rPr>
              <a:t> ユースケース図で示す</a:t>
            </a:r>
          </a:p>
        </p:txBody>
      </p:sp>
      <p:sp>
        <p:nvSpPr>
          <p:cNvPr id="5" name="テキスト ボックス 4">
            <a:extLst>
              <a:ext uri="{FF2B5EF4-FFF2-40B4-BE49-F238E27FC236}">
                <a16:creationId xmlns:a16="http://schemas.microsoft.com/office/drawing/2014/main" id="{39B023B9-74EB-485E-B7A9-2E7916E6C963}"/>
              </a:ext>
            </a:extLst>
          </p:cNvPr>
          <p:cNvSpPr txBox="1"/>
          <p:nvPr/>
        </p:nvSpPr>
        <p:spPr>
          <a:xfrm>
            <a:off x="180711" y="5077073"/>
            <a:ext cx="4938737" cy="584775"/>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機能を実現するための方法を</a:t>
            </a:r>
            <a:r>
              <a:rPr lang="ja-JP" altLang="en-US" dirty="0">
                <a:latin typeface="HG丸ｺﾞｼｯｸM-PRO" panose="020F0600000000000000" pitchFamily="50" charset="-128"/>
                <a:ea typeface="HG丸ｺﾞｼｯｸM-PRO" panose="020F0600000000000000" pitchFamily="50" charset="-128"/>
              </a:rPr>
              <a:t>表</a:t>
            </a:r>
            <a:r>
              <a:rPr lang="en-US" altLang="ja-JP" dirty="0">
                <a:latin typeface="HG丸ｺﾞｼｯｸM-PRO" panose="020F0600000000000000" pitchFamily="50" charset="-128"/>
                <a:ea typeface="HG丸ｺﾞｼｯｸM-PRO" panose="020F0600000000000000" pitchFamily="50" charset="-128"/>
              </a:rPr>
              <a:t>1</a:t>
            </a:r>
            <a:r>
              <a:rPr kumimoji="1" lang="ja-JP" altLang="en-US" dirty="0">
                <a:latin typeface="HG丸ｺﾞｼｯｸM-PRO" panose="020F0600000000000000" pitchFamily="50" charset="-128"/>
                <a:ea typeface="HG丸ｺﾞｼｯｸM-PRO" panose="020F0600000000000000" pitchFamily="50" charset="-128"/>
              </a:rPr>
              <a:t> ユースケース記述、</a:t>
            </a:r>
            <a:br>
              <a:rPr kumimoji="1" lang="en-US" altLang="ja-JP" dirty="0">
                <a:latin typeface="HG丸ｺﾞｼｯｸM-PRO" panose="020F0600000000000000" pitchFamily="50" charset="-128"/>
                <a:ea typeface="HG丸ｺﾞｼｯｸM-PRO" panose="020F0600000000000000" pitchFamily="50" charset="-128"/>
              </a:rPr>
            </a:br>
            <a:r>
              <a:rPr kumimoji="1" lang="ja-JP" altLang="en-US" dirty="0">
                <a:latin typeface="HG丸ｺﾞｼｯｸM-PRO" panose="020F0600000000000000" pitchFamily="50" charset="-128"/>
                <a:ea typeface="HG丸ｺﾞｼｯｸM-PRO" panose="020F0600000000000000" pitchFamily="50" charset="-128"/>
              </a:rPr>
              <a:t>処理順序を図</a:t>
            </a:r>
            <a:r>
              <a:rPr kumimoji="1" lang="en-US" altLang="ja-JP" dirty="0">
                <a:latin typeface="HG丸ｺﾞｼｯｸM-PRO" panose="020F0600000000000000" pitchFamily="50" charset="-128"/>
                <a:ea typeface="HG丸ｺﾞｼｯｸM-PRO" panose="020F0600000000000000" pitchFamily="50" charset="-128"/>
              </a:rPr>
              <a:t>2</a:t>
            </a:r>
            <a:r>
              <a:rPr kumimoji="1" lang="ja-JP" altLang="en-US" dirty="0">
                <a:latin typeface="HG丸ｺﾞｼｯｸM-PRO" panose="020F0600000000000000" pitchFamily="50" charset="-128"/>
                <a:ea typeface="HG丸ｺﾞｼｯｸM-PRO" panose="020F0600000000000000" pitchFamily="50" charset="-128"/>
              </a:rPr>
              <a:t> アクティビティ図で示す</a:t>
            </a:r>
          </a:p>
        </p:txBody>
      </p:sp>
      <p:sp>
        <p:nvSpPr>
          <p:cNvPr id="20" name="テキスト ボックス 19">
            <a:extLst>
              <a:ext uri="{FF2B5EF4-FFF2-40B4-BE49-F238E27FC236}">
                <a16:creationId xmlns:a16="http://schemas.microsoft.com/office/drawing/2014/main" id="{E041338E-FEE7-4A28-B566-D22B2CCA4CC2}"/>
              </a:ext>
            </a:extLst>
          </p:cNvPr>
          <p:cNvSpPr txBox="1"/>
          <p:nvPr/>
        </p:nvSpPr>
        <p:spPr>
          <a:xfrm>
            <a:off x="284707" y="4376670"/>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1 </a:t>
            </a:r>
            <a:r>
              <a:rPr kumimoji="1" lang="ja-JP" altLang="en-US" dirty="0">
                <a:latin typeface="HG丸ｺﾞｼｯｸM-PRO" panose="020F0600000000000000" pitchFamily="50" charset="-128"/>
                <a:ea typeface="HG丸ｺﾞｼｯｸM-PRO" panose="020F0600000000000000" pitchFamily="50" charset="-128"/>
              </a:rPr>
              <a:t>ユースケース図</a:t>
            </a:r>
          </a:p>
        </p:txBody>
      </p:sp>
      <p:sp>
        <p:nvSpPr>
          <p:cNvPr id="21" name="テキスト ボックス 20">
            <a:extLst>
              <a:ext uri="{FF2B5EF4-FFF2-40B4-BE49-F238E27FC236}">
                <a16:creationId xmlns:a16="http://schemas.microsoft.com/office/drawing/2014/main" id="{20C8F207-6E49-4BF0-874F-9E2251FDBE27}"/>
              </a:ext>
            </a:extLst>
          </p:cNvPr>
          <p:cNvSpPr txBox="1"/>
          <p:nvPr/>
        </p:nvSpPr>
        <p:spPr>
          <a:xfrm>
            <a:off x="219008" y="5799845"/>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表</a:t>
            </a:r>
            <a:r>
              <a:rPr kumimoji="1" lang="en-US" altLang="ja-JP" dirty="0">
                <a:latin typeface="HG丸ｺﾞｼｯｸM-PRO" panose="020F0600000000000000" pitchFamily="50" charset="-128"/>
                <a:ea typeface="HG丸ｺﾞｼｯｸM-PRO" panose="020F0600000000000000" pitchFamily="50" charset="-128"/>
              </a:rPr>
              <a:t>1 </a:t>
            </a:r>
            <a:r>
              <a:rPr kumimoji="1" lang="ja-JP" altLang="en-US" dirty="0">
                <a:latin typeface="HG丸ｺﾞｼｯｸM-PRO" panose="020F0600000000000000" pitchFamily="50" charset="-128"/>
                <a:ea typeface="HG丸ｺﾞｼｯｸM-PRO" panose="020F0600000000000000" pitchFamily="50" charset="-128"/>
              </a:rPr>
              <a:t>ユースケース記述</a:t>
            </a:r>
          </a:p>
        </p:txBody>
      </p:sp>
      <p:cxnSp>
        <p:nvCxnSpPr>
          <p:cNvPr id="25" name="直線コネクタ 24">
            <a:extLst>
              <a:ext uri="{FF2B5EF4-FFF2-40B4-BE49-F238E27FC236}">
                <a16:creationId xmlns:a16="http://schemas.microsoft.com/office/drawing/2014/main" id="{AF2DCC8C-2365-43AB-9E17-176AA07FFDED}"/>
              </a:ext>
            </a:extLst>
          </p:cNvPr>
          <p:cNvCxnSpPr/>
          <p:nvPr/>
        </p:nvCxnSpPr>
        <p:spPr>
          <a:xfrm>
            <a:off x="283248" y="2278376"/>
            <a:ext cx="48636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85955608-DD65-46B1-83AA-2FE595727633}"/>
              </a:ext>
            </a:extLst>
          </p:cNvPr>
          <p:cNvSpPr txBox="1"/>
          <p:nvPr/>
        </p:nvSpPr>
        <p:spPr>
          <a:xfrm>
            <a:off x="174883" y="1942592"/>
            <a:ext cx="2002046"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１．提供する機能</a:t>
            </a:r>
            <a:endParaRPr kumimoji="1" lang="ja-JP" altLang="en-US" dirty="0"/>
          </a:p>
        </p:txBody>
      </p:sp>
      <p:sp>
        <p:nvSpPr>
          <p:cNvPr id="28" name="テキスト ボックス 27">
            <a:extLst>
              <a:ext uri="{FF2B5EF4-FFF2-40B4-BE49-F238E27FC236}">
                <a16:creationId xmlns:a16="http://schemas.microsoft.com/office/drawing/2014/main" id="{BC656E32-26A4-4666-809A-9F95C9E4C140}"/>
              </a:ext>
            </a:extLst>
          </p:cNvPr>
          <p:cNvSpPr txBox="1"/>
          <p:nvPr/>
        </p:nvSpPr>
        <p:spPr>
          <a:xfrm>
            <a:off x="195927" y="4670447"/>
            <a:ext cx="2033121"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２．機能要件</a:t>
            </a:r>
            <a:endParaRPr kumimoji="1" lang="ja-JP" altLang="en-US" dirty="0"/>
          </a:p>
        </p:txBody>
      </p:sp>
      <p:cxnSp>
        <p:nvCxnSpPr>
          <p:cNvPr id="29" name="直線コネクタ 28">
            <a:extLst>
              <a:ext uri="{FF2B5EF4-FFF2-40B4-BE49-F238E27FC236}">
                <a16:creationId xmlns:a16="http://schemas.microsoft.com/office/drawing/2014/main" id="{5912503A-9432-4EF7-8DAE-A3C6B8B3A324}"/>
              </a:ext>
            </a:extLst>
          </p:cNvPr>
          <p:cNvCxnSpPr/>
          <p:nvPr/>
        </p:nvCxnSpPr>
        <p:spPr>
          <a:xfrm>
            <a:off x="283248" y="5001377"/>
            <a:ext cx="48636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92360BFF-2588-4E81-B66C-FF63D724B698}"/>
              </a:ext>
            </a:extLst>
          </p:cNvPr>
          <p:cNvCxnSpPr>
            <a:cxnSpLocks/>
          </p:cNvCxnSpPr>
          <p:nvPr/>
        </p:nvCxnSpPr>
        <p:spPr>
          <a:xfrm>
            <a:off x="5392688" y="1924744"/>
            <a:ext cx="0" cy="736185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24" name="図 23">
            <a:extLst>
              <a:ext uri="{FF2B5EF4-FFF2-40B4-BE49-F238E27FC236}">
                <a16:creationId xmlns:a16="http://schemas.microsoft.com/office/drawing/2014/main" id="{C1A9FACB-7A24-494F-A4DA-383CC5F6041B}"/>
              </a:ext>
            </a:extLst>
          </p:cNvPr>
          <p:cNvPicPr>
            <a:picLocks noChangeAspect="1"/>
          </p:cNvPicPr>
          <p:nvPr/>
        </p:nvPicPr>
        <p:blipFill>
          <a:blip r:embed="rId2"/>
          <a:stretch>
            <a:fillRect/>
          </a:stretch>
        </p:blipFill>
        <p:spPr>
          <a:xfrm>
            <a:off x="634297" y="2907409"/>
            <a:ext cx="3973005" cy="1507577"/>
          </a:xfrm>
          <a:prstGeom prst="rect">
            <a:avLst/>
          </a:prstGeom>
        </p:spPr>
      </p:pic>
      <p:pic>
        <p:nvPicPr>
          <p:cNvPr id="32" name="図 31">
            <a:extLst>
              <a:ext uri="{FF2B5EF4-FFF2-40B4-BE49-F238E27FC236}">
                <a16:creationId xmlns:a16="http://schemas.microsoft.com/office/drawing/2014/main" id="{F63ADD04-970A-409E-A2E4-637EED385938}"/>
              </a:ext>
            </a:extLst>
          </p:cNvPr>
          <p:cNvPicPr>
            <a:picLocks noChangeAspect="1"/>
          </p:cNvPicPr>
          <p:nvPr/>
        </p:nvPicPr>
        <p:blipFill>
          <a:blip r:embed="rId3"/>
          <a:stretch>
            <a:fillRect/>
          </a:stretch>
        </p:blipFill>
        <p:spPr>
          <a:xfrm>
            <a:off x="240865" y="6127511"/>
            <a:ext cx="4948365" cy="2715707"/>
          </a:xfrm>
          <a:prstGeom prst="rect">
            <a:avLst/>
          </a:prstGeom>
        </p:spPr>
      </p:pic>
      <p:sp>
        <p:nvSpPr>
          <p:cNvPr id="26" name="正方形/長方形 25">
            <a:extLst>
              <a:ext uri="{FF2B5EF4-FFF2-40B4-BE49-F238E27FC236}">
                <a16:creationId xmlns:a16="http://schemas.microsoft.com/office/drawing/2014/main" id="{6CDEC34F-F9C8-4157-BB03-DEA8317C6FCC}"/>
              </a:ext>
            </a:extLst>
          </p:cNvPr>
          <p:cNvSpPr/>
          <p:nvPr/>
        </p:nvSpPr>
        <p:spPr>
          <a:xfrm>
            <a:off x="5536704" y="1942592"/>
            <a:ext cx="7024030" cy="6900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アクティビティ図</a:t>
            </a:r>
          </a:p>
        </p:txBody>
      </p:sp>
      <p:sp>
        <p:nvSpPr>
          <p:cNvPr id="34" name="テキスト ボックス 33">
            <a:extLst>
              <a:ext uri="{FF2B5EF4-FFF2-40B4-BE49-F238E27FC236}">
                <a16:creationId xmlns:a16="http://schemas.microsoft.com/office/drawing/2014/main" id="{FFC225C8-9D29-4C84-9EB7-F9E4E88B728A}"/>
              </a:ext>
            </a:extLst>
          </p:cNvPr>
          <p:cNvSpPr txBox="1"/>
          <p:nvPr/>
        </p:nvSpPr>
        <p:spPr>
          <a:xfrm>
            <a:off x="6499110" y="8944669"/>
            <a:ext cx="4862141" cy="338554"/>
          </a:xfrm>
          <a:prstGeom prst="rect">
            <a:avLst/>
          </a:prstGeom>
          <a:noFill/>
        </p:spPr>
        <p:txBody>
          <a:bodyPr wrap="square" rtlCol="0">
            <a:spAutoFit/>
          </a:bodyPr>
          <a:lstStyle/>
          <a:p>
            <a:pPr algn="ctr"/>
            <a:r>
              <a:rPr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2 </a:t>
            </a:r>
            <a:r>
              <a:rPr lang="ja-JP" altLang="en-US" dirty="0">
                <a:latin typeface="HG丸ｺﾞｼｯｸM-PRO" panose="020F0600000000000000" pitchFamily="50" charset="-128"/>
                <a:ea typeface="HG丸ｺﾞｼｯｸM-PRO" panose="020F0600000000000000" pitchFamily="50" charset="-128"/>
              </a:rPr>
              <a:t>アクティビティ図</a:t>
            </a:r>
            <a:endParaRPr kumimoji="1" lang="ja-JP" altLang="en-US"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48202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6958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50181" y="6958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95655" y="69885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2622918" y="480120"/>
            <a:ext cx="2520000" cy="1224384"/>
          </a:xfrm>
          <a:prstGeom prst="roundRect">
            <a:avLst>
              <a:gd name="adj" fmla="val 13842"/>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1195550"/>
            <a:ext cx="12600000" cy="8352000"/>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320252" y="730280"/>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40252" y="640606"/>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75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75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42918" y="730280"/>
            <a:ext cx="2801424"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44962" y="730279"/>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4" name="正方形/長方形 3">
            <a:extLst>
              <a:ext uri="{FF2B5EF4-FFF2-40B4-BE49-F238E27FC236}">
                <a16:creationId xmlns:a16="http://schemas.microsoft.com/office/drawing/2014/main" id="{3680C864-60B8-4F14-9653-302A07051B92}"/>
              </a:ext>
            </a:extLst>
          </p:cNvPr>
          <p:cNvSpPr/>
          <p:nvPr/>
        </p:nvSpPr>
        <p:spPr>
          <a:xfrm>
            <a:off x="116230" y="1204744"/>
            <a:ext cx="2340000" cy="720000"/>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6E542D6-2597-4479-8069-7E76879CA3E5}"/>
              </a:ext>
            </a:extLst>
          </p:cNvPr>
          <p:cNvSpPr txBox="1"/>
          <p:nvPr/>
        </p:nvSpPr>
        <p:spPr>
          <a:xfrm>
            <a:off x="320252" y="1362087"/>
            <a:ext cx="1935588" cy="400110"/>
          </a:xfrm>
          <a:prstGeom prst="rect">
            <a:avLst/>
          </a:prstGeom>
          <a:noFill/>
        </p:spPr>
        <p:txBody>
          <a:bodyPr wrap="square" rtlCol="0">
            <a:spAutoFit/>
          </a:bodyPr>
          <a:lstStyle/>
          <a:p>
            <a:r>
              <a:rPr lang="ja-JP" altLang="en-US" sz="2000" dirty="0">
                <a:solidFill>
                  <a:schemeClr val="bg1"/>
                </a:solidFill>
                <a:latin typeface="HG創英角ｺﾞｼｯｸUB" panose="020B0909000000000000" pitchFamily="49" charset="-128"/>
                <a:ea typeface="HG創英角ｺﾞｼｯｸUB" panose="020B0909000000000000" pitchFamily="49" charset="-128"/>
              </a:rPr>
              <a:t>２</a:t>
            </a:r>
            <a:r>
              <a:rPr kumimoji="1" lang="en-US" altLang="ja-JP" sz="2000"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000" dirty="0">
                <a:solidFill>
                  <a:schemeClr val="bg1"/>
                </a:solidFill>
                <a:latin typeface="HG創英角ｺﾞｼｯｸUB" panose="020B0909000000000000" pitchFamily="49" charset="-128"/>
                <a:ea typeface="HG創英角ｺﾞｼｯｸUB" panose="020B0909000000000000" pitchFamily="49" charset="-128"/>
              </a:rPr>
              <a:t>構造</a:t>
            </a:r>
            <a:r>
              <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rPr>
              <a:t>モデル</a:t>
            </a:r>
          </a:p>
        </p:txBody>
      </p:sp>
      <p:sp>
        <p:nvSpPr>
          <p:cNvPr id="17" name="テキスト ボックス 16">
            <a:extLst>
              <a:ext uri="{FF2B5EF4-FFF2-40B4-BE49-F238E27FC236}">
                <a16:creationId xmlns:a16="http://schemas.microsoft.com/office/drawing/2014/main" id="{C1B82EFB-D319-47AB-8DCF-A0E113236827}"/>
              </a:ext>
            </a:extLst>
          </p:cNvPr>
          <p:cNvSpPr txBox="1"/>
          <p:nvPr/>
        </p:nvSpPr>
        <p:spPr>
          <a:xfrm>
            <a:off x="201004" y="2010420"/>
            <a:ext cx="1473389"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１．機能構造</a:t>
            </a:r>
            <a:endParaRPr kumimoji="1" lang="ja-JP" altLang="en-US" dirty="0"/>
          </a:p>
        </p:txBody>
      </p:sp>
      <p:sp>
        <p:nvSpPr>
          <p:cNvPr id="19" name="テキスト ボックス 18">
            <a:extLst>
              <a:ext uri="{FF2B5EF4-FFF2-40B4-BE49-F238E27FC236}">
                <a16:creationId xmlns:a16="http://schemas.microsoft.com/office/drawing/2014/main" id="{DE6FC135-3FE7-4E74-98AE-6D85C2E3B6D2}"/>
              </a:ext>
            </a:extLst>
          </p:cNvPr>
          <p:cNvSpPr txBox="1"/>
          <p:nvPr/>
        </p:nvSpPr>
        <p:spPr>
          <a:xfrm>
            <a:off x="250595" y="2379584"/>
            <a:ext cx="4224145" cy="830997"/>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機能を構造によって階層化したものを</a:t>
            </a:r>
            <a:r>
              <a:rPr lang="ja-JP" altLang="en-US" dirty="0">
                <a:latin typeface="HG丸ｺﾞｼｯｸM-PRO" panose="020F0600000000000000" pitchFamily="50" charset="-128"/>
                <a:ea typeface="HG丸ｺﾞｼｯｸM-PRO" panose="020F0600000000000000" pitchFamily="50" charset="-128"/>
              </a:rPr>
              <a:t>、</a:t>
            </a:r>
            <a:r>
              <a:rPr kumimoji="1"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3</a:t>
            </a:r>
            <a:r>
              <a:rPr kumimoji="1" lang="en-US" altLang="ja-JP" dirty="0">
                <a:latin typeface="HG丸ｺﾞｼｯｸM-PRO" panose="020F0600000000000000" pitchFamily="50" charset="-128"/>
                <a:ea typeface="HG丸ｺﾞｼｯｸM-PRO" panose="020F0600000000000000" pitchFamily="50" charset="-128"/>
              </a:rPr>
              <a:t> </a:t>
            </a:r>
            <a:r>
              <a:rPr kumimoji="1" lang="ja-JP" altLang="en-US" dirty="0">
                <a:latin typeface="HG丸ｺﾞｼｯｸM-PRO" panose="020F0600000000000000" pitchFamily="50" charset="-128"/>
                <a:ea typeface="HG丸ｺﾞｼｯｸM-PRO" panose="020F0600000000000000" pitchFamily="50" charset="-128"/>
              </a:rPr>
              <a:t>パッケージ構造各階層を説明したものを表</a:t>
            </a:r>
            <a:r>
              <a:rPr kumimoji="1" lang="en-US" altLang="ja-JP" dirty="0">
                <a:latin typeface="HG丸ｺﾞｼｯｸM-PRO" panose="020F0600000000000000" pitchFamily="50" charset="-128"/>
                <a:ea typeface="HG丸ｺﾞｼｯｸM-PRO" panose="020F0600000000000000" pitchFamily="50" charset="-128"/>
              </a:rPr>
              <a:t>2 </a:t>
            </a:r>
            <a:r>
              <a:rPr kumimoji="1" lang="ja-JP" altLang="en-US" dirty="0">
                <a:latin typeface="HG丸ｺﾞｼｯｸM-PRO" panose="020F0600000000000000" pitchFamily="50" charset="-128"/>
                <a:ea typeface="HG丸ｺﾞｼｯｸM-PRO" panose="020F0600000000000000" pitchFamily="50" charset="-128"/>
              </a:rPr>
              <a:t>パッケージごとの役割に示す</a:t>
            </a:r>
          </a:p>
        </p:txBody>
      </p:sp>
      <p:sp>
        <p:nvSpPr>
          <p:cNvPr id="2" name="正方形/長方形 1">
            <a:extLst>
              <a:ext uri="{FF2B5EF4-FFF2-40B4-BE49-F238E27FC236}">
                <a16:creationId xmlns:a16="http://schemas.microsoft.com/office/drawing/2014/main" id="{98E94B8B-DAAE-4839-A55E-94B42F577E88}"/>
              </a:ext>
            </a:extLst>
          </p:cNvPr>
          <p:cNvSpPr/>
          <p:nvPr/>
        </p:nvSpPr>
        <p:spPr>
          <a:xfrm>
            <a:off x="250595" y="3260138"/>
            <a:ext cx="4134977" cy="23952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パッケージ構造</a:t>
            </a:r>
          </a:p>
        </p:txBody>
      </p:sp>
      <p:sp>
        <p:nvSpPr>
          <p:cNvPr id="20" name="テキスト ボックス 19">
            <a:extLst>
              <a:ext uri="{FF2B5EF4-FFF2-40B4-BE49-F238E27FC236}">
                <a16:creationId xmlns:a16="http://schemas.microsoft.com/office/drawing/2014/main" id="{69156195-ABD2-4067-89E0-A5491878C095}"/>
              </a:ext>
            </a:extLst>
          </p:cNvPr>
          <p:cNvSpPr txBox="1"/>
          <p:nvPr/>
        </p:nvSpPr>
        <p:spPr>
          <a:xfrm>
            <a:off x="746165" y="5638126"/>
            <a:ext cx="2800392"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3</a:t>
            </a:r>
            <a:r>
              <a:rPr kumimoji="1" lang="en-US" altLang="ja-JP" dirty="0">
                <a:latin typeface="HG丸ｺﾞｼｯｸM-PRO" panose="020F0600000000000000" pitchFamily="50" charset="-128"/>
                <a:ea typeface="HG丸ｺﾞｼｯｸM-PRO" panose="020F0600000000000000" pitchFamily="50" charset="-128"/>
              </a:rPr>
              <a:t> </a:t>
            </a:r>
            <a:r>
              <a:rPr lang="ja-JP" altLang="en-US" dirty="0">
                <a:latin typeface="HG丸ｺﾞｼｯｸM-PRO" panose="020F0600000000000000" pitchFamily="50" charset="-128"/>
                <a:ea typeface="HG丸ｺﾞｼｯｸM-PRO" panose="020F0600000000000000" pitchFamily="50" charset="-128"/>
              </a:rPr>
              <a:t>パッケージ構造</a:t>
            </a:r>
            <a:endParaRPr kumimoji="1" lang="ja-JP" altLang="en-US" dirty="0">
              <a:latin typeface="HG丸ｺﾞｼｯｸM-PRO" panose="020F0600000000000000" pitchFamily="50" charset="-128"/>
              <a:ea typeface="HG丸ｺﾞｼｯｸM-PRO" panose="020F0600000000000000" pitchFamily="50" charset="-128"/>
            </a:endParaRPr>
          </a:p>
        </p:txBody>
      </p:sp>
      <p:graphicFrame>
        <p:nvGraphicFramePr>
          <p:cNvPr id="5" name="表 4">
            <a:extLst>
              <a:ext uri="{FF2B5EF4-FFF2-40B4-BE49-F238E27FC236}">
                <a16:creationId xmlns:a16="http://schemas.microsoft.com/office/drawing/2014/main" id="{08CF845F-A4EA-45A6-AABA-27A61ABF671B}"/>
              </a:ext>
            </a:extLst>
          </p:cNvPr>
          <p:cNvGraphicFramePr>
            <a:graphicFrameLocks noGrp="1"/>
          </p:cNvGraphicFramePr>
          <p:nvPr>
            <p:extLst>
              <p:ext uri="{D42A27DB-BD31-4B8C-83A1-F6EECF244321}">
                <p14:modId xmlns:p14="http://schemas.microsoft.com/office/powerpoint/2010/main" val="1344833251"/>
              </p:ext>
            </p:extLst>
          </p:nvPr>
        </p:nvGraphicFramePr>
        <p:xfrm>
          <a:off x="232435" y="6600579"/>
          <a:ext cx="4224145" cy="2468880"/>
        </p:xfrm>
        <a:graphic>
          <a:graphicData uri="http://schemas.openxmlformats.org/drawingml/2006/table">
            <a:tbl>
              <a:tblPr firstRow="1" bandRow="1">
                <a:tableStyleId>{5C22544A-7EE6-4342-B048-85BDC9FD1C3A}</a:tableStyleId>
              </a:tblPr>
              <a:tblGrid>
                <a:gridCol w="1453791">
                  <a:extLst>
                    <a:ext uri="{9D8B030D-6E8A-4147-A177-3AD203B41FA5}">
                      <a16:colId xmlns:a16="http://schemas.microsoft.com/office/drawing/2014/main" val="188478114"/>
                    </a:ext>
                  </a:extLst>
                </a:gridCol>
                <a:gridCol w="2770354">
                  <a:extLst>
                    <a:ext uri="{9D8B030D-6E8A-4147-A177-3AD203B41FA5}">
                      <a16:colId xmlns:a16="http://schemas.microsoft.com/office/drawing/2014/main" val="543803565"/>
                    </a:ext>
                  </a:extLst>
                </a:gridCol>
              </a:tblGrid>
              <a:tr h="356578">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408500701"/>
                  </a:ext>
                </a:extLst>
              </a:tr>
              <a:tr h="356578">
                <a:tc>
                  <a:txBody>
                    <a:bodyPr/>
                    <a:lstStyle/>
                    <a:p>
                      <a:endParaRPr kumimoji="1" lang="ja-JP" altLang="en-US" dirty="0"/>
                    </a:p>
                  </a:txBody>
                  <a:tcPr/>
                </a:tc>
                <a:tc>
                  <a:txBody>
                    <a:bodyPr/>
                    <a:lstStyle/>
                    <a:p>
                      <a:r>
                        <a:rPr kumimoji="1" lang="ja-JP" altLang="en-US" dirty="0"/>
                        <a:t>長くなりそうな説明は二行</a:t>
                      </a:r>
                    </a:p>
                  </a:txBody>
                  <a:tcPr/>
                </a:tc>
                <a:extLst>
                  <a:ext uri="{0D108BD9-81ED-4DB2-BD59-A6C34878D82A}">
                    <a16:rowId xmlns:a16="http://schemas.microsoft.com/office/drawing/2014/main" val="816765208"/>
                  </a:ext>
                </a:extLst>
              </a:tr>
              <a:tr h="356578">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258313854"/>
                  </a:ext>
                </a:extLst>
              </a:tr>
              <a:tr h="356578">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358557439"/>
                  </a:ext>
                </a:extLst>
              </a:tr>
              <a:tr h="356578">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76119806"/>
                  </a:ext>
                </a:extLst>
              </a:tr>
              <a:tr h="356578">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596238091"/>
                  </a:ext>
                </a:extLst>
              </a:tr>
            </a:tbl>
          </a:graphicData>
        </a:graphic>
      </p:graphicFrame>
      <p:sp>
        <p:nvSpPr>
          <p:cNvPr id="21" name="テキスト ボックス 20">
            <a:extLst>
              <a:ext uri="{FF2B5EF4-FFF2-40B4-BE49-F238E27FC236}">
                <a16:creationId xmlns:a16="http://schemas.microsoft.com/office/drawing/2014/main" id="{D7088AC7-CC6B-4BD9-9EBD-D00201F86809}"/>
              </a:ext>
            </a:extLst>
          </p:cNvPr>
          <p:cNvSpPr txBox="1"/>
          <p:nvPr/>
        </p:nvSpPr>
        <p:spPr>
          <a:xfrm>
            <a:off x="679187" y="6202717"/>
            <a:ext cx="2934348"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表</a:t>
            </a:r>
            <a:r>
              <a:rPr kumimoji="1" lang="en-US" altLang="ja-JP" dirty="0">
                <a:latin typeface="HG丸ｺﾞｼｯｸM-PRO" panose="020F0600000000000000" pitchFamily="50" charset="-128"/>
                <a:ea typeface="HG丸ｺﾞｼｯｸM-PRO" panose="020F0600000000000000" pitchFamily="50" charset="-128"/>
              </a:rPr>
              <a:t>2 </a:t>
            </a:r>
            <a:r>
              <a:rPr lang="ja-JP" altLang="en-US" dirty="0">
                <a:latin typeface="HG丸ｺﾞｼｯｸM-PRO" panose="020F0600000000000000" pitchFamily="50" charset="-128"/>
                <a:ea typeface="HG丸ｺﾞｼｯｸM-PRO" panose="020F0600000000000000" pitchFamily="50" charset="-128"/>
              </a:rPr>
              <a:t>パッケージごとの役割</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23" name="テキスト ボックス 22">
            <a:extLst>
              <a:ext uri="{FF2B5EF4-FFF2-40B4-BE49-F238E27FC236}">
                <a16:creationId xmlns:a16="http://schemas.microsoft.com/office/drawing/2014/main" id="{AD9D6A3C-6D5E-4181-BE32-C48E0D4ACDC8}"/>
              </a:ext>
            </a:extLst>
          </p:cNvPr>
          <p:cNvSpPr txBox="1"/>
          <p:nvPr/>
        </p:nvSpPr>
        <p:spPr>
          <a:xfrm>
            <a:off x="4579554" y="2008787"/>
            <a:ext cx="223430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２．部品の仕様定義</a:t>
            </a:r>
            <a:endParaRPr kumimoji="1" lang="ja-JP" altLang="en-US" dirty="0"/>
          </a:p>
        </p:txBody>
      </p:sp>
      <p:cxnSp>
        <p:nvCxnSpPr>
          <p:cNvPr id="24" name="直線コネクタ 23">
            <a:extLst>
              <a:ext uri="{FF2B5EF4-FFF2-40B4-BE49-F238E27FC236}">
                <a16:creationId xmlns:a16="http://schemas.microsoft.com/office/drawing/2014/main" id="{DA076511-29B4-4289-A5B1-40C3F5C3B6F5}"/>
              </a:ext>
            </a:extLst>
          </p:cNvPr>
          <p:cNvCxnSpPr>
            <a:cxnSpLocks/>
          </p:cNvCxnSpPr>
          <p:nvPr/>
        </p:nvCxnSpPr>
        <p:spPr>
          <a:xfrm>
            <a:off x="4579554" y="2355030"/>
            <a:ext cx="7941926" cy="556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6AF3BF9-354D-4C84-B586-BEA4FCD83CDF}"/>
              </a:ext>
            </a:extLst>
          </p:cNvPr>
          <p:cNvSpPr txBox="1"/>
          <p:nvPr/>
        </p:nvSpPr>
        <p:spPr>
          <a:xfrm>
            <a:off x="4579554" y="2355030"/>
            <a:ext cx="8067397" cy="338554"/>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安定した倒立走行を行いコースを完走するためのクラスの構造を図</a:t>
            </a:r>
            <a:r>
              <a:rPr kumimoji="1" lang="en-US" altLang="ja-JP" dirty="0">
                <a:latin typeface="HG丸ｺﾞｼｯｸM-PRO" panose="020F0600000000000000" pitchFamily="50" charset="-128"/>
                <a:ea typeface="HG丸ｺﾞｼｯｸM-PRO" panose="020F0600000000000000" pitchFamily="50" charset="-128"/>
              </a:rPr>
              <a:t>4 </a:t>
            </a:r>
            <a:r>
              <a:rPr kumimoji="1" lang="ja-JP" altLang="en-US" dirty="0">
                <a:latin typeface="HG丸ｺﾞｼｯｸM-PRO" panose="020F0600000000000000" pitchFamily="50" charset="-128"/>
                <a:ea typeface="HG丸ｺﾞｼｯｸM-PRO" panose="020F0600000000000000" pitchFamily="50" charset="-128"/>
              </a:rPr>
              <a:t>クラス図に示す</a:t>
            </a:r>
          </a:p>
        </p:txBody>
      </p:sp>
      <p:sp>
        <p:nvSpPr>
          <p:cNvPr id="26" name="テキスト ボックス 25">
            <a:extLst>
              <a:ext uri="{FF2B5EF4-FFF2-40B4-BE49-F238E27FC236}">
                <a16:creationId xmlns:a16="http://schemas.microsoft.com/office/drawing/2014/main" id="{E9309EC5-15B9-4F27-A3D8-EC9B63D9D395}"/>
              </a:ext>
            </a:extLst>
          </p:cNvPr>
          <p:cNvSpPr txBox="1"/>
          <p:nvPr/>
        </p:nvSpPr>
        <p:spPr>
          <a:xfrm>
            <a:off x="5841938" y="9059995"/>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4 </a:t>
            </a:r>
            <a:r>
              <a:rPr kumimoji="1" lang="ja-JP" altLang="en-US" dirty="0">
                <a:latin typeface="HG丸ｺﾞｼｯｸM-PRO" panose="020F0600000000000000" pitchFamily="50" charset="-128"/>
                <a:ea typeface="HG丸ｺﾞｼｯｸM-PRO" panose="020F0600000000000000" pitchFamily="50" charset="-128"/>
              </a:rPr>
              <a:t>クラス図</a:t>
            </a:r>
          </a:p>
        </p:txBody>
      </p:sp>
      <p:cxnSp>
        <p:nvCxnSpPr>
          <p:cNvPr id="30" name="直線コネクタ 29">
            <a:extLst>
              <a:ext uri="{FF2B5EF4-FFF2-40B4-BE49-F238E27FC236}">
                <a16:creationId xmlns:a16="http://schemas.microsoft.com/office/drawing/2014/main" id="{42A1F393-1E5C-47EB-8F93-48B484E995FB}"/>
              </a:ext>
            </a:extLst>
          </p:cNvPr>
          <p:cNvCxnSpPr>
            <a:cxnSpLocks/>
          </p:cNvCxnSpPr>
          <p:nvPr/>
        </p:nvCxnSpPr>
        <p:spPr>
          <a:xfrm flipV="1">
            <a:off x="232435" y="2360590"/>
            <a:ext cx="4224149" cy="18994"/>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EB78B98-FFB2-4055-B20D-F38B57463984}"/>
              </a:ext>
            </a:extLst>
          </p:cNvPr>
          <p:cNvCxnSpPr>
            <a:cxnSpLocks/>
          </p:cNvCxnSpPr>
          <p:nvPr/>
        </p:nvCxnSpPr>
        <p:spPr>
          <a:xfrm>
            <a:off x="4528592" y="2022036"/>
            <a:ext cx="0" cy="736185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7" name="図 6">
            <a:extLst>
              <a:ext uri="{FF2B5EF4-FFF2-40B4-BE49-F238E27FC236}">
                <a16:creationId xmlns:a16="http://schemas.microsoft.com/office/drawing/2014/main" id="{BBE40644-49CB-4A01-9629-B052348070D5}"/>
              </a:ext>
            </a:extLst>
          </p:cNvPr>
          <p:cNvPicPr>
            <a:picLocks noChangeAspect="1"/>
          </p:cNvPicPr>
          <p:nvPr/>
        </p:nvPicPr>
        <p:blipFill rotWithShape="1">
          <a:blip r:embed="rId2"/>
          <a:srcRect l="21156" t="8278" r="21313" b="1193"/>
          <a:stretch/>
        </p:blipFill>
        <p:spPr>
          <a:xfrm>
            <a:off x="4833223" y="2782519"/>
            <a:ext cx="7364915" cy="6277476"/>
          </a:xfrm>
          <a:prstGeom prst="rect">
            <a:avLst/>
          </a:prstGeom>
        </p:spPr>
      </p:pic>
    </p:spTree>
    <p:extLst>
      <p:ext uri="{BB962C8B-B14F-4D97-AF65-F5344CB8AC3E}">
        <p14:creationId xmlns:p14="http://schemas.microsoft.com/office/powerpoint/2010/main" val="3377835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6958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94668" y="691615"/>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6334" y="694505"/>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5140800" y="480120"/>
            <a:ext cx="2520000" cy="1224384"/>
          </a:xfrm>
          <a:prstGeom prst="roundRect">
            <a:avLst>
              <a:gd name="adj" fmla="val 13842"/>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99902" y="1210403"/>
            <a:ext cx="12600000" cy="8352000"/>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7487" y="751258"/>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0054" y="751257"/>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36334" y="618731"/>
            <a:ext cx="259653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75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75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737706"/>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4" name="正方形/長方形 3">
            <a:extLst>
              <a:ext uri="{FF2B5EF4-FFF2-40B4-BE49-F238E27FC236}">
                <a16:creationId xmlns:a16="http://schemas.microsoft.com/office/drawing/2014/main" id="{3680C864-60B8-4F14-9653-302A07051B92}"/>
              </a:ext>
            </a:extLst>
          </p:cNvPr>
          <p:cNvSpPr/>
          <p:nvPr/>
        </p:nvSpPr>
        <p:spPr>
          <a:xfrm>
            <a:off x="116230" y="1204744"/>
            <a:ext cx="2340000" cy="720000"/>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6E542D6-2597-4479-8069-7E76879CA3E5}"/>
              </a:ext>
            </a:extLst>
          </p:cNvPr>
          <p:cNvSpPr txBox="1"/>
          <p:nvPr/>
        </p:nvSpPr>
        <p:spPr>
          <a:xfrm>
            <a:off x="100800" y="1364689"/>
            <a:ext cx="2428118" cy="400110"/>
          </a:xfrm>
          <a:prstGeom prst="rect">
            <a:avLst/>
          </a:prstGeom>
          <a:noFill/>
        </p:spPr>
        <p:txBody>
          <a:bodyPr wrap="square" rtlCol="0">
            <a:spAutoFit/>
          </a:bodyPr>
          <a:lstStyle/>
          <a:p>
            <a:r>
              <a:rPr lang="ja-JP" altLang="en-US" sz="2000" dirty="0">
                <a:solidFill>
                  <a:schemeClr val="bg1"/>
                </a:solidFill>
                <a:latin typeface="HG創英角ｺﾞｼｯｸUB" panose="020B0909000000000000" pitchFamily="49" charset="-128"/>
                <a:ea typeface="HG創英角ｺﾞｼｯｸUB" panose="020B0909000000000000" pitchFamily="49" charset="-128"/>
              </a:rPr>
              <a:t>３</a:t>
            </a:r>
            <a:r>
              <a:rPr kumimoji="1" lang="en-US" altLang="ja-JP" sz="2000" dirty="0">
                <a:solidFill>
                  <a:schemeClr val="bg1"/>
                </a:solidFill>
                <a:latin typeface="HG創英角ｺﾞｼｯｸUB" panose="020B0909000000000000" pitchFamily="49" charset="-128"/>
                <a:ea typeface="HG創英角ｺﾞｼｯｸUB" panose="020B0909000000000000" pitchFamily="49" charset="-128"/>
              </a:rPr>
              <a:t>.</a:t>
            </a:r>
            <a:r>
              <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rPr>
              <a:t>振る舞いモデル</a:t>
            </a:r>
          </a:p>
        </p:txBody>
      </p:sp>
      <p:sp>
        <p:nvSpPr>
          <p:cNvPr id="17" name="テキスト ボックス 16">
            <a:extLst>
              <a:ext uri="{FF2B5EF4-FFF2-40B4-BE49-F238E27FC236}">
                <a16:creationId xmlns:a16="http://schemas.microsoft.com/office/drawing/2014/main" id="{E555DF15-33D2-421A-9758-8A8F51862B61}"/>
              </a:ext>
            </a:extLst>
          </p:cNvPr>
          <p:cNvSpPr txBox="1"/>
          <p:nvPr/>
        </p:nvSpPr>
        <p:spPr>
          <a:xfrm>
            <a:off x="115533" y="1994509"/>
            <a:ext cx="180440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１．状態の遷移</a:t>
            </a:r>
            <a:endParaRPr kumimoji="1" lang="ja-JP" altLang="en-US" dirty="0"/>
          </a:p>
        </p:txBody>
      </p:sp>
      <p:sp>
        <p:nvSpPr>
          <p:cNvPr id="19" name="テキスト ボックス 18">
            <a:extLst>
              <a:ext uri="{FF2B5EF4-FFF2-40B4-BE49-F238E27FC236}">
                <a16:creationId xmlns:a16="http://schemas.microsoft.com/office/drawing/2014/main" id="{2960DEAA-1DF6-4EAE-B096-64E27D6C82AD}"/>
              </a:ext>
            </a:extLst>
          </p:cNvPr>
          <p:cNvSpPr txBox="1"/>
          <p:nvPr/>
        </p:nvSpPr>
        <p:spPr>
          <a:xfrm>
            <a:off x="127720" y="2426777"/>
            <a:ext cx="4140024" cy="830997"/>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アクティビティ図と基に、走行事前処理と走行中の処理の変化を図</a:t>
            </a:r>
            <a:r>
              <a:rPr kumimoji="1" lang="en-US" altLang="ja-JP" dirty="0">
                <a:latin typeface="HG丸ｺﾞｼｯｸM-PRO" panose="020F0600000000000000" pitchFamily="50" charset="-128"/>
                <a:ea typeface="HG丸ｺﾞｼｯｸM-PRO" panose="020F0600000000000000" pitchFamily="50" charset="-128"/>
              </a:rPr>
              <a:t>5 </a:t>
            </a:r>
            <a:r>
              <a:rPr kumimoji="1" lang="ja-JP" altLang="en-US" dirty="0">
                <a:latin typeface="HG丸ｺﾞｼｯｸM-PRO" panose="020F0600000000000000" pitchFamily="50" charset="-128"/>
                <a:ea typeface="HG丸ｺﾞｼｯｸM-PRO" panose="020F0600000000000000" pitchFamily="50" charset="-128"/>
              </a:rPr>
              <a:t>ステートマシン図に示す</a:t>
            </a:r>
          </a:p>
        </p:txBody>
      </p:sp>
      <p:cxnSp>
        <p:nvCxnSpPr>
          <p:cNvPr id="20" name="直線コネクタ 19">
            <a:extLst>
              <a:ext uri="{FF2B5EF4-FFF2-40B4-BE49-F238E27FC236}">
                <a16:creationId xmlns:a16="http://schemas.microsoft.com/office/drawing/2014/main" id="{CA71F2BF-DAB3-4AED-A285-A1F69B5C8357}"/>
              </a:ext>
            </a:extLst>
          </p:cNvPr>
          <p:cNvCxnSpPr>
            <a:cxnSpLocks/>
          </p:cNvCxnSpPr>
          <p:nvPr/>
        </p:nvCxnSpPr>
        <p:spPr>
          <a:xfrm flipV="1">
            <a:off x="131902" y="2328862"/>
            <a:ext cx="4001382" cy="2746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F455A3D9-86EC-48F2-9DFE-E329A68534D4}"/>
              </a:ext>
            </a:extLst>
          </p:cNvPr>
          <p:cNvSpPr/>
          <p:nvPr/>
        </p:nvSpPr>
        <p:spPr>
          <a:xfrm>
            <a:off x="152852" y="3328227"/>
            <a:ext cx="3980432" cy="56519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ステートマシン図</a:t>
            </a:r>
          </a:p>
        </p:txBody>
      </p:sp>
      <p:sp>
        <p:nvSpPr>
          <p:cNvPr id="21" name="テキスト ボックス 20">
            <a:extLst>
              <a:ext uri="{FF2B5EF4-FFF2-40B4-BE49-F238E27FC236}">
                <a16:creationId xmlns:a16="http://schemas.microsoft.com/office/drawing/2014/main" id="{A837F2FA-F11D-4DEE-AB5C-2C88A2903F27}"/>
              </a:ext>
            </a:extLst>
          </p:cNvPr>
          <p:cNvSpPr txBox="1"/>
          <p:nvPr/>
        </p:nvSpPr>
        <p:spPr>
          <a:xfrm>
            <a:off x="327574" y="8993682"/>
            <a:ext cx="3624916"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5 </a:t>
            </a:r>
            <a:r>
              <a:rPr lang="ja-JP" altLang="en-US" dirty="0">
                <a:latin typeface="HG丸ｺﾞｼｯｸM-PRO" panose="020F0600000000000000" pitchFamily="50" charset="-128"/>
                <a:ea typeface="HG丸ｺﾞｼｯｸM-PRO" panose="020F0600000000000000" pitchFamily="50" charset="-128"/>
              </a:rPr>
              <a:t>ステートマシン図</a:t>
            </a:r>
            <a:endParaRPr kumimoji="1" lang="ja-JP" altLang="en-US" dirty="0">
              <a:latin typeface="HG丸ｺﾞｼｯｸM-PRO" panose="020F0600000000000000" pitchFamily="50" charset="-128"/>
              <a:ea typeface="HG丸ｺﾞｼｯｸM-PRO" panose="020F0600000000000000" pitchFamily="50" charset="-128"/>
            </a:endParaRPr>
          </a:p>
        </p:txBody>
      </p:sp>
      <p:cxnSp>
        <p:nvCxnSpPr>
          <p:cNvPr id="22" name="直線コネクタ 21">
            <a:extLst>
              <a:ext uri="{FF2B5EF4-FFF2-40B4-BE49-F238E27FC236}">
                <a16:creationId xmlns:a16="http://schemas.microsoft.com/office/drawing/2014/main" id="{D6BA0D04-17B0-4FDD-9AA0-F77991CA8AA5}"/>
              </a:ext>
            </a:extLst>
          </p:cNvPr>
          <p:cNvCxnSpPr>
            <a:cxnSpLocks/>
          </p:cNvCxnSpPr>
          <p:nvPr/>
        </p:nvCxnSpPr>
        <p:spPr>
          <a:xfrm>
            <a:off x="4240560" y="1848193"/>
            <a:ext cx="0" cy="736185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26B73A05-44F5-4291-9E63-0EED2C10B815}"/>
              </a:ext>
            </a:extLst>
          </p:cNvPr>
          <p:cNvSpPr txBox="1"/>
          <p:nvPr/>
        </p:nvSpPr>
        <p:spPr>
          <a:xfrm>
            <a:off x="4293144" y="1957194"/>
            <a:ext cx="243643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２．振る舞い①</a:t>
            </a:r>
            <a:endParaRPr kumimoji="1" lang="ja-JP" altLang="en-US" dirty="0"/>
          </a:p>
        </p:txBody>
      </p:sp>
      <p:cxnSp>
        <p:nvCxnSpPr>
          <p:cNvPr id="24" name="直線コネクタ 23">
            <a:extLst>
              <a:ext uri="{FF2B5EF4-FFF2-40B4-BE49-F238E27FC236}">
                <a16:creationId xmlns:a16="http://schemas.microsoft.com/office/drawing/2014/main" id="{D56DA056-69A8-4334-96DA-18789DD7990E}"/>
              </a:ext>
            </a:extLst>
          </p:cNvPr>
          <p:cNvCxnSpPr>
            <a:cxnSpLocks/>
          </p:cNvCxnSpPr>
          <p:nvPr/>
        </p:nvCxnSpPr>
        <p:spPr>
          <a:xfrm flipV="1">
            <a:off x="4346083" y="2287830"/>
            <a:ext cx="8074546" cy="4342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063C58CB-117D-4705-8F36-5EEA73BA0AFD}"/>
              </a:ext>
            </a:extLst>
          </p:cNvPr>
          <p:cNvSpPr txBox="1"/>
          <p:nvPr/>
        </p:nvSpPr>
        <p:spPr>
          <a:xfrm>
            <a:off x="4346083" y="2393541"/>
            <a:ext cx="6575224" cy="584775"/>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5</a:t>
            </a:r>
            <a:r>
              <a:rPr kumimoji="1" lang="ja-JP" altLang="en-US" dirty="0">
                <a:latin typeface="HG丸ｺﾞｼｯｸM-PRO" panose="020F0600000000000000" pitchFamily="50" charset="-128"/>
                <a:ea typeface="HG丸ｺﾞｼｯｸM-PRO" panose="020F0600000000000000" pitchFamily="50" charset="-128"/>
              </a:rPr>
              <a:t>を基に全体の動作を図</a:t>
            </a:r>
            <a:r>
              <a:rPr kumimoji="1" lang="en-US" altLang="ja-JP" dirty="0">
                <a:latin typeface="HG丸ｺﾞｼｯｸM-PRO" panose="020F0600000000000000" pitchFamily="50" charset="-128"/>
                <a:ea typeface="HG丸ｺﾞｼｯｸM-PRO" panose="020F0600000000000000" pitchFamily="50" charset="-128"/>
              </a:rPr>
              <a:t>6 </a:t>
            </a:r>
            <a:r>
              <a:rPr kumimoji="1" lang="ja-JP" altLang="en-US" dirty="0">
                <a:latin typeface="HG丸ｺﾞｼｯｸM-PRO" panose="020F0600000000000000" pitchFamily="50" charset="-128"/>
                <a:ea typeface="HG丸ｺﾞｼｯｸM-PRO" panose="020F0600000000000000" pitchFamily="50" charset="-128"/>
              </a:rPr>
              <a:t>シーケンス図で示す</a:t>
            </a:r>
            <a:br>
              <a:rPr kumimoji="1" lang="en-US" altLang="ja-JP" dirty="0">
                <a:latin typeface="HG丸ｺﾞｼｯｸM-PRO" panose="020F0600000000000000" pitchFamily="50" charset="-128"/>
                <a:ea typeface="HG丸ｺﾞｼｯｸM-PRO" panose="020F0600000000000000" pitchFamily="50" charset="-128"/>
              </a:rPr>
            </a:br>
            <a:r>
              <a:rPr kumimoji="1" lang="en-US" altLang="ja-JP" dirty="0">
                <a:latin typeface="HG丸ｺﾞｼｯｸM-PRO" panose="020F0600000000000000" pitchFamily="50" charset="-128"/>
                <a:ea typeface="HG丸ｺﾞｼｯｸM-PRO" panose="020F0600000000000000" pitchFamily="50" charset="-128"/>
              </a:rPr>
              <a:t>ref.</a:t>
            </a:r>
            <a:r>
              <a:rPr kumimoji="1" lang="ja-JP" altLang="en-US" dirty="0">
                <a:latin typeface="HG丸ｺﾞｼｯｸM-PRO" panose="020F0600000000000000" pitchFamily="50" charset="-128"/>
                <a:ea typeface="HG丸ｺﾞｼｯｸM-PRO" panose="020F0600000000000000" pitchFamily="50" charset="-128"/>
              </a:rPr>
              <a:t>で表した部分は図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から図</a:t>
            </a:r>
            <a:r>
              <a:rPr kumimoji="1" lang="en-US" altLang="ja-JP" dirty="0">
                <a:latin typeface="HG丸ｺﾞｼｯｸM-PRO" panose="020F0600000000000000" pitchFamily="50" charset="-128"/>
                <a:ea typeface="HG丸ｺﾞｼｯｸM-PRO" panose="020F0600000000000000" pitchFamily="50" charset="-128"/>
              </a:rPr>
              <a:t>13</a:t>
            </a:r>
            <a:r>
              <a:rPr kumimoji="1" lang="ja-JP" altLang="en-US" dirty="0">
                <a:latin typeface="HG丸ｺﾞｼｯｸM-PRO" panose="020F0600000000000000" pitchFamily="50" charset="-128"/>
                <a:ea typeface="HG丸ｺﾞｼｯｸM-PRO" panose="020F0600000000000000" pitchFamily="50" charset="-128"/>
              </a:rPr>
              <a:t>に詳細を示す</a:t>
            </a:r>
          </a:p>
        </p:txBody>
      </p:sp>
      <p:sp>
        <p:nvSpPr>
          <p:cNvPr id="49" name="テキスト ボックス 48">
            <a:extLst>
              <a:ext uri="{FF2B5EF4-FFF2-40B4-BE49-F238E27FC236}">
                <a16:creationId xmlns:a16="http://schemas.microsoft.com/office/drawing/2014/main" id="{A5BC404B-F330-4FBD-9E7F-0DBE4697FEC6}"/>
              </a:ext>
            </a:extLst>
          </p:cNvPr>
          <p:cNvSpPr txBox="1"/>
          <p:nvPr/>
        </p:nvSpPr>
        <p:spPr>
          <a:xfrm>
            <a:off x="5962585" y="6340791"/>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6 </a:t>
            </a:r>
            <a:r>
              <a:rPr lang="ja-JP" altLang="en-US" dirty="0">
                <a:latin typeface="HG丸ｺﾞｼｯｸM-PRO" panose="020F0600000000000000" pitchFamily="50" charset="-128"/>
                <a:ea typeface="HG丸ｺﾞｼｯｸM-PRO" panose="020F0600000000000000" pitchFamily="50" charset="-128"/>
              </a:rPr>
              <a:t>シーケンス図</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27" name="図 26">
            <a:extLst>
              <a:ext uri="{FF2B5EF4-FFF2-40B4-BE49-F238E27FC236}">
                <a16:creationId xmlns:a16="http://schemas.microsoft.com/office/drawing/2014/main" id="{8CE0A3ED-3AEE-4945-98C9-4874D8D62209}"/>
              </a:ext>
            </a:extLst>
          </p:cNvPr>
          <p:cNvPicPr>
            <a:picLocks noChangeAspect="1"/>
          </p:cNvPicPr>
          <p:nvPr/>
        </p:nvPicPr>
        <p:blipFill rotWithShape="1">
          <a:blip r:embed="rId2"/>
          <a:srcRect l="3876" t="18224" r="6126" b="13762"/>
          <a:stretch/>
        </p:blipFill>
        <p:spPr>
          <a:xfrm>
            <a:off x="4355970" y="3017762"/>
            <a:ext cx="8295224" cy="3395593"/>
          </a:xfrm>
          <a:prstGeom prst="rect">
            <a:avLst/>
          </a:prstGeom>
        </p:spPr>
      </p:pic>
      <p:pic>
        <p:nvPicPr>
          <p:cNvPr id="28" name="図 27">
            <a:extLst>
              <a:ext uri="{FF2B5EF4-FFF2-40B4-BE49-F238E27FC236}">
                <a16:creationId xmlns:a16="http://schemas.microsoft.com/office/drawing/2014/main" id="{C29921D1-AA9E-402A-AA95-5D72367749ED}"/>
              </a:ext>
            </a:extLst>
          </p:cNvPr>
          <p:cNvPicPr>
            <a:picLocks noChangeAspect="1"/>
          </p:cNvPicPr>
          <p:nvPr/>
        </p:nvPicPr>
        <p:blipFill rotWithShape="1">
          <a:blip r:embed="rId3"/>
          <a:srcRect l="17937" t="30277" r="24596" b="12616"/>
          <a:stretch/>
        </p:blipFill>
        <p:spPr>
          <a:xfrm>
            <a:off x="7840960" y="6812590"/>
            <a:ext cx="4211485" cy="2266982"/>
          </a:xfrm>
          <a:prstGeom prst="rect">
            <a:avLst/>
          </a:prstGeom>
        </p:spPr>
      </p:pic>
      <p:sp>
        <p:nvSpPr>
          <p:cNvPr id="31" name="テキスト ボックス 30">
            <a:extLst>
              <a:ext uri="{FF2B5EF4-FFF2-40B4-BE49-F238E27FC236}">
                <a16:creationId xmlns:a16="http://schemas.microsoft.com/office/drawing/2014/main" id="{E7568802-DFA4-40B6-84D6-CB2D1875C1BF}"/>
              </a:ext>
            </a:extLst>
          </p:cNvPr>
          <p:cNvSpPr txBox="1"/>
          <p:nvPr/>
        </p:nvSpPr>
        <p:spPr>
          <a:xfrm>
            <a:off x="7624536" y="9028431"/>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7</a:t>
            </a:r>
            <a:r>
              <a:rPr lang="en-US" altLang="ja-JP" dirty="0">
                <a:latin typeface="HG丸ｺﾞｼｯｸM-PRO" panose="020F0600000000000000" pitchFamily="50" charset="-128"/>
                <a:ea typeface="HG丸ｺﾞｼｯｸM-PRO" panose="020F0600000000000000" pitchFamily="50" charset="-128"/>
              </a:rPr>
              <a:t> Bluetooth</a:t>
            </a:r>
            <a:r>
              <a:rPr lang="ja-JP" altLang="en-US" dirty="0">
                <a:latin typeface="HG丸ｺﾞｼｯｸM-PRO" panose="020F0600000000000000" pitchFamily="50" charset="-128"/>
                <a:ea typeface="HG丸ｺﾞｼｯｸM-PRO" panose="020F0600000000000000" pitchFamily="50" charset="-128"/>
              </a:rPr>
              <a:t>の振る舞い</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29" name="正方形/長方形 28">
            <a:extLst>
              <a:ext uri="{FF2B5EF4-FFF2-40B4-BE49-F238E27FC236}">
                <a16:creationId xmlns:a16="http://schemas.microsoft.com/office/drawing/2014/main" id="{A8F708CF-9991-455D-9DF2-796BE0CA0704}"/>
              </a:ext>
            </a:extLst>
          </p:cNvPr>
          <p:cNvSpPr/>
          <p:nvPr/>
        </p:nvSpPr>
        <p:spPr>
          <a:xfrm>
            <a:off x="11922103" y="6030541"/>
            <a:ext cx="599377" cy="2822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CF3DBDAF-38FA-41B6-900A-4D714BD6D47F}"/>
              </a:ext>
            </a:extLst>
          </p:cNvPr>
          <p:cNvSpPr/>
          <p:nvPr/>
        </p:nvSpPr>
        <p:spPr>
          <a:xfrm>
            <a:off x="11225337" y="5395312"/>
            <a:ext cx="576064" cy="25200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750FE3D6-152F-481A-8A17-D10B02405758}"/>
              </a:ext>
            </a:extLst>
          </p:cNvPr>
          <p:cNvSpPr/>
          <p:nvPr/>
        </p:nvSpPr>
        <p:spPr>
          <a:xfrm>
            <a:off x="9713168" y="3864497"/>
            <a:ext cx="684878" cy="33403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6282BCC7-7F87-426C-B26B-AC73A922B4FE}"/>
              </a:ext>
            </a:extLst>
          </p:cNvPr>
          <p:cNvSpPr/>
          <p:nvPr/>
        </p:nvSpPr>
        <p:spPr>
          <a:xfrm>
            <a:off x="10420917" y="4690666"/>
            <a:ext cx="732412" cy="2880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2FF47191-EB21-41F9-B811-9D26A30ECF54}"/>
              </a:ext>
            </a:extLst>
          </p:cNvPr>
          <p:cNvSpPr/>
          <p:nvPr/>
        </p:nvSpPr>
        <p:spPr>
          <a:xfrm>
            <a:off x="8380219" y="3873367"/>
            <a:ext cx="684878" cy="2776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2E0F4EFE-CCC2-4956-B57D-3F12F3910AC8}"/>
              </a:ext>
            </a:extLst>
          </p:cNvPr>
          <p:cNvSpPr/>
          <p:nvPr/>
        </p:nvSpPr>
        <p:spPr>
          <a:xfrm>
            <a:off x="6868775" y="3840556"/>
            <a:ext cx="540137" cy="27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7F1D994B-942C-4F18-8D98-122CC6C3292F}"/>
              </a:ext>
            </a:extLst>
          </p:cNvPr>
          <p:cNvSpPr/>
          <p:nvPr/>
        </p:nvSpPr>
        <p:spPr>
          <a:xfrm>
            <a:off x="7792676" y="6770650"/>
            <a:ext cx="4800810" cy="263846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2ED3112D-006D-4AB9-B730-CBEB06F64005}"/>
              </a:ext>
            </a:extLst>
          </p:cNvPr>
          <p:cNvSpPr txBox="1"/>
          <p:nvPr/>
        </p:nvSpPr>
        <p:spPr>
          <a:xfrm>
            <a:off x="4410329" y="6768793"/>
            <a:ext cx="3298716" cy="1323439"/>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の色枠で囲った部分をさらに詳しく図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13</a:t>
            </a:r>
            <a:r>
              <a:rPr lang="ja-JP" altLang="en-US" dirty="0">
                <a:latin typeface="HG丸ｺﾞｼｯｸM-PRO" panose="020F0600000000000000" pitchFamily="50" charset="-128"/>
                <a:ea typeface="HG丸ｺﾞｼｯｸM-PRO" panose="020F0600000000000000" pitchFamily="50" charset="-128"/>
              </a:rPr>
              <a:t>で表す</a:t>
            </a:r>
            <a:br>
              <a:rPr lang="en-US" altLang="ja-JP" dirty="0">
                <a:latin typeface="HG丸ｺﾞｼｯｸM-PRO" panose="020F0600000000000000" pitchFamily="50" charset="-128"/>
                <a:ea typeface="HG丸ｺﾞｼｯｸM-PRO" panose="020F0600000000000000" pitchFamily="50" charset="-128"/>
              </a:rPr>
            </a:br>
            <a:r>
              <a:rPr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7</a:t>
            </a:r>
            <a:r>
              <a:rPr lang="ja-JP" altLang="en-US" dirty="0">
                <a:latin typeface="HG丸ｺﾞｼｯｸM-PRO" panose="020F0600000000000000" pitchFamily="50" charset="-128"/>
                <a:ea typeface="HG丸ｺﾞｼｯｸM-PRO" panose="020F0600000000000000" pitchFamily="50" charset="-128"/>
              </a:rPr>
              <a:t>で使用されている色枠と同色のもので囲われたものが対応する図となっている</a:t>
            </a:r>
            <a:endParaRPr kumimoji="1" lang="ja-JP" altLang="en-US"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695025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6958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94668" y="691615"/>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6334" y="694505"/>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5140800" y="480120"/>
            <a:ext cx="2520000" cy="1224384"/>
          </a:xfrm>
          <a:prstGeom prst="roundRect">
            <a:avLst>
              <a:gd name="adj" fmla="val 13842"/>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93002" y="1182144"/>
            <a:ext cx="12600000" cy="8352000"/>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7487" y="751258"/>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0054" y="751257"/>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36334" y="618731"/>
            <a:ext cx="259653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75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75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737706"/>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4" name="正方形/長方形 3">
            <a:extLst>
              <a:ext uri="{FF2B5EF4-FFF2-40B4-BE49-F238E27FC236}">
                <a16:creationId xmlns:a16="http://schemas.microsoft.com/office/drawing/2014/main" id="{3680C864-60B8-4F14-9653-302A07051B92}"/>
              </a:ext>
            </a:extLst>
          </p:cNvPr>
          <p:cNvSpPr/>
          <p:nvPr/>
        </p:nvSpPr>
        <p:spPr>
          <a:xfrm>
            <a:off x="116230" y="1204744"/>
            <a:ext cx="2340000" cy="720000"/>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6E542D6-2597-4479-8069-7E76879CA3E5}"/>
              </a:ext>
            </a:extLst>
          </p:cNvPr>
          <p:cNvSpPr txBox="1"/>
          <p:nvPr/>
        </p:nvSpPr>
        <p:spPr>
          <a:xfrm>
            <a:off x="100800" y="1364689"/>
            <a:ext cx="2428118" cy="400110"/>
          </a:xfrm>
          <a:prstGeom prst="rect">
            <a:avLst/>
          </a:prstGeom>
          <a:noFill/>
        </p:spPr>
        <p:txBody>
          <a:bodyPr wrap="square" rtlCol="0">
            <a:spAutoFit/>
          </a:bodyPr>
          <a:lstStyle/>
          <a:p>
            <a:r>
              <a:rPr lang="ja-JP" altLang="en-US" sz="2000" dirty="0">
                <a:solidFill>
                  <a:schemeClr val="bg1"/>
                </a:solidFill>
                <a:latin typeface="HG創英角ｺﾞｼｯｸUB" panose="020B0909000000000000" pitchFamily="49" charset="-128"/>
                <a:ea typeface="HG創英角ｺﾞｼｯｸUB" panose="020B0909000000000000" pitchFamily="49" charset="-128"/>
              </a:rPr>
              <a:t>３</a:t>
            </a:r>
            <a:r>
              <a:rPr kumimoji="1" lang="en-US" altLang="ja-JP" sz="2000" dirty="0">
                <a:solidFill>
                  <a:schemeClr val="bg1"/>
                </a:solidFill>
                <a:latin typeface="HG創英角ｺﾞｼｯｸUB" panose="020B0909000000000000" pitchFamily="49" charset="-128"/>
                <a:ea typeface="HG創英角ｺﾞｼｯｸUB" panose="020B0909000000000000" pitchFamily="49" charset="-128"/>
              </a:rPr>
              <a:t>.</a:t>
            </a:r>
            <a:r>
              <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rPr>
              <a:t>振る舞いモデル</a:t>
            </a:r>
          </a:p>
        </p:txBody>
      </p:sp>
      <p:sp>
        <p:nvSpPr>
          <p:cNvPr id="17" name="テキスト ボックス 16">
            <a:extLst>
              <a:ext uri="{FF2B5EF4-FFF2-40B4-BE49-F238E27FC236}">
                <a16:creationId xmlns:a16="http://schemas.microsoft.com/office/drawing/2014/main" id="{0DC06311-BA36-4C7C-B015-A5D92F655109}"/>
              </a:ext>
            </a:extLst>
          </p:cNvPr>
          <p:cNvSpPr txBox="1"/>
          <p:nvPr/>
        </p:nvSpPr>
        <p:spPr>
          <a:xfrm>
            <a:off x="82487" y="1959768"/>
            <a:ext cx="243643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１．振る舞い②</a:t>
            </a:r>
            <a:endParaRPr kumimoji="1" lang="ja-JP" altLang="en-US" dirty="0"/>
          </a:p>
        </p:txBody>
      </p:sp>
      <p:cxnSp>
        <p:nvCxnSpPr>
          <p:cNvPr id="18" name="直線コネクタ 17">
            <a:extLst>
              <a:ext uri="{FF2B5EF4-FFF2-40B4-BE49-F238E27FC236}">
                <a16:creationId xmlns:a16="http://schemas.microsoft.com/office/drawing/2014/main" id="{84CBF3E8-EDE8-4D9B-9683-B749FABE7F1F}"/>
              </a:ext>
            </a:extLst>
          </p:cNvPr>
          <p:cNvCxnSpPr>
            <a:cxnSpLocks/>
          </p:cNvCxnSpPr>
          <p:nvPr/>
        </p:nvCxnSpPr>
        <p:spPr>
          <a:xfrm flipV="1">
            <a:off x="176472" y="2212922"/>
            <a:ext cx="12417016" cy="6678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7" name="図 6">
            <a:extLst>
              <a:ext uri="{FF2B5EF4-FFF2-40B4-BE49-F238E27FC236}">
                <a16:creationId xmlns:a16="http://schemas.microsoft.com/office/drawing/2014/main" id="{C6B4D44D-8896-4C46-B042-7863E61D0ED2}"/>
              </a:ext>
            </a:extLst>
          </p:cNvPr>
          <p:cNvPicPr>
            <a:picLocks noChangeAspect="1"/>
          </p:cNvPicPr>
          <p:nvPr/>
        </p:nvPicPr>
        <p:blipFill rotWithShape="1">
          <a:blip r:embed="rId2"/>
          <a:srcRect l="20578" t="22288" r="25250" b="16770"/>
          <a:stretch/>
        </p:blipFill>
        <p:spPr>
          <a:xfrm>
            <a:off x="321398" y="2449091"/>
            <a:ext cx="6151410" cy="3748501"/>
          </a:xfrm>
          <a:prstGeom prst="rect">
            <a:avLst/>
          </a:prstGeom>
        </p:spPr>
      </p:pic>
      <p:pic>
        <p:nvPicPr>
          <p:cNvPr id="8" name="図 7">
            <a:extLst>
              <a:ext uri="{FF2B5EF4-FFF2-40B4-BE49-F238E27FC236}">
                <a16:creationId xmlns:a16="http://schemas.microsoft.com/office/drawing/2014/main" id="{B352540B-EFA7-4CF4-ADA3-6F74F287F940}"/>
              </a:ext>
            </a:extLst>
          </p:cNvPr>
          <p:cNvPicPr>
            <a:picLocks noChangeAspect="1"/>
          </p:cNvPicPr>
          <p:nvPr/>
        </p:nvPicPr>
        <p:blipFill rotWithShape="1">
          <a:blip r:embed="rId3"/>
          <a:srcRect l="14151" t="24666" r="32389" b="20882"/>
          <a:stretch/>
        </p:blipFill>
        <p:spPr>
          <a:xfrm>
            <a:off x="6708395" y="2449091"/>
            <a:ext cx="2532599" cy="2002320"/>
          </a:xfrm>
          <a:prstGeom prst="rect">
            <a:avLst/>
          </a:prstGeom>
        </p:spPr>
      </p:pic>
      <p:pic>
        <p:nvPicPr>
          <p:cNvPr id="19" name="図 18">
            <a:extLst>
              <a:ext uri="{FF2B5EF4-FFF2-40B4-BE49-F238E27FC236}">
                <a16:creationId xmlns:a16="http://schemas.microsoft.com/office/drawing/2014/main" id="{F9BB8A40-A3BD-45F3-B386-401C64D20575}"/>
              </a:ext>
            </a:extLst>
          </p:cNvPr>
          <p:cNvPicPr>
            <a:picLocks noChangeAspect="1"/>
          </p:cNvPicPr>
          <p:nvPr/>
        </p:nvPicPr>
        <p:blipFill rotWithShape="1">
          <a:blip r:embed="rId4"/>
          <a:srcRect l="28625" t="14885" r="30313" b="19885"/>
          <a:stretch/>
        </p:blipFill>
        <p:spPr>
          <a:xfrm>
            <a:off x="9384572" y="2449091"/>
            <a:ext cx="3154336" cy="2714222"/>
          </a:xfrm>
          <a:prstGeom prst="rect">
            <a:avLst/>
          </a:prstGeom>
        </p:spPr>
      </p:pic>
      <p:pic>
        <p:nvPicPr>
          <p:cNvPr id="20" name="図 19">
            <a:extLst>
              <a:ext uri="{FF2B5EF4-FFF2-40B4-BE49-F238E27FC236}">
                <a16:creationId xmlns:a16="http://schemas.microsoft.com/office/drawing/2014/main" id="{299E4467-0069-4FF2-8179-DCB77A572EE9}"/>
              </a:ext>
            </a:extLst>
          </p:cNvPr>
          <p:cNvPicPr>
            <a:picLocks noChangeAspect="1"/>
          </p:cNvPicPr>
          <p:nvPr/>
        </p:nvPicPr>
        <p:blipFill rotWithShape="1">
          <a:blip r:embed="rId5"/>
          <a:srcRect l="19186" t="27155" r="40159" b="31780"/>
          <a:stretch/>
        </p:blipFill>
        <p:spPr>
          <a:xfrm>
            <a:off x="297487" y="6501295"/>
            <a:ext cx="3171459" cy="1735216"/>
          </a:xfrm>
          <a:prstGeom prst="rect">
            <a:avLst/>
          </a:prstGeom>
        </p:spPr>
      </p:pic>
    </p:spTree>
    <p:extLst>
      <p:ext uri="{BB962C8B-B14F-4D97-AF65-F5344CB8AC3E}">
        <p14:creationId xmlns:p14="http://schemas.microsoft.com/office/powerpoint/2010/main" val="3004469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93925" y="6958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40800" y="6958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9201" y="6958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7667675" y="480120"/>
            <a:ext cx="2520000" cy="1224384"/>
          </a:xfrm>
          <a:prstGeom prst="roundRect">
            <a:avLst>
              <a:gd name="adj" fmla="val 13842"/>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1204804"/>
            <a:ext cx="12600000" cy="8352000"/>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2844" y="736170"/>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4741" y="728475"/>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085125" y="720781"/>
            <a:ext cx="263662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4842" y="627019"/>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75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75000"/>
                </a:schemeClr>
              </a:solidFill>
              <a:latin typeface="HG創英角ｺﾞｼｯｸUB" panose="020B0909000000000000" pitchFamily="49" charset="-128"/>
              <a:ea typeface="HG創英角ｺﾞｼｯｸUB" panose="020B0909000000000000" pitchFamily="49" charset="-128"/>
            </a:endParaRPr>
          </a:p>
        </p:txBody>
      </p:sp>
      <p:sp>
        <p:nvSpPr>
          <p:cNvPr id="4" name="正方形/長方形 3">
            <a:extLst>
              <a:ext uri="{FF2B5EF4-FFF2-40B4-BE49-F238E27FC236}">
                <a16:creationId xmlns:a16="http://schemas.microsoft.com/office/drawing/2014/main" id="{3680C864-60B8-4F14-9653-302A07051B92}"/>
              </a:ext>
            </a:extLst>
          </p:cNvPr>
          <p:cNvSpPr/>
          <p:nvPr/>
        </p:nvSpPr>
        <p:spPr>
          <a:xfrm>
            <a:off x="116230" y="1204744"/>
            <a:ext cx="2340000" cy="720000"/>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6E542D6-2597-4479-8069-7E76879CA3E5}"/>
              </a:ext>
            </a:extLst>
          </p:cNvPr>
          <p:cNvSpPr txBox="1"/>
          <p:nvPr/>
        </p:nvSpPr>
        <p:spPr>
          <a:xfrm>
            <a:off x="585529" y="1362855"/>
            <a:ext cx="1395612" cy="400110"/>
          </a:xfrm>
          <a:prstGeom prst="rect">
            <a:avLst/>
          </a:prstGeom>
          <a:noFill/>
        </p:spPr>
        <p:txBody>
          <a:bodyPr wrap="square" rtlCol="0">
            <a:spAutoFit/>
          </a:bodyPr>
          <a:lstStyle/>
          <a:p>
            <a:r>
              <a:rPr lang="ja-JP" altLang="en-US" sz="2000" dirty="0">
                <a:solidFill>
                  <a:schemeClr val="bg1"/>
                </a:solidFill>
                <a:latin typeface="HG創英角ｺﾞｼｯｸUB" panose="020B0909000000000000" pitchFamily="49" charset="-128"/>
                <a:ea typeface="HG創英角ｺﾞｼｯｸUB" panose="020B0909000000000000" pitchFamily="49" charset="-128"/>
              </a:rPr>
              <a:t>４</a:t>
            </a:r>
            <a:r>
              <a:rPr kumimoji="1" lang="en-US" altLang="ja-JP" sz="2000"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000" dirty="0">
                <a:solidFill>
                  <a:schemeClr val="bg1"/>
                </a:solidFill>
                <a:latin typeface="HG創英角ｺﾞｼｯｸUB" panose="020B0909000000000000" pitchFamily="49" charset="-128"/>
                <a:ea typeface="HG創英角ｺﾞｼｯｸUB" panose="020B0909000000000000" pitchFamily="49" charset="-128"/>
              </a:rPr>
              <a:t>工夫点</a:t>
            </a:r>
            <a:endPar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endParaRPr>
          </a:p>
        </p:txBody>
      </p:sp>
    </p:spTree>
    <p:extLst>
      <p:ext uri="{BB962C8B-B14F-4D97-AF65-F5344CB8AC3E}">
        <p14:creationId xmlns:p14="http://schemas.microsoft.com/office/powerpoint/2010/main" val="3429835045"/>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2094</TotalTime>
  <Words>511</Words>
  <Application>Microsoft Office PowerPoint</Application>
  <PresentationFormat>A3 297x420 mm</PresentationFormat>
  <Paragraphs>84</Paragraphs>
  <Slides>6</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6</vt:i4>
      </vt:variant>
    </vt:vector>
  </HeadingPairs>
  <TitlesOfParts>
    <vt:vector size="15" baseType="lpstr">
      <vt:lpstr>HG丸ｺﾞｼｯｸM-PRO</vt:lpstr>
      <vt:lpstr>HG創英角ｺﾞｼｯｸUB</vt:lpstr>
      <vt:lpstr>ＭＳ Ｐゴシック</vt:lpstr>
      <vt:lpstr>游ゴシック</vt:lpstr>
      <vt:lpstr>游ゴシック Light</vt:lpstr>
      <vt:lpstr>Arial</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陽慈 内海</cp:lastModifiedBy>
  <cp:revision>233</cp:revision>
  <cp:lastPrinted>2018-04-01T05:10:42Z</cp:lastPrinted>
  <dcterms:created xsi:type="dcterms:W3CDTF">2002-02-28T07:41:56Z</dcterms:created>
  <dcterms:modified xsi:type="dcterms:W3CDTF">2019-08-20T01:01:58Z</dcterms:modified>
</cp:coreProperties>
</file>