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2" autoAdjust="0"/>
    <p:restoredTop sz="95889" autoAdjust="0"/>
  </p:normalViewPr>
  <p:slideViewPr>
    <p:cSldViewPr showGuides="1">
      <p:cViewPr>
        <p:scale>
          <a:sx n="85" d="100"/>
          <a:sy n="85" d="100"/>
        </p:scale>
        <p:origin x="1248" y="-72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90.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336104"/>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81811"/>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7675" y="890673"/>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9" name="テキスト ボックス 18">
            <a:extLst>
              <a:ext uri="{FF2B5EF4-FFF2-40B4-BE49-F238E27FC236}">
                <a16:creationId xmlns:a16="http://schemas.microsoft.com/office/drawing/2014/main" id="{C17C8422-FEC9-C945-80FA-AD1CCA520C88}"/>
              </a:ext>
            </a:extLst>
          </p:cNvPr>
          <p:cNvSpPr txBox="1"/>
          <p:nvPr/>
        </p:nvSpPr>
        <p:spPr>
          <a:xfrm>
            <a:off x="284809" y="1292670"/>
            <a:ext cx="6107956" cy="261610"/>
          </a:xfrm>
          <a:prstGeom prst="rect">
            <a:avLst/>
          </a:prstGeom>
          <a:noFill/>
        </p:spPr>
        <p:txBody>
          <a:bodyPr wrap="square" rtlCol="0">
            <a:spAutoFit/>
          </a:bodyPr>
          <a:lstStyle/>
          <a:p>
            <a:r>
              <a:rPr kumimoji="1" lang="ja-JP" altLang="en-US" sz="1050"/>
              <a:t>カーブを</a:t>
            </a:r>
            <a:r>
              <a:rPr lang="ja-JP" altLang="en-US" sz="1050"/>
              <a:t>安定して曲がることのできる旋回量計算式の構築</a:t>
            </a:r>
            <a:endParaRPr kumimoji="1" lang="en-US" altLang="ja-JP" sz="1050" dirty="0"/>
          </a:p>
        </p:txBody>
      </p:sp>
      <p:grpSp>
        <p:nvGrpSpPr>
          <p:cNvPr id="20" name="グループ化 19">
            <a:extLst>
              <a:ext uri="{FF2B5EF4-FFF2-40B4-BE49-F238E27FC236}">
                <a16:creationId xmlns:a16="http://schemas.microsoft.com/office/drawing/2014/main" id="{D1471E2F-CF60-2844-8AEE-7122C180B0F9}"/>
              </a:ext>
            </a:extLst>
          </p:cNvPr>
          <p:cNvGrpSpPr/>
          <p:nvPr/>
        </p:nvGrpSpPr>
        <p:grpSpPr>
          <a:xfrm>
            <a:off x="129674" y="1693833"/>
            <a:ext cx="6252559" cy="347516"/>
            <a:chOff x="131524" y="868527"/>
            <a:chExt cx="3963392" cy="347516"/>
          </a:xfrm>
        </p:grpSpPr>
        <p:cxnSp>
          <p:nvCxnSpPr>
            <p:cNvPr id="21" name="直線コネクタ 20">
              <a:extLst>
                <a:ext uri="{FF2B5EF4-FFF2-40B4-BE49-F238E27FC236}">
                  <a16:creationId xmlns:a16="http://schemas.microsoft.com/office/drawing/2014/main" id="{1AE9E27D-FC60-5C4D-9C4E-041BD04F17FE}"/>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A481844-A20F-434A-9A4F-991D57B14094}"/>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2</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23" name="テキスト ボックス 22">
            <a:extLst>
              <a:ext uri="{FF2B5EF4-FFF2-40B4-BE49-F238E27FC236}">
                <a16:creationId xmlns:a16="http://schemas.microsoft.com/office/drawing/2014/main" id="{1F665772-C724-1340-AEAD-F6448B24616D}"/>
              </a:ext>
            </a:extLst>
          </p:cNvPr>
          <p:cNvSpPr txBox="1"/>
          <p:nvPr/>
        </p:nvSpPr>
        <p:spPr>
          <a:xfrm>
            <a:off x="284809" y="2058928"/>
            <a:ext cx="6107956" cy="415498"/>
          </a:xfrm>
          <a:prstGeom prst="rect">
            <a:avLst/>
          </a:prstGeom>
          <a:noFill/>
        </p:spPr>
        <p:txBody>
          <a:bodyPr wrap="square" rtlCol="0">
            <a:spAutoFit/>
          </a:bodyPr>
          <a:lstStyle/>
          <a:p>
            <a:r>
              <a:rPr lang="ja-JP" altLang="en-US" sz="1050"/>
              <a:t>今年のコースは昨年と比較してカーブが多く，また，カーブの曲率も大きくなっている．そのため，完走率の向上には様々な外乱を考慮に入れたロバストな旋回量計算式が必要であると考えた．</a:t>
            </a:r>
            <a:endParaRPr kumimoji="1" lang="en-US" altLang="ja-JP" sz="1050" dirty="0"/>
          </a:p>
        </p:txBody>
      </p:sp>
      <p:sp>
        <p:nvSpPr>
          <p:cNvPr id="43" name="テキスト ボックス 42">
            <a:extLst>
              <a:ext uri="{FF2B5EF4-FFF2-40B4-BE49-F238E27FC236}">
                <a16:creationId xmlns:a16="http://schemas.microsoft.com/office/drawing/2014/main" id="{91D7B912-EEA9-CE48-B916-378E8926AD58}"/>
              </a:ext>
            </a:extLst>
          </p:cNvPr>
          <p:cNvSpPr txBox="1"/>
          <p:nvPr/>
        </p:nvSpPr>
        <p:spPr>
          <a:xfrm>
            <a:off x="422987" y="3346949"/>
            <a:ext cx="2604479" cy="3485570"/>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カーブの曲率に応じて旋回量をあらかじめ曲率旋回量として旋回量計算式に組み込んでおくことにした．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これにより，</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制御のみ用いたライントレースと比較して旋回動作の遅れを改善できると考えた．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全ての区間に異なるパラメータを用意すると，調整に時間がかかるため，曲率の近いものをまとめて扱うことにし，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種類のパラメータを用意した．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DFEA75FD-5BC4-DA47-9AD1-001E18C4256A}"/>
              </a:ext>
            </a:extLst>
          </p:cNvPr>
          <p:cNvSpPr txBox="1"/>
          <p:nvPr/>
        </p:nvSpPr>
        <p:spPr>
          <a:xfrm>
            <a:off x="238445" y="7433325"/>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grpSp>
        <p:nvGrpSpPr>
          <p:cNvPr id="48" name="グループ化 47">
            <a:extLst>
              <a:ext uri="{FF2B5EF4-FFF2-40B4-BE49-F238E27FC236}">
                <a16:creationId xmlns:a16="http://schemas.microsoft.com/office/drawing/2014/main" id="{12392AC8-34F8-AA40-8C14-60DB8B7ECF18}"/>
              </a:ext>
            </a:extLst>
          </p:cNvPr>
          <p:cNvGrpSpPr/>
          <p:nvPr/>
        </p:nvGrpSpPr>
        <p:grpSpPr>
          <a:xfrm>
            <a:off x="383839" y="7687241"/>
            <a:ext cx="5827557" cy="796091"/>
            <a:chOff x="492891" y="6938226"/>
            <a:chExt cx="5827557" cy="796091"/>
          </a:xfrm>
        </p:grpSpPr>
        <p:grpSp>
          <p:nvGrpSpPr>
            <p:cNvPr id="49" name="グループ化 48">
              <a:extLst>
                <a:ext uri="{FF2B5EF4-FFF2-40B4-BE49-F238E27FC236}">
                  <a16:creationId xmlns:a16="http://schemas.microsoft.com/office/drawing/2014/main" id="{7A069052-8019-984B-825F-7B988EA43488}"/>
                </a:ext>
              </a:extLst>
            </p:cNvPr>
            <p:cNvGrpSpPr/>
            <p:nvPr/>
          </p:nvGrpSpPr>
          <p:grpSpPr>
            <a:xfrm>
              <a:off x="492891" y="7151525"/>
              <a:ext cx="4161891" cy="410753"/>
              <a:chOff x="396219" y="6987323"/>
              <a:chExt cx="4161891" cy="410753"/>
            </a:xfrm>
          </p:grpSpPr>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DAC413C-6BD1-2A46-986D-58D07736BE23}"/>
                      </a:ext>
                    </a:extLst>
                  </p:cNvPr>
                  <p:cNvSpPr txBox="1"/>
                  <p:nvPr/>
                </p:nvSpPr>
                <p:spPr>
                  <a:xfrm>
                    <a:off x="849030" y="6987323"/>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曲率旋回量</m:t>
                          </m:r>
                          <m:r>
                            <a:rPr lang="ja-JP" altLang="en-US" sz="1100" i="1" smtClean="0">
                              <a:latin typeface="Cambria Math" panose="02040503050406030204" pitchFamily="18" charset="0"/>
                            </a:rPr>
                            <m:t>項</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EDAC413C-6BD1-2A46-986D-58D07736BE23}"/>
                      </a:ext>
                    </a:extLst>
                  </p:cNvPr>
                  <p:cNvSpPr txBox="1">
                    <a:spLocks noRot="1" noChangeAspect="1" noMove="1" noResize="1" noEditPoints="1" noAdjustHandles="1" noChangeArrowheads="1" noChangeShapeType="1" noTextEdit="1"/>
                  </p:cNvSpPr>
                  <p:nvPr/>
                </p:nvSpPr>
                <p:spPr>
                  <a:xfrm>
                    <a:off x="849030" y="6987323"/>
                    <a:ext cx="3709080" cy="410753"/>
                  </a:xfrm>
                  <a:prstGeom prst="rect">
                    <a:avLst/>
                  </a:prstGeom>
                  <a:blipFill>
                    <a:blip r:embed="rId2"/>
                    <a:stretch>
                      <a:fillRect t="-142424" b="-203030"/>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172E26F-D6C9-B743-8EAE-C441AC0B06C2}"/>
                  </a:ext>
                </a:extLst>
              </p:cNvPr>
              <p:cNvSpPr txBox="1"/>
              <p:nvPr/>
            </p:nvSpPr>
            <p:spPr>
              <a:xfrm>
                <a:off x="396219" y="7061894"/>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1" name="グループ化 50">
              <a:extLst>
                <a:ext uri="{FF2B5EF4-FFF2-40B4-BE49-F238E27FC236}">
                  <a16:creationId xmlns:a16="http://schemas.microsoft.com/office/drawing/2014/main" id="{2D7EA245-A10F-1D47-BF1D-E2E165289B40}"/>
                </a:ext>
              </a:extLst>
            </p:cNvPr>
            <p:cNvGrpSpPr/>
            <p:nvPr/>
          </p:nvGrpSpPr>
          <p:grpSpPr>
            <a:xfrm>
              <a:off x="4688241" y="6938226"/>
              <a:ext cx="1632207" cy="796091"/>
              <a:chOff x="4676721" y="4893824"/>
              <a:chExt cx="1959922" cy="616618"/>
            </a:xfrm>
          </p:grpSpPr>
          <p:grpSp>
            <p:nvGrpSpPr>
              <p:cNvPr id="53" name="グループ化 52">
                <a:extLst>
                  <a:ext uri="{FF2B5EF4-FFF2-40B4-BE49-F238E27FC236}">
                    <a16:creationId xmlns:a16="http://schemas.microsoft.com/office/drawing/2014/main" id="{E7B0997F-4D27-9A44-98F2-75AFE3AFF4AF}"/>
                  </a:ext>
                </a:extLst>
              </p:cNvPr>
              <p:cNvGrpSpPr/>
              <p:nvPr/>
            </p:nvGrpSpPr>
            <p:grpSpPr>
              <a:xfrm>
                <a:off x="4676721" y="4902546"/>
                <a:ext cx="1944217" cy="607896"/>
                <a:chOff x="3082952" y="5074220"/>
                <a:chExt cx="1918364" cy="640583"/>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DA44A00-D6E0-4C4C-8271-81C3F9FE86D2}"/>
                        </a:ext>
                      </a:extLst>
                    </p:cNvPr>
                    <p:cNvSpPr txBox="1"/>
                    <p:nvPr/>
                  </p:nvSpPr>
                  <p:spPr>
                    <a:xfrm>
                      <a:off x="3100782" y="5074220"/>
                      <a:ext cx="280687" cy="640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D</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ED9114C2-F5EE-6747-8A44-E3378E43F1D7}"/>
                        </a:ext>
                      </a:extLst>
                    </p:cNvPr>
                    <p:cNvSpPr txBox="1">
                      <a:spLocks noRot="1" noChangeAspect="1" noMove="1" noResize="1" noEditPoints="1" noAdjustHandles="1" noChangeArrowheads="1" noChangeShapeType="1" noTextEdit="1"/>
                    </p:cNvSpPr>
                    <p:nvPr/>
                  </p:nvSpPr>
                  <p:spPr>
                    <a:xfrm>
                      <a:off x="3100782" y="5074220"/>
                      <a:ext cx="280687" cy="640583"/>
                    </a:xfrm>
                    <a:prstGeom prst="rect">
                      <a:avLst/>
                    </a:prstGeom>
                    <a:blipFill>
                      <a:blip r:embed="rId4"/>
                      <a:stretch>
                        <a:fillRect r="-5000"/>
                      </a:stretch>
                    </a:blipFill>
                  </p:spPr>
                  <p:txBody>
                    <a:bodyPr/>
                    <a:lstStyle/>
                    <a:p>
                      <a:r>
                        <a:rPr lang="ja-JP" altLang="en-US">
                          <a:noFill/>
                        </a:rPr>
                        <a:t> </a:t>
                      </a:r>
                    </a:p>
                  </p:txBody>
                </p:sp>
              </mc:Fallback>
            </mc:AlternateContent>
            <p:sp>
              <p:nvSpPr>
                <p:cNvPr id="56" name="左大かっこ 55">
                  <a:extLst>
                    <a:ext uri="{FF2B5EF4-FFF2-40B4-BE49-F238E27FC236}">
                      <a16:creationId xmlns:a16="http://schemas.microsoft.com/office/drawing/2014/main" id="{B211D05C-8DFD-6848-AF91-1481ED6FF0D9}"/>
                    </a:ext>
                  </a:extLst>
                </p:cNvPr>
                <p:cNvSpPr/>
                <p:nvPr/>
              </p:nvSpPr>
              <p:spPr>
                <a:xfrm flipH="1">
                  <a:off x="4954284" y="5080225"/>
                  <a:ext cx="47032"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57" name="左大かっこ 56">
                  <a:extLst>
                    <a:ext uri="{FF2B5EF4-FFF2-40B4-BE49-F238E27FC236}">
                      <a16:creationId xmlns:a16="http://schemas.microsoft.com/office/drawing/2014/main" id="{D37C532B-16DF-A743-B404-433D98DD51CF}"/>
                    </a:ext>
                  </a:extLst>
                </p:cNvPr>
                <p:cNvSpPr/>
                <p:nvPr/>
              </p:nvSpPr>
              <p:spPr>
                <a:xfrm>
                  <a:off x="3082952" y="5076976"/>
                  <a:ext cx="45719"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54" name="テキスト ボックス 53">
                <a:extLst>
                  <a:ext uri="{FF2B5EF4-FFF2-40B4-BE49-F238E27FC236}">
                    <a16:creationId xmlns:a16="http://schemas.microsoft.com/office/drawing/2014/main" id="{217227CD-59C8-1348-88E8-EBF532EFABED}"/>
                  </a:ext>
                </a:extLst>
              </p:cNvPr>
              <p:cNvSpPr txBox="1"/>
              <p:nvPr/>
            </p:nvSpPr>
            <p:spPr>
              <a:xfrm>
                <a:off x="4874778" y="4893824"/>
                <a:ext cx="1761865" cy="607896"/>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grpSp>
      <p:sp>
        <p:nvSpPr>
          <p:cNvPr id="64" name="テキスト ボックス 63">
            <a:extLst>
              <a:ext uri="{FF2B5EF4-FFF2-40B4-BE49-F238E27FC236}">
                <a16:creationId xmlns:a16="http://schemas.microsoft.com/office/drawing/2014/main" id="{42CD1441-A9C9-4646-BDD2-BE8C878CCD03}"/>
              </a:ext>
            </a:extLst>
          </p:cNvPr>
          <p:cNvSpPr txBox="1"/>
          <p:nvPr/>
        </p:nvSpPr>
        <p:spPr>
          <a:xfrm>
            <a:off x="432466" y="308874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5" name="表 4">
            <a:extLst>
              <a:ext uri="{FF2B5EF4-FFF2-40B4-BE49-F238E27FC236}">
                <a16:creationId xmlns:a16="http://schemas.microsoft.com/office/drawing/2014/main" id="{959BD9C2-8E62-8144-ACC3-248397B64743}"/>
              </a:ext>
            </a:extLst>
          </p:cNvPr>
          <p:cNvGraphicFramePr>
            <a:graphicFrameLocks noGrp="1"/>
          </p:cNvGraphicFramePr>
          <p:nvPr>
            <p:extLst>
              <p:ext uri="{D42A27DB-BD31-4B8C-83A1-F6EECF244321}">
                <p14:modId xmlns:p14="http://schemas.microsoft.com/office/powerpoint/2010/main" val="1942953832"/>
              </p:ext>
            </p:extLst>
          </p:nvPr>
        </p:nvGraphicFramePr>
        <p:xfrm>
          <a:off x="3038972" y="3339979"/>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24380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cxnSp>
        <p:nvCxnSpPr>
          <p:cNvPr id="68" name="直線コネクタ 67">
            <a:extLst>
              <a:ext uri="{FF2B5EF4-FFF2-40B4-BE49-F238E27FC236}">
                <a16:creationId xmlns:a16="http://schemas.microsoft.com/office/drawing/2014/main" id="{A6852175-695A-0941-A933-1F2DC110A8BD}"/>
              </a:ext>
            </a:extLst>
          </p:cNvPr>
          <p:cNvCxnSpPr>
            <a:cxnSpLocks/>
            <a:stCxn id="11" idx="0"/>
            <a:endCxn id="11" idx="2"/>
          </p:cNvCxnSpPr>
          <p:nvPr/>
        </p:nvCxnSpPr>
        <p:spPr>
          <a:xfrm>
            <a:off x="6407675" y="890673"/>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E5E972A-B451-2240-A23B-A22DDB68365E}"/>
              </a:ext>
            </a:extLst>
          </p:cNvPr>
          <p:cNvSpPr txBox="1"/>
          <p:nvPr/>
        </p:nvSpPr>
        <p:spPr>
          <a:xfrm>
            <a:off x="432465" y="8892185"/>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275F3FC6-E7AA-B44E-B274-864AC40D8BC3}"/>
              </a:ext>
            </a:extLst>
          </p:cNvPr>
          <p:cNvSpPr txBox="1"/>
          <p:nvPr/>
        </p:nvSpPr>
        <p:spPr>
          <a:xfrm>
            <a:off x="6425559" y="3739034"/>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1CCC4E28-C853-2148-981C-A2432E43C59B}"/>
              </a:ext>
            </a:extLst>
          </p:cNvPr>
          <p:cNvSpPr txBox="1"/>
          <p:nvPr/>
        </p:nvSpPr>
        <p:spPr>
          <a:xfrm>
            <a:off x="9591503" y="3780442"/>
            <a:ext cx="3124077"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5250210B-796D-0D4A-B074-C083B9905029}"/>
              </a:ext>
            </a:extLst>
          </p:cNvPr>
          <p:cNvSpPr txBox="1"/>
          <p:nvPr/>
        </p:nvSpPr>
        <p:spPr>
          <a:xfrm>
            <a:off x="6442841" y="4682163"/>
            <a:ext cx="6194702"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p:grpSp>
        <p:nvGrpSpPr>
          <p:cNvPr id="76" name="グループ化 75">
            <a:extLst>
              <a:ext uri="{FF2B5EF4-FFF2-40B4-BE49-F238E27FC236}">
                <a16:creationId xmlns:a16="http://schemas.microsoft.com/office/drawing/2014/main" id="{21DB41AC-5503-DB4A-BB30-8FA7994E324E}"/>
              </a:ext>
            </a:extLst>
          </p:cNvPr>
          <p:cNvGrpSpPr/>
          <p:nvPr/>
        </p:nvGrpSpPr>
        <p:grpSpPr>
          <a:xfrm>
            <a:off x="6627277" y="5097661"/>
            <a:ext cx="5960906" cy="936747"/>
            <a:chOff x="346464" y="6919237"/>
            <a:chExt cx="5960906" cy="936747"/>
          </a:xfrm>
        </p:grpSpPr>
        <p:grpSp>
          <p:nvGrpSpPr>
            <p:cNvPr id="77" name="グループ化 76">
              <a:extLst>
                <a:ext uri="{FF2B5EF4-FFF2-40B4-BE49-F238E27FC236}">
                  <a16:creationId xmlns:a16="http://schemas.microsoft.com/office/drawing/2014/main" id="{4A0BE9EF-3912-7A4E-90F3-E71CC6EF2944}"/>
                </a:ext>
              </a:extLst>
            </p:cNvPr>
            <p:cNvGrpSpPr/>
            <p:nvPr/>
          </p:nvGrpSpPr>
          <p:grpSpPr>
            <a:xfrm>
              <a:off x="346464" y="7151895"/>
              <a:ext cx="4187757" cy="410753"/>
              <a:chOff x="249792" y="6987693"/>
              <a:chExt cx="4187757" cy="410753"/>
            </a:xfrm>
          </p:grpSpPr>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C6AE2285-3B97-5C4B-B9C2-CD05FA537B93}"/>
                      </a:ext>
                    </a:extLst>
                  </p:cNvPr>
                  <p:cNvSpPr txBox="1"/>
                  <p:nvPr/>
                </p:nvSpPr>
                <p:spPr>
                  <a:xfrm>
                    <a:off x="728469" y="6987693"/>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曲率旋回量</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86" name="テキスト ボックス 85">
                    <a:extLst>
                      <a:ext uri="{FF2B5EF4-FFF2-40B4-BE49-F238E27FC236}">
                        <a16:creationId xmlns:a16="http://schemas.microsoft.com/office/drawing/2014/main" id="{C6AE2285-3B97-5C4B-B9C2-CD05FA537B93}"/>
                      </a:ext>
                    </a:extLst>
                  </p:cNvPr>
                  <p:cNvSpPr txBox="1">
                    <a:spLocks noRot="1" noChangeAspect="1" noMove="1" noResize="1" noEditPoints="1" noAdjustHandles="1" noChangeArrowheads="1" noChangeShapeType="1" noTextEdit="1"/>
                  </p:cNvSpPr>
                  <p:nvPr/>
                </p:nvSpPr>
                <p:spPr>
                  <a:xfrm>
                    <a:off x="728469" y="6987693"/>
                    <a:ext cx="3709080" cy="410753"/>
                  </a:xfrm>
                  <a:prstGeom prst="rect">
                    <a:avLst/>
                  </a:prstGeom>
                  <a:blipFill>
                    <a:blip r:embed="rId5"/>
                    <a:stretch>
                      <a:fillRect t="-153125" b="-206250"/>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EC72E501-0650-2D4D-8943-907ECA99043F}"/>
                  </a:ext>
                </a:extLst>
              </p:cNvPr>
              <p:cNvSpPr txBox="1"/>
              <p:nvPr/>
            </p:nvSpPr>
            <p:spPr>
              <a:xfrm>
                <a:off x="249792" y="7070939"/>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79" name="グループ化 78">
              <a:extLst>
                <a:ext uri="{FF2B5EF4-FFF2-40B4-BE49-F238E27FC236}">
                  <a16:creationId xmlns:a16="http://schemas.microsoft.com/office/drawing/2014/main" id="{74D31B22-ED7F-2848-A9FB-EE947F5A2364}"/>
                </a:ext>
              </a:extLst>
            </p:cNvPr>
            <p:cNvGrpSpPr/>
            <p:nvPr/>
          </p:nvGrpSpPr>
          <p:grpSpPr>
            <a:xfrm>
              <a:off x="4688241" y="6919237"/>
              <a:ext cx="1619129" cy="936747"/>
              <a:chOff x="4676720" y="4879115"/>
              <a:chExt cx="1944218" cy="725564"/>
            </a:xfrm>
          </p:grpSpPr>
          <p:grpSp>
            <p:nvGrpSpPr>
              <p:cNvPr id="81" name="グループ化 80">
                <a:extLst>
                  <a:ext uri="{FF2B5EF4-FFF2-40B4-BE49-F238E27FC236}">
                    <a16:creationId xmlns:a16="http://schemas.microsoft.com/office/drawing/2014/main" id="{94A790BA-0C01-5840-9284-376010215F41}"/>
                  </a:ext>
                </a:extLst>
              </p:cNvPr>
              <p:cNvGrpSpPr/>
              <p:nvPr/>
            </p:nvGrpSpPr>
            <p:grpSpPr>
              <a:xfrm>
                <a:off x="4676720" y="4879115"/>
                <a:ext cx="1944218" cy="715173"/>
                <a:chOff x="3082951" y="5049527"/>
                <a:chExt cx="1918365" cy="753628"/>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4F28BD4-CA47-064C-9274-34DDDE4025D0}"/>
                        </a:ext>
                      </a:extLst>
                    </p:cNvPr>
                    <p:cNvSpPr txBox="1"/>
                    <p:nvPr/>
                  </p:nvSpPr>
                  <p:spPr>
                    <a:xfrm>
                      <a:off x="3082951" y="5049527"/>
                      <a:ext cx="280687" cy="753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6F6D3082-7391-634D-8462-6FB245345B08}"/>
                        </a:ext>
                      </a:extLst>
                    </p:cNvPr>
                    <p:cNvSpPr txBox="1">
                      <a:spLocks noRot="1" noChangeAspect="1" noMove="1" noResize="1" noEditPoints="1" noAdjustHandles="1" noChangeArrowheads="1" noChangeShapeType="1" noTextEdit="1"/>
                    </p:cNvSpPr>
                    <p:nvPr/>
                  </p:nvSpPr>
                  <p:spPr>
                    <a:xfrm>
                      <a:off x="3082951" y="5049527"/>
                      <a:ext cx="280687" cy="753628"/>
                    </a:xfrm>
                    <a:prstGeom prst="rect">
                      <a:avLst/>
                    </a:prstGeom>
                    <a:blipFill>
                      <a:blip r:embed="rId8"/>
                      <a:stretch>
                        <a:fillRect r="-5000"/>
                      </a:stretch>
                    </a:blipFill>
                  </p:spPr>
                  <p:txBody>
                    <a:bodyPr/>
                    <a:lstStyle/>
                    <a:p>
                      <a:r>
                        <a:rPr lang="ja-JP" altLang="en-US">
                          <a:noFill/>
                        </a:rPr>
                        <a:t> </a:t>
                      </a:r>
                    </a:p>
                  </p:txBody>
                </p:sp>
              </mc:Fallback>
            </mc:AlternateContent>
            <p:sp>
              <p:nvSpPr>
                <p:cNvPr id="84" name="左大かっこ 83">
                  <a:extLst>
                    <a:ext uri="{FF2B5EF4-FFF2-40B4-BE49-F238E27FC236}">
                      <a16:creationId xmlns:a16="http://schemas.microsoft.com/office/drawing/2014/main" id="{322BE263-226A-D44A-B3C5-3E3BFEC726A8}"/>
                    </a:ext>
                  </a:extLst>
                </p:cNvPr>
                <p:cNvSpPr/>
                <p:nvPr/>
              </p:nvSpPr>
              <p:spPr>
                <a:xfrm flipH="1">
                  <a:off x="4941433" y="5080225"/>
                  <a:ext cx="59883" cy="66653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85" name="左大かっこ 84">
                  <a:extLst>
                    <a:ext uri="{FF2B5EF4-FFF2-40B4-BE49-F238E27FC236}">
                      <a16:creationId xmlns:a16="http://schemas.microsoft.com/office/drawing/2014/main" id="{25472B74-C5A6-4244-AF90-B29A0343B752}"/>
                    </a:ext>
                  </a:extLst>
                </p:cNvPr>
                <p:cNvSpPr/>
                <p:nvPr/>
              </p:nvSpPr>
              <p:spPr>
                <a:xfrm>
                  <a:off x="3082951" y="5076976"/>
                  <a:ext cx="62697" cy="66978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82" name="テキスト ボックス 81">
                <a:extLst>
                  <a:ext uri="{FF2B5EF4-FFF2-40B4-BE49-F238E27FC236}">
                    <a16:creationId xmlns:a16="http://schemas.microsoft.com/office/drawing/2014/main" id="{81F72512-4E63-4840-9A4C-1D531A0284FA}"/>
                  </a:ext>
                </a:extLst>
              </p:cNvPr>
              <p:cNvSpPr txBox="1"/>
              <p:nvPr/>
            </p:nvSpPr>
            <p:spPr>
              <a:xfrm>
                <a:off x="4850575" y="4889507"/>
                <a:ext cx="1761865" cy="715172"/>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grpSp>
      <p:sp>
        <p:nvSpPr>
          <p:cNvPr id="91" name="テキスト ボックス 90">
            <a:extLst>
              <a:ext uri="{FF2B5EF4-FFF2-40B4-BE49-F238E27FC236}">
                <a16:creationId xmlns:a16="http://schemas.microsoft.com/office/drawing/2014/main" id="{D8896126-DA26-D54C-A627-5F0F37543A38}"/>
              </a:ext>
            </a:extLst>
          </p:cNvPr>
          <p:cNvSpPr txBox="1"/>
          <p:nvPr/>
        </p:nvSpPr>
        <p:spPr>
          <a:xfrm>
            <a:off x="432465" y="8634449"/>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cxnSp>
        <p:nvCxnSpPr>
          <p:cNvPr id="95" name="直線コネクタ 94">
            <a:extLst>
              <a:ext uri="{FF2B5EF4-FFF2-40B4-BE49-F238E27FC236}">
                <a16:creationId xmlns:a16="http://schemas.microsoft.com/office/drawing/2014/main" id="{5BE8798D-D1C7-9642-AC13-9717400461AB}"/>
              </a:ext>
            </a:extLst>
          </p:cNvPr>
          <p:cNvCxnSpPr>
            <a:cxnSpLocks/>
          </p:cNvCxnSpPr>
          <p:nvPr/>
        </p:nvCxnSpPr>
        <p:spPr>
          <a:xfrm>
            <a:off x="9584200" y="895324"/>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3" name="図 32">
            <a:extLst>
              <a:ext uri="{FF2B5EF4-FFF2-40B4-BE49-F238E27FC236}">
                <a16:creationId xmlns:a16="http://schemas.microsoft.com/office/drawing/2014/main" id="{54C0EAA5-C8C9-AF47-B7EF-3C774C7360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1782" y="1653705"/>
            <a:ext cx="2605805" cy="2000886"/>
          </a:xfrm>
          <a:prstGeom prst="rect">
            <a:avLst/>
          </a:prstGeom>
        </p:spPr>
      </p:pic>
      <p:sp>
        <p:nvSpPr>
          <p:cNvPr id="96" name="テキスト ボックス 95">
            <a:extLst>
              <a:ext uri="{FF2B5EF4-FFF2-40B4-BE49-F238E27FC236}">
                <a16:creationId xmlns:a16="http://schemas.microsoft.com/office/drawing/2014/main" id="{185FADC3-DD89-2548-8F60-0559C33EDB78}"/>
              </a:ext>
            </a:extLst>
          </p:cNvPr>
          <p:cNvSpPr txBox="1"/>
          <p:nvPr/>
        </p:nvSpPr>
        <p:spPr>
          <a:xfrm>
            <a:off x="6442842" y="971402"/>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8E85E9CF-A59C-C749-9CEC-D5E0D5DC31F8}"/>
              </a:ext>
            </a:extLst>
          </p:cNvPr>
          <p:cNvSpPr txBox="1"/>
          <p:nvPr/>
        </p:nvSpPr>
        <p:spPr>
          <a:xfrm>
            <a:off x="9574222" y="975308"/>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CC5E9C5-0A84-D348-835C-017BA42A9783}"/>
              </a:ext>
            </a:extLst>
          </p:cNvPr>
          <p:cNvSpPr txBox="1"/>
          <p:nvPr/>
        </p:nvSpPr>
        <p:spPr>
          <a:xfrm>
            <a:off x="6442841" y="121014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F48A2C76-6B09-994B-8F70-B47EF9195157}"/>
              </a:ext>
            </a:extLst>
          </p:cNvPr>
          <p:cNvSpPr txBox="1"/>
          <p:nvPr/>
        </p:nvSpPr>
        <p:spPr>
          <a:xfrm>
            <a:off x="9584627" y="1212844"/>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118" name="グループ化 117">
            <a:extLst>
              <a:ext uri="{FF2B5EF4-FFF2-40B4-BE49-F238E27FC236}">
                <a16:creationId xmlns:a16="http://schemas.microsoft.com/office/drawing/2014/main" id="{131C7B98-B975-C94C-AE85-E77CAF268CAA}"/>
              </a:ext>
            </a:extLst>
          </p:cNvPr>
          <p:cNvGrpSpPr/>
          <p:nvPr/>
        </p:nvGrpSpPr>
        <p:grpSpPr>
          <a:xfrm>
            <a:off x="9725113" y="4104953"/>
            <a:ext cx="2965206" cy="415498"/>
            <a:chOff x="9725113" y="4104953"/>
            <a:chExt cx="2965206" cy="415498"/>
          </a:xfrm>
        </p:grpSpPr>
        <p:sp>
          <p:nvSpPr>
            <p:cNvPr id="105" name="テキスト ボックス 104">
              <a:extLst>
                <a:ext uri="{FF2B5EF4-FFF2-40B4-BE49-F238E27FC236}">
                  <a16:creationId xmlns:a16="http://schemas.microsoft.com/office/drawing/2014/main" id="{142C2069-4683-0C41-BAFD-DF2216F1F808}"/>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106" name="三角形 105">
              <a:extLst>
                <a:ext uri="{FF2B5EF4-FFF2-40B4-BE49-F238E27FC236}">
                  <a16:creationId xmlns:a16="http://schemas.microsoft.com/office/drawing/2014/main" id="{C602AA64-3901-864D-8E65-AE2789901212}"/>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3EE1B724-AF2A-CF43-9A76-281468E1F930}"/>
              </a:ext>
            </a:extLst>
          </p:cNvPr>
          <p:cNvGrpSpPr/>
          <p:nvPr/>
        </p:nvGrpSpPr>
        <p:grpSpPr>
          <a:xfrm>
            <a:off x="6608941" y="4105673"/>
            <a:ext cx="2965206" cy="415498"/>
            <a:chOff x="9725113" y="4104953"/>
            <a:chExt cx="2965206" cy="415498"/>
          </a:xfrm>
        </p:grpSpPr>
        <p:sp>
          <p:nvSpPr>
            <p:cNvPr id="120" name="テキスト ボックス 119">
              <a:extLst>
                <a:ext uri="{FF2B5EF4-FFF2-40B4-BE49-F238E27FC236}">
                  <a16:creationId xmlns:a16="http://schemas.microsoft.com/office/drawing/2014/main" id="{109E48B6-43B4-7846-95D8-8F69407F4DBC}"/>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121" name="三角形 120">
              <a:extLst>
                <a:ext uri="{FF2B5EF4-FFF2-40B4-BE49-F238E27FC236}">
                  <a16:creationId xmlns:a16="http://schemas.microsoft.com/office/drawing/2014/main" id="{D7440564-27A4-3A47-AF47-0C773170B7C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a:extLst>
              <a:ext uri="{FF2B5EF4-FFF2-40B4-BE49-F238E27FC236}">
                <a16:creationId xmlns:a16="http://schemas.microsoft.com/office/drawing/2014/main" id="{60BDD774-6BA9-B64B-B785-1535AFACE913}"/>
              </a:ext>
            </a:extLst>
          </p:cNvPr>
          <p:cNvGrpSpPr/>
          <p:nvPr/>
        </p:nvGrpSpPr>
        <p:grpSpPr>
          <a:xfrm>
            <a:off x="6447064" y="6686876"/>
            <a:ext cx="6105560" cy="353436"/>
            <a:chOff x="199428" y="862607"/>
            <a:chExt cx="3895488" cy="353436"/>
          </a:xfrm>
        </p:grpSpPr>
        <p:cxnSp>
          <p:nvCxnSpPr>
            <p:cNvPr id="114" name="直線コネクタ 113">
              <a:extLst>
                <a:ext uri="{FF2B5EF4-FFF2-40B4-BE49-F238E27FC236}">
                  <a16:creationId xmlns:a16="http://schemas.microsoft.com/office/drawing/2014/main" id="{4B060A29-FE20-EE43-A583-47E58800124E}"/>
                </a:ext>
              </a:extLst>
            </p:cNvPr>
            <p:cNvCxnSpPr>
              <a:cxnSpLocks/>
            </p:cNvCxnSpPr>
            <p:nvPr/>
          </p:nvCxnSpPr>
          <p:spPr>
            <a:xfrm>
              <a:off x="285140" y="1216043"/>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3904C7EE-CB92-574C-B961-D9C6AFE022F9}"/>
                </a:ext>
              </a:extLst>
            </p:cNvPr>
            <p:cNvSpPr txBox="1"/>
            <p:nvPr/>
          </p:nvSpPr>
          <p:spPr>
            <a:xfrm>
              <a:off x="199428" y="86260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4</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pSp>
      <p:sp>
        <p:nvSpPr>
          <p:cNvPr id="122" name="ホームベース 121">
            <a:extLst>
              <a:ext uri="{FF2B5EF4-FFF2-40B4-BE49-F238E27FC236}">
                <a16:creationId xmlns:a16="http://schemas.microsoft.com/office/drawing/2014/main" id="{20580AC6-B0EC-D04E-BC74-1F62A1638196}"/>
              </a:ext>
            </a:extLst>
          </p:cNvPr>
          <p:cNvSpPr/>
          <p:nvPr/>
        </p:nvSpPr>
        <p:spPr>
          <a:xfrm rot="10800000">
            <a:off x="298994" y="6885186"/>
            <a:ext cx="2683275" cy="407066"/>
          </a:xfrm>
          <a:prstGeom prst="homePlat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DAA5E7C-7FD1-9243-8FF0-82AC330B92FD}"/>
              </a:ext>
            </a:extLst>
          </p:cNvPr>
          <p:cNvSpPr txBox="1"/>
          <p:nvPr/>
        </p:nvSpPr>
        <p:spPr>
          <a:xfrm>
            <a:off x="558489" y="6894725"/>
            <a:ext cx="2333473"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機能モデル補足</a:t>
            </a:r>
            <a:r>
              <a:rPr lang="en-US" altLang="ja-JP" sz="1100" dirty="0">
                <a:latin typeface="メイリオ" panose="020B0604030504040204" pitchFamily="50" charset="-128"/>
                <a:ea typeface="メイリオ" panose="020B0604030504040204" pitchFamily="50" charset="-128"/>
              </a:rPr>
              <a:t>2.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grpSp>
        <p:nvGrpSpPr>
          <p:cNvPr id="130" name="グループ化 129">
            <a:extLst>
              <a:ext uri="{FF2B5EF4-FFF2-40B4-BE49-F238E27FC236}">
                <a16:creationId xmlns:a16="http://schemas.microsoft.com/office/drawing/2014/main" id="{176B799B-D881-744F-A5CD-B51C7F5380E3}"/>
              </a:ext>
            </a:extLst>
          </p:cNvPr>
          <p:cNvGrpSpPr/>
          <p:nvPr/>
        </p:nvGrpSpPr>
        <p:grpSpPr>
          <a:xfrm>
            <a:off x="126521" y="918573"/>
            <a:ext cx="6252559" cy="347516"/>
            <a:chOff x="131524" y="868527"/>
            <a:chExt cx="3963392" cy="347516"/>
          </a:xfrm>
        </p:grpSpPr>
        <p:cxnSp>
          <p:nvCxnSpPr>
            <p:cNvPr id="131" name="直線コネクタ 130">
              <a:extLst>
                <a:ext uri="{FF2B5EF4-FFF2-40B4-BE49-F238E27FC236}">
                  <a16:creationId xmlns:a16="http://schemas.microsoft.com/office/drawing/2014/main" id="{38063C65-9DA7-DB43-8ECD-4BDAFB9EB782}"/>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7397550B-068B-874B-9670-98CA1802FCB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rPr>
                <a:t>1</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133" name="グループ化 132">
            <a:extLst>
              <a:ext uri="{FF2B5EF4-FFF2-40B4-BE49-F238E27FC236}">
                <a16:creationId xmlns:a16="http://schemas.microsoft.com/office/drawing/2014/main" id="{8500FAF1-2F7B-324C-9843-24E6E483F13F}"/>
              </a:ext>
            </a:extLst>
          </p:cNvPr>
          <p:cNvGrpSpPr/>
          <p:nvPr/>
        </p:nvGrpSpPr>
        <p:grpSpPr>
          <a:xfrm>
            <a:off x="126521" y="2708113"/>
            <a:ext cx="6252559" cy="347516"/>
            <a:chOff x="131524" y="868527"/>
            <a:chExt cx="3963392" cy="347516"/>
          </a:xfrm>
        </p:grpSpPr>
        <p:cxnSp>
          <p:nvCxnSpPr>
            <p:cNvPr id="134" name="直線コネクタ 133">
              <a:extLst>
                <a:ext uri="{FF2B5EF4-FFF2-40B4-BE49-F238E27FC236}">
                  <a16:creationId xmlns:a16="http://schemas.microsoft.com/office/drawing/2014/main" id="{EA7E2F9B-35F7-9B47-87D6-572CDE0D8A74}"/>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E02E679F-6E01-6B45-BA85-BD619140EC3C}"/>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rPr>
                <a:t>3</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pic>
        <p:nvPicPr>
          <p:cNvPr id="72" name="図 71">
            <a:extLst>
              <a:ext uri="{FF2B5EF4-FFF2-40B4-BE49-F238E27FC236}">
                <a16:creationId xmlns:a16="http://schemas.microsoft.com/office/drawing/2014/main" id="{A6148471-C680-6449-9CBC-A622C9D0DA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39461" y="1699923"/>
            <a:ext cx="2522885" cy="1954668"/>
          </a:xfrm>
          <a:prstGeom prst="rect">
            <a:avLst/>
          </a:prstGeom>
        </p:spPr>
      </p:pic>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2699</TotalTime>
  <Words>1229</Words>
  <Application>Microsoft Macintosh PowerPoint</Application>
  <PresentationFormat>A3 297x420 mm</PresentationFormat>
  <Paragraphs>201</Paragraphs>
  <Slides>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6</vt:i4>
      </vt:variant>
    </vt:vector>
  </HeadingPairs>
  <TitlesOfParts>
    <vt:vector size="20" baseType="lpstr">
      <vt:lpstr>HG丸ｺﾞｼｯｸM-PRO</vt:lpstr>
      <vt:lpstr>HG創英角ｺﾞｼｯｸUB</vt:lpstr>
      <vt:lpstr>Meiryo UI</vt:lpstr>
      <vt:lpstr>ＭＳ Ｐゴシック</vt:lpstr>
      <vt:lpstr>メイリオ</vt:lpstr>
      <vt:lpstr>メイリオ</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323</cp:revision>
  <cp:lastPrinted>2018-04-01T05:10:42Z</cp:lastPrinted>
  <dcterms:created xsi:type="dcterms:W3CDTF">2002-02-28T07:41:56Z</dcterms:created>
  <dcterms:modified xsi:type="dcterms:W3CDTF">2019-08-23T00:12:15Z</dcterms:modified>
</cp:coreProperties>
</file>