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  <p:sldMasterId id="2147483653" r:id="rId2"/>
  </p:sldMasterIdLst>
  <p:notesMasterIdLst>
    <p:notesMasterId r:id="rId4"/>
  </p:notesMasterIdLst>
  <p:handoutMasterIdLst>
    <p:handoutMasterId r:id="rId5"/>
  </p:handoutMasterIdLst>
  <p:sldIdLst>
    <p:sldId id="281" r:id="rId3"/>
  </p:sldIdLst>
  <p:sldSz cx="12801600" cy="9601200" type="A3"/>
  <p:notesSz cx="9990138" cy="14374813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アブストラクトページ（プライマリークラス）" id="{05F68B40-4021-4FFA-A734-7816717BBE8C}">
          <p14:sldIdLst/>
        </p14:section>
        <p14:section name="モデル図ページ（プライマリークラス）" id="{8B2B3982-7BAC-4EE5-974E-E0EE0719EC85}">
          <p14:sldIdLst>
            <p14:sldId id="2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4032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15237@ichinoseki.kosen-ac.jp" initials="g" lastIdx="0" clrIdx="0">
    <p:extLst>
      <p:ext uri="{19B8F6BF-5375-455C-9EA6-DF929625EA0E}">
        <p15:presenceInfo xmlns:p15="http://schemas.microsoft.com/office/powerpoint/2012/main" userId="S::g15237@ichinoseki.kosen-ac.jp::8e76cecd-b1d7-42ab-b8c2-c51b85b7b5f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DBB"/>
    <a:srgbClr val="D3FCFF"/>
    <a:srgbClr val="EFD4FE"/>
    <a:srgbClr val="E7BFFD"/>
    <a:srgbClr val="E0ABFD"/>
    <a:srgbClr val="D999FD"/>
    <a:srgbClr val="FFDFDF"/>
    <a:srgbClr val="FFBFBF"/>
    <a:srgbClr val="E10000"/>
    <a:srgbClr val="FFF0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中間スタイル 4 - アクセント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75" autoAdjust="0"/>
    <p:restoredTop sz="95889" autoAdjust="0"/>
  </p:normalViewPr>
  <p:slideViewPr>
    <p:cSldViewPr showGuides="1">
      <p:cViewPr varScale="1">
        <p:scale>
          <a:sx n="72" d="100"/>
          <a:sy n="72" d="100"/>
        </p:scale>
        <p:origin x="968" y="76"/>
      </p:cViewPr>
      <p:guideLst>
        <p:guide orient="horz" pos="3024"/>
        <p:guide pos="403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A59DA592-5F88-E54B-954E-C3C136F3960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328516" cy="718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4349" tIns="67175" rIns="134349" bIns="67175" numCol="1" anchor="t" anchorCtr="0" compatLnSpc="1">
            <a:prstTxWarp prst="textNoShape">
              <a:avLst/>
            </a:prstTxWarp>
          </a:bodyPr>
          <a:lstStyle>
            <a:lvl1pPr defTabSz="1343153">
              <a:defRPr sz="1700"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BD05C139-080E-2548-AEA9-AF5A6E6E659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61623" y="0"/>
            <a:ext cx="4328516" cy="718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4349" tIns="67175" rIns="134349" bIns="67175" numCol="1" anchor="t" anchorCtr="0" compatLnSpc="1">
            <a:prstTxWarp prst="textNoShape">
              <a:avLst/>
            </a:prstTxWarp>
          </a:bodyPr>
          <a:lstStyle>
            <a:lvl1pPr algn="r" defTabSz="1343153">
              <a:defRPr sz="1700"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D3027D88-FF63-544E-B8F1-CD9CD49FE1BC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13655856"/>
            <a:ext cx="4328516" cy="718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4349" tIns="67175" rIns="134349" bIns="67175" numCol="1" anchor="b" anchorCtr="0" compatLnSpc="1">
            <a:prstTxWarp prst="textNoShape">
              <a:avLst/>
            </a:prstTxWarp>
          </a:bodyPr>
          <a:lstStyle>
            <a:lvl1pPr defTabSz="1343153">
              <a:defRPr sz="1700"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25E8D4B3-1F5B-9044-B886-14F6FE333E98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61623" y="13655856"/>
            <a:ext cx="4328516" cy="718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4349" tIns="67175" rIns="134349" bIns="67175" numCol="1" anchor="b" anchorCtr="0" compatLnSpc="1">
            <a:prstTxWarp prst="textNoShape">
              <a:avLst/>
            </a:prstTxWarp>
          </a:bodyPr>
          <a:lstStyle>
            <a:lvl1pPr algn="r" defTabSz="1343153">
              <a:defRPr sz="1700"/>
            </a:lvl1pPr>
          </a:lstStyle>
          <a:p>
            <a:fld id="{1EFC8496-1004-0F49-ADCE-70E852CADCBA}" type="slidenum">
              <a:rPr lang="en-US" altLang="ja-JP"/>
              <a:pPr/>
              <a:t>‹#›</a:t>
            </a:fld>
            <a:endParaRPr lang="en-US" altLang="ja-JP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825C1222-AA60-AB4C-BA33-9EB6EC90F97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329603" cy="718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2392" tIns="31196" rIns="62392" bIns="31196" numCol="1" anchor="t" anchorCtr="0" compatLnSpc="1">
            <a:prstTxWarp prst="textNoShape">
              <a:avLst/>
            </a:prstTxWarp>
          </a:bodyPr>
          <a:lstStyle>
            <a:lvl1pPr>
              <a:defRPr sz="900"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5D335703-604D-8840-B55C-E70670A6FC28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5658362" y="0"/>
            <a:ext cx="4329603" cy="718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2392" tIns="31196" rIns="62392" bIns="31196" numCol="1" anchor="t" anchorCtr="0" compatLnSpc="1">
            <a:prstTxWarp prst="textNoShape">
              <a:avLst/>
            </a:prstTxWarp>
          </a:bodyPr>
          <a:lstStyle>
            <a:lvl1pPr algn="r">
              <a:defRPr sz="900"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8FE3D853-B0C1-1A42-B2E2-6DB951ED3511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403350" y="1077913"/>
            <a:ext cx="7186613" cy="53895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AC885E8F-8EB1-E24A-B86E-C9C053B954D7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9557" y="6828468"/>
            <a:ext cx="7992110" cy="646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2392" tIns="31196" rIns="62392" bIns="3119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/>
              <a:t>マスタ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68145291-64F3-C949-83D1-094C2285CB0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13653694"/>
            <a:ext cx="4329603" cy="718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2392" tIns="31196" rIns="62392" bIns="31196" numCol="1" anchor="b" anchorCtr="0" compatLnSpc="1">
            <a:prstTxWarp prst="textNoShape">
              <a:avLst/>
            </a:prstTxWarp>
          </a:bodyPr>
          <a:lstStyle>
            <a:lvl1pPr>
              <a:defRPr sz="900"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8E39246C-E20F-E04F-A03D-FD095DC1D53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58362" y="13653694"/>
            <a:ext cx="4329603" cy="718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2392" tIns="31196" rIns="62392" bIns="31196" numCol="1" anchor="b" anchorCtr="0" compatLnSpc="1">
            <a:prstTxWarp prst="textNoShape">
              <a:avLst/>
            </a:prstTxWarp>
          </a:bodyPr>
          <a:lstStyle>
            <a:lvl1pPr algn="r">
              <a:defRPr sz="900"/>
            </a:lvl1pPr>
          </a:lstStyle>
          <a:p>
            <a:fld id="{0DB0DEA4-E0F6-FD42-B43D-9FF702984A75}" type="slidenum">
              <a:rPr lang="en-US" altLang="ja-JP"/>
              <a:pPr/>
              <a:t>‹#›</a:t>
            </a:fld>
            <a:endParaRPr lang="en-US" altLang="ja-JP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アブストラクトページ用（プライマリークラス）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4985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1C593D-50EE-492C-BF62-7061D8451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771528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2227AF-C1D2-4D5B-BB89-3FC06B405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C9BB6EF-1BBD-44F7-8105-357758AD35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215177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3788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6505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txStyles>
    <p:titleStyle>
      <a:lvl1pPr algn="l" defTabSz="774222" rtl="0" eaLnBrk="1" latinLnBrk="0" hangingPunct="1">
        <a:lnSpc>
          <a:spcPct val="90000"/>
        </a:lnSpc>
        <a:spcBef>
          <a:spcPct val="0"/>
        </a:spcBef>
        <a:buNone/>
        <a:defRPr kumimoji="1" sz="372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3556" indent="-193556" algn="l" defTabSz="774222" rtl="0" eaLnBrk="1" latinLnBrk="0" hangingPunct="1">
        <a:lnSpc>
          <a:spcPct val="90000"/>
        </a:lnSpc>
        <a:spcBef>
          <a:spcPts val="847"/>
        </a:spcBef>
        <a:buFont typeface="Arial" panose="020B0604020202020204" pitchFamily="34" charset="0"/>
        <a:buChar char="•"/>
        <a:defRPr kumimoji="1" sz="2371" kern="1200">
          <a:solidFill>
            <a:schemeClr val="tx1"/>
          </a:solidFill>
          <a:latin typeface="+mn-lt"/>
          <a:ea typeface="+mn-ea"/>
          <a:cs typeface="+mn-cs"/>
        </a:defRPr>
      </a:lvl1pPr>
      <a:lvl2pPr marL="580667" indent="-193556" algn="l" defTabSz="774222" rtl="0" eaLnBrk="1" latinLnBrk="0" hangingPunct="1">
        <a:lnSpc>
          <a:spcPct val="90000"/>
        </a:lnSpc>
        <a:spcBef>
          <a:spcPts val="423"/>
        </a:spcBef>
        <a:buFont typeface="Arial" panose="020B0604020202020204" pitchFamily="34" charset="0"/>
        <a:buChar char="•"/>
        <a:defRPr kumimoji="1" sz="2032" kern="1200">
          <a:solidFill>
            <a:schemeClr val="tx1"/>
          </a:solidFill>
          <a:latin typeface="+mn-lt"/>
          <a:ea typeface="+mn-ea"/>
          <a:cs typeface="+mn-cs"/>
        </a:defRPr>
      </a:lvl2pPr>
      <a:lvl3pPr marL="967778" indent="-193556" algn="l" defTabSz="774222" rtl="0" eaLnBrk="1" latinLnBrk="0" hangingPunct="1">
        <a:lnSpc>
          <a:spcPct val="90000"/>
        </a:lnSpc>
        <a:spcBef>
          <a:spcPts val="423"/>
        </a:spcBef>
        <a:buFont typeface="Arial" panose="020B0604020202020204" pitchFamily="34" charset="0"/>
        <a:buChar char="•"/>
        <a:defRPr kumimoji="1" sz="1693" kern="1200">
          <a:solidFill>
            <a:schemeClr val="tx1"/>
          </a:solidFill>
          <a:latin typeface="+mn-lt"/>
          <a:ea typeface="+mn-ea"/>
          <a:cs typeface="+mn-cs"/>
        </a:defRPr>
      </a:lvl3pPr>
      <a:lvl4pPr marL="1354889" indent="-193556" algn="l" defTabSz="774222" rtl="0" eaLnBrk="1" latinLnBrk="0" hangingPunct="1">
        <a:lnSpc>
          <a:spcPct val="90000"/>
        </a:lnSpc>
        <a:spcBef>
          <a:spcPts val="423"/>
        </a:spcBef>
        <a:buFont typeface="Arial" panose="020B0604020202020204" pitchFamily="34" charset="0"/>
        <a:buChar char="•"/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4pPr>
      <a:lvl5pPr marL="1742001" indent="-193556" algn="l" defTabSz="774222" rtl="0" eaLnBrk="1" latinLnBrk="0" hangingPunct="1">
        <a:lnSpc>
          <a:spcPct val="90000"/>
        </a:lnSpc>
        <a:spcBef>
          <a:spcPts val="423"/>
        </a:spcBef>
        <a:buFont typeface="Arial" panose="020B0604020202020204" pitchFamily="34" charset="0"/>
        <a:buChar char="•"/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5pPr>
      <a:lvl6pPr marL="2129112" indent="-193556" algn="l" defTabSz="774222" rtl="0" eaLnBrk="1" latinLnBrk="0" hangingPunct="1">
        <a:lnSpc>
          <a:spcPct val="90000"/>
        </a:lnSpc>
        <a:spcBef>
          <a:spcPts val="423"/>
        </a:spcBef>
        <a:buFont typeface="Arial" panose="020B0604020202020204" pitchFamily="34" charset="0"/>
        <a:buChar char="•"/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6pPr>
      <a:lvl7pPr marL="2516223" indent="-193556" algn="l" defTabSz="774222" rtl="0" eaLnBrk="1" latinLnBrk="0" hangingPunct="1">
        <a:lnSpc>
          <a:spcPct val="90000"/>
        </a:lnSpc>
        <a:spcBef>
          <a:spcPts val="423"/>
        </a:spcBef>
        <a:buFont typeface="Arial" panose="020B0604020202020204" pitchFamily="34" charset="0"/>
        <a:buChar char="•"/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7pPr>
      <a:lvl8pPr marL="2903334" indent="-193556" algn="l" defTabSz="774222" rtl="0" eaLnBrk="1" latinLnBrk="0" hangingPunct="1">
        <a:lnSpc>
          <a:spcPct val="90000"/>
        </a:lnSpc>
        <a:spcBef>
          <a:spcPts val="423"/>
        </a:spcBef>
        <a:buFont typeface="Arial" panose="020B0604020202020204" pitchFamily="34" charset="0"/>
        <a:buChar char="•"/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8pPr>
      <a:lvl9pPr marL="3290446" indent="-193556" algn="l" defTabSz="774222" rtl="0" eaLnBrk="1" latinLnBrk="0" hangingPunct="1">
        <a:lnSpc>
          <a:spcPct val="90000"/>
        </a:lnSpc>
        <a:spcBef>
          <a:spcPts val="423"/>
        </a:spcBef>
        <a:buFont typeface="Arial" panose="020B0604020202020204" pitchFamily="34" charset="0"/>
        <a:buChar char="•"/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774222" rtl="0" eaLnBrk="1" latinLnBrk="0" hangingPunct="1"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1pPr>
      <a:lvl2pPr marL="387111" algn="l" defTabSz="774222" rtl="0" eaLnBrk="1" latinLnBrk="0" hangingPunct="1"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2pPr>
      <a:lvl3pPr marL="774222" algn="l" defTabSz="774222" rtl="0" eaLnBrk="1" latinLnBrk="0" hangingPunct="1"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3pPr>
      <a:lvl4pPr marL="1161334" algn="l" defTabSz="774222" rtl="0" eaLnBrk="1" latinLnBrk="0" hangingPunct="1"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4pPr>
      <a:lvl5pPr marL="1548445" algn="l" defTabSz="774222" rtl="0" eaLnBrk="1" latinLnBrk="0" hangingPunct="1"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5pPr>
      <a:lvl6pPr marL="1935556" algn="l" defTabSz="774222" rtl="0" eaLnBrk="1" latinLnBrk="0" hangingPunct="1"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6pPr>
      <a:lvl7pPr marL="2322667" algn="l" defTabSz="774222" rtl="0" eaLnBrk="1" latinLnBrk="0" hangingPunct="1"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7pPr>
      <a:lvl8pPr marL="2709779" algn="l" defTabSz="774222" rtl="0" eaLnBrk="1" latinLnBrk="0" hangingPunct="1"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8pPr>
      <a:lvl9pPr marL="3096890" algn="l" defTabSz="774222" rtl="0" eaLnBrk="1" latinLnBrk="0" hangingPunct="1"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FD3455A-94BB-4384-9D81-3373DDA6E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9475" y="511175"/>
            <a:ext cx="11042650" cy="8330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AD97918-B164-4912-9485-2684924027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79475" y="1272208"/>
            <a:ext cx="11042650" cy="8064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799147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5" r:id="rId2"/>
    <p:sldLayoutId id="2147483660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四角形: 角を丸くする 114">
            <a:extLst>
              <a:ext uri="{FF2B5EF4-FFF2-40B4-BE49-F238E27FC236}">
                <a16:creationId xmlns:a16="http://schemas.microsoft.com/office/drawing/2014/main" id="{2798FF8C-0FCA-4075-AE5D-BA71AC9C3B39}"/>
              </a:ext>
            </a:extLst>
          </p:cNvPr>
          <p:cNvSpPr/>
          <p:nvPr/>
        </p:nvSpPr>
        <p:spPr>
          <a:xfrm>
            <a:off x="6147012" y="267972"/>
            <a:ext cx="2016000" cy="1152297"/>
          </a:xfrm>
          <a:prstGeom prst="roundRect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5DFFF80D-32F6-4641-A456-86DEF48B839E}"/>
              </a:ext>
            </a:extLst>
          </p:cNvPr>
          <p:cNvSpPr/>
          <p:nvPr/>
        </p:nvSpPr>
        <p:spPr>
          <a:xfrm>
            <a:off x="4131012" y="264096"/>
            <a:ext cx="2016000" cy="1080368"/>
          </a:xfrm>
          <a:prstGeom prst="roundRect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84934B8C-C644-49A7-8C50-B417AAAD4BD4}"/>
              </a:ext>
            </a:extLst>
          </p:cNvPr>
          <p:cNvSpPr/>
          <p:nvPr/>
        </p:nvSpPr>
        <p:spPr>
          <a:xfrm>
            <a:off x="2118951" y="267206"/>
            <a:ext cx="2016000" cy="1368400"/>
          </a:xfrm>
          <a:prstGeom prst="roundRect">
            <a:avLst>
              <a:gd name="adj" fmla="val 13495"/>
            </a:avLst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AFFC4548-7F1A-4F38-96A5-7A693D93CF9B}"/>
              </a:ext>
            </a:extLst>
          </p:cNvPr>
          <p:cNvSpPr/>
          <p:nvPr/>
        </p:nvSpPr>
        <p:spPr>
          <a:xfrm>
            <a:off x="99487" y="46613"/>
            <a:ext cx="2016000" cy="1224384"/>
          </a:xfrm>
          <a:prstGeom prst="roundRect">
            <a:avLst>
              <a:gd name="adj" fmla="val 13842"/>
            </a:avLst>
          </a:prstGeom>
          <a:solidFill>
            <a:schemeClr val="accent6"/>
          </a:solidFill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A9B96D26-795E-44A3-9A17-D2913FF49DAB}"/>
              </a:ext>
            </a:extLst>
          </p:cNvPr>
          <p:cNvSpPr/>
          <p:nvPr/>
        </p:nvSpPr>
        <p:spPr>
          <a:xfrm>
            <a:off x="8159073" y="268334"/>
            <a:ext cx="2016000" cy="1152297"/>
          </a:xfrm>
          <a:prstGeom prst="roundRect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4CF528F6-0D59-4A16-899E-E9075561CAD3}"/>
              </a:ext>
            </a:extLst>
          </p:cNvPr>
          <p:cNvSpPr/>
          <p:nvPr/>
        </p:nvSpPr>
        <p:spPr>
          <a:xfrm>
            <a:off x="104464" y="686572"/>
            <a:ext cx="12600000" cy="8856984"/>
          </a:xfrm>
          <a:prstGeom prst="rect">
            <a:avLst/>
          </a:prstGeom>
          <a:ln w="38100"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7FC2256-755B-4562-8E23-88557EE81276}"/>
              </a:ext>
            </a:extLst>
          </p:cNvPr>
          <p:cNvSpPr txBox="1"/>
          <p:nvPr/>
        </p:nvSpPr>
        <p:spPr>
          <a:xfrm>
            <a:off x="2513459" y="248190"/>
            <a:ext cx="1203919" cy="4308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+mn-cs"/>
              </a:rPr>
              <a:t>２</a:t>
            </a:r>
            <a:r>
              <a:rPr kumimoji="1" lang="en-US" altLang="ja-JP" sz="2200" b="1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+mn-cs"/>
              </a:rPr>
              <a:t>.</a:t>
            </a:r>
            <a:r>
              <a:rPr kumimoji="1" lang="ja-JP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+mn-cs"/>
              </a:rPr>
              <a:t>構造</a:t>
            </a:r>
            <a:endParaRPr kumimoji="1" lang="en-US" altLang="ja-JP" sz="22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60000"/>
                  <a:lumOff val="40000"/>
                </a:srgbClr>
              </a:solidFill>
              <a:effectLst/>
              <a:uLnTx/>
              <a:uFillTx/>
              <a:latin typeface="HG創英角ｺﾞｼｯｸUB" panose="020B0909000000000000" pitchFamily="49" charset="-128"/>
              <a:ea typeface="HG創英角ｺﾞｼｯｸUB" panose="020B0909000000000000" pitchFamily="49" charset="-128"/>
              <a:cs typeface="+mn-cs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A839BC4-54BA-4246-90D0-1001B466FC18}"/>
              </a:ext>
            </a:extLst>
          </p:cNvPr>
          <p:cNvSpPr txBox="1"/>
          <p:nvPr/>
        </p:nvSpPr>
        <p:spPr>
          <a:xfrm>
            <a:off x="420438" y="147312"/>
            <a:ext cx="1219549" cy="4308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+mn-cs"/>
              </a:rPr>
              <a:t>１</a:t>
            </a:r>
            <a:r>
              <a:rPr kumimoji="1" lang="en-US" altLang="ja-JP" sz="2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+mn-cs"/>
              </a:rPr>
              <a:t>.</a:t>
            </a:r>
            <a:r>
              <a:rPr kumimoji="1" lang="ja-JP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+mn-cs"/>
              </a:rPr>
              <a:t>機能</a:t>
            </a:r>
            <a:endParaRPr kumimoji="1" lang="en-US" altLang="ja-JP" sz="2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HG創英角ｺﾞｼｯｸUB" panose="020B0909000000000000" pitchFamily="49" charset="-128"/>
              <a:ea typeface="HG創英角ｺﾞｼｯｸUB" panose="020B0909000000000000" pitchFamily="49" charset="-128"/>
              <a:cs typeface="+mn-cs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6B6DE600-02D5-4297-AB70-824D28CEE6FA}"/>
              </a:ext>
            </a:extLst>
          </p:cNvPr>
          <p:cNvSpPr txBox="1"/>
          <p:nvPr/>
        </p:nvSpPr>
        <p:spPr>
          <a:xfrm>
            <a:off x="4123686" y="274701"/>
            <a:ext cx="2016000" cy="4462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+mn-cs"/>
              </a:rPr>
              <a:t>３</a:t>
            </a:r>
            <a:r>
              <a:rPr kumimoji="1" lang="en-US" altLang="ja-JP" sz="2200" b="1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+mn-cs"/>
              </a:rPr>
              <a:t>.</a:t>
            </a:r>
            <a:r>
              <a:rPr kumimoji="1" lang="ja-JP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+mn-cs"/>
              </a:rPr>
              <a:t>振る舞い①</a:t>
            </a:r>
            <a:endParaRPr kumimoji="1" lang="en-US" altLang="ja-JP" sz="22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60000"/>
                  <a:lumOff val="40000"/>
                </a:srgbClr>
              </a:solidFill>
              <a:effectLst/>
              <a:uLnTx/>
              <a:uFillTx/>
              <a:latin typeface="HG創英角ｺﾞｼｯｸUB" panose="020B0909000000000000" pitchFamily="49" charset="-128"/>
              <a:ea typeface="HG創英角ｺﾞｼｯｸUB" panose="020B0909000000000000" pitchFamily="49" charset="-128"/>
              <a:cs typeface="+mn-cs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B2857B95-E44E-4693-9BF6-518968E8AB21}"/>
              </a:ext>
            </a:extLst>
          </p:cNvPr>
          <p:cNvSpPr txBox="1"/>
          <p:nvPr/>
        </p:nvSpPr>
        <p:spPr>
          <a:xfrm>
            <a:off x="8441559" y="270996"/>
            <a:ext cx="1445666" cy="4308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+mn-cs"/>
              </a:rPr>
              <a:t>４</a:t>
            </a:r>
            <a:r>
              <a:rPr kumimoji="1" lang="en-US" altLang="ja-JP" sz="2200" b="1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+mn-cs"/>
              </a:rPr>
              <a:t>.</a:t>
            </a:r>
            <a:r>
              <a:rPr kumimoji="1" lang="ja-JP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+mn-cs"/>
              </a:rPr>
              <a:t>工夫点</a:t>
            </a:r>
            <a:endParaRPr kumimoji="1" lang="en-US" altLang="ja-JP" sz="22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60000"/>
                  <a:lumOff val="40000"/>
                </a:srgbClr>
              </a:solidFill>
              <a:effectLst/>
              <a:uLnTx/>
              <a:uFillTx/>
              <a:latin typeface="HG創英角ｺﾞｼｯｸUB" panose="020B0909000000000000" pitchFamily="49" charset="-128"/>
              <a:ea typeface="HG創英角ｺﾞｼｯｸUB" panose="020B0909000000000000" pitchFamily="49" charset="-128"/>
              <a:cs typeface="+mn-cs"/>
            </a:endParaRPr>
          </a:p>
        </p:txBody>
      </p:sp>
      <p:grpSp>
        <p:nvGrpSpPr>
          <p:cNvPr id="55" name="グループ化 54">
            <a:extLst>
              <a:ext uri="{FF2B5EF4-FFF2-40B4-BE49-F238E27FC236}">
                <a16:creationId xmlns:a16="http://schemas.microsoft.com/office/drawing/2014/main" id="{66DA5DDC-1FCA-4B84-8E66-5E6C712B95C5}"/>
              </a:ext>
            </a:extLst>
          </p:cNvPr>
          <p:cNvGrpSpPr/>
          <p:nvPr/>
        </p:nvGrpSpPr>
        <p:grpSpPr>
          <a:xfrm>
            <a:off x="136104" y="2733854"/>
            <a:ext cx="3778379" cy="754052"/>
            <a:chOff x="100800" y="3389202"/>
            <a:chExt cx="3778379" cy="754052"/>
          </a:xfrm>
        </p:grpSpPr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39B023B9-74EB-485E-B7A9-2E7916E6C963}"/>
                </a:ext>
              </a:extLst>
            </p:cNvPr>
            <p:cNvSpPr txBox="1"/>
            <p:nvPr/>
          </p:nvSpPr>
          <p:spPr>
            <a:xfrm>
              <a:off x="100800" y="3727756"/>
              <a:ext cx="3657516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</a:rPr>
                <a:t>機能を実現するための方法をユースケース記述，処理順序をアクティビティ図に示す．</a:t>
              </a:r>
              <a:endParaRPr kumimoji="1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+mn-cs"/>
              </a:endParaRPr>
            </a:p>
          </p:txBody>
        </p:sp>
        <p:sp>
          <p:nvSpPr>
            <p:cNvPr id="28" name="テキスト ボックス 27">
              <a:extLst>
                <a:ext uri="{FF2B5EF4-FFF2-40B4-BE49-F238E27FC236}">
                  <a16:creationId xmlns:a16="http://schemas.microsoft.com/office/drawing/2014/main" id="{BC656E32-26A4-4666-809A-9F95C9E4C140}"/>
                </a:ext>
              </a:extLst>
            </p:cNvPr>
            <p:cNvSpPr txBox="1"/>
            <p:nvPr/>
          </p:nvSpPr>
          <p:spPr>
            <a:xfrm>
              <a:off x="100800" y="3389202"/>
              <a:ext cx="20331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２．機能要件</a:t>
              </a:r>
              <a:endParaRPr kumimoji="1" lang="ja-JP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cxnSp>
          <p:nvCxnSpPr>
            <p:cNvPr id="29" name="直線コネクタ 28">
              <a:extLst>
                <a:ext uri="{FF2B5EF4-FFF2-40B4-BE49-F238E27FC236}">
                  <a16:creationId xmlns:a16="http://schemas.microsoft.com/office/drawing/2014/main" id="{5912503A-9432-4EF7-8DAE-A3C6B8B3A324}"/>
                </a:ext>
              </a:extLst>
            </p:cNvPr>
            <p:cNvCxnSpPr>
              <a:cxnSpLocks/>
            </p:cNvCxnSpPr>
            <p:nvPr/>
          </p:nvCxnSpPr>
          <p:spPr>
            <a:xfrm>
              <a:off x="125644" y="3727756"/>
              <a:ext cx="3753535" cy="0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09A79F65-2C6D-4369-97B6-E1511ADE470A}"/>
              </a:ext>
            </a:extLst>
          </p:cNvPr>
          <p:cNvCxnSpPr>
            <a:cxnSpLocks/>
          </p:cNvCxnSpPr>
          <p:nvPr/>
        </p:nvCxnSpPr>
        <p:spPr>
          <a:xfrm>
            <a:off x="6711332" y="720977"/>
            <a:ext cx="0" cy="5735788"/>
          </a:xfrm>
          <a:prstGeom prst="line">
            <a:avLst/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6B40DD60-3B56-42E8-A561-2ABDE7CB3975}"/>
              </a:ext>
            </a:extLst>
          </p:cNvPr>
          <p:cNvSpPr txBox="1"/>
          <p:nvPr/>
        </p:nvSpPr>
        <p:spPr>
          <a:xfrm>
            <a:off x="6749329" y="4512568"/>
            <a:ext cx="20331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b="1" dirty="0">
                <a:solidFill>
                  <a:prstClr val="black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補足１</a:t>
            </a:r>
            <a:r>
              <a:rPr lang="en-US" altLang="ja-JP" b="1" dirty="0">
                <a:solidFill>
                  <a:prstClr val="black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.</a:t>
            </a:r>
            <a:r>
              <a:rPr lang="ja-JP" altLang="en-US" b="1" dirty="0">
                <a:solidFill>
                  <a:prstClr val="black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 タスク一覧</a:t>
            </a:r>
            <a:endParaRPr lang="en-US" altLang="ja-JP" b="1" dirty="0">
              <a:solidFill>
                <a:prstClr val="black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AB3BAA60-22E0-4DE9-95B6-563F487F0A6F}"/>
              </a:ext>
            </a:extLst>
          </p:cNvPr>
          <p:cNvCxnSpPr>
            <a:cxnSpLocks/>
          </p:cNvCxnSpPr>
          <p:nvPr/>
        </p:nvCxnSpPr>
        <p:spPr>
          <a:xfrm>
            <a:off x="6760840" y="984176"/>
            <a:ext cx="5835862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77E66A07-6580-4303-AB88-DEF042E624A0}"/>
              </a:ext>
            </a:extLst>
          </p:cNvPr>
          <p:cNvSpPr txBox="1"/>
          <p:nvPr/>
        </p:nvSpPr>
        <p:spPr>
          <a:xfrm>
            <a:off x="6747542" y="4817150"/>
            <a:ext cx="595692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</a:rPr>
              <a:t>走行体が提供する機能を実現</a:t>
            </a:r>
            <a:r>
              <a:rPr kumimoji="1" lang="ja-JP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</a:rPr>
              <a:t>するため，以下</a:t>
            </a:r>
            <a:r>
              <a:rPr kumimoji="1" lang="ja-JP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</a:rPr>
              <a:t>の周期タスクを</a:t>
            </a:r>
            <a:r>
              <a:rPr kumimoji="1" lang="ja-JP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</a:rPr>
              <a:t>定義する．なお，</a:t>
            </a:r>
            <a:r>
              <a:rPr kumimoji="1" lang="ja-JP" altLang="en-US" sz="105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</a:rPr>
              <a:t>通信</a:t>
            </a:r>
            <a:r>
              <a:rPr kumimoji="1" lang="ja-JP" alt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</a:rPr>
              <a:t>管理タスクと尻尾管理タスクは走行準備に</a:t>
            </a:r>
            <a:r>
              <a:rPr kumimoji="1" lang="ja-JP" altLang="en-US" sz="105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</a:rPr>
              <a:t>含む</a:t>
            </a:r>
            <a:r>
              <a:rPr lang="ja-JP" altLang="en-US" sz="1050" b="1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ため，本モデル</a:t>
            </a:r>
            <a:r>
              <a:rPr lang="ja-JP" altLang="en-US" sz="1050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では</a:t>
            </a:r>
            <a:r>
              <a:rPr lang="ja-JP" altLang="en-US" sz="1050" b="1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省略する</a:t>
            </a:r>
            <a:r>
              <a:rPr kumimoji="1" lang="ja-JP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</a:rPr>
              <a:t>．</a:t>
            </a:r>
            <a:endParaRPr kumimoji="1" lang="ja-JP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pSp>
        <p:nvGrpSpPr>
          <p:cNvPr id="58" name="グループ化 57">
            <a:extLst>
              <a:ext uri="{FF2B5EF4-FFF2-40B4-BE49-F238E27FC236}">
                <a16:creationId xmlns:a16="http://schemas.microsoft.com/office/drawing/2014/main" id="{E51F7059-442B-4DE1-989C-F44DBD2224C3}"/>
              </a:ext>
            </a:extLst>
          </p:cNvPr>
          <p:cNvGrpSpPr/>
          <p:nvPr/>
        </p:nvGrpSpPr>
        <p:grpSpPr>
          <a:xfrm>
            <a:off x="64096" y="696144"/>
            <a:ext cx="3917924" cy="1224136"/>
            <a:chOff x="-3653" y="660286"/>
            <a:chExt cx="3917924" cy="1224136"/>
          </a:xfrm>
        </p:grpSpPr>
        <p:cxnSp>
          <p:nvCxnSpPr>
            <p:cNvPr id="25" name="直線コネクタ 24">
              <a:extLst>
                <a:ext uri="{FF2B5EF4-FFF2-40B4-BE49-F238E27FC236}">
                  <a16:creationId xmlns:a16="http://schemas.microsoft.com/office/drawing/2014/main" id="{AF2DCC8C-2365-43AB-9E17-176AA07FFDED}"/>
                </a:ext>
              </a:extLst>
            </p:cNvPr>
            <p:cNvCxnSpPr>
              <a:cxnSpLocks/>
            </p:cNvCxnSpPr>
            <p:nvPr/>
          </p:nvCxnSpPr>
          <p:spPr>
            <a:xfrm>
              <a:off x="93199" y="984176"/>
              <a:ext cx="3753535" cy="0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85955608-DD65-46B1-83AA-2FE595727633}"/>
                </a:ext>
              </a:extLst>
            </p:cNvPr>
            <p:cNvSpPr txBox="1"/>
            <p:nvPr/>
          </p:nvSpPr>
          <p:spPr>
            <a:xfrm>
              <a:off x="73832" y="660286"/>
              <a:ext cx="20020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１．提供する機能</a:t>
              </a:r>
            </a:p>
          </p:txBody>
        </p:sp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AC58BE73-6899-4CE2-8F40-BFDDFD555F64}"/>
                </a:ext>
              </a:extLst>
            </p:cNvPr>
            <p:cNvSpPr txBox="1"/>
            <p:nvPr/>
          </p:nvSpPr>
          <p:spPr>
            <a:xfrm>
              <a:off x="-3653" y="984176"/>
              <a:ext cx="3917924" cy="9002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05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走行体は競技者に「コースを完走する」という機能</a:t>
              </a:r>
              <a:r>
                <a:rPr lang="ja-JP" altLang="en-US" sz="105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を提供する</a:t>
              </a:r>
              <a:r>
                <a:rPr kumimoji="1" lang="ja-JP" altLang="en-US" sz="105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．このモデルでは、</a:t>
              </a:r>
              <a:r>
                <a:rPr lang="ja-JP" altLang="en-US" sz="105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「コースを完走する」という課題を、スタート動作を終えてからゴールゲートを通過するまでの動作と定義する．なお，</a:t>
              </a:r>
              <a:r>
                <a:rPr lang="ja-JP" altLang="en-US" sz="1050" b="1" dirty="0">
                  <a:solidFill>
                    <a:srgbClr val="FF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それ以外の動作は走行準備とし，その定義は以下に示す</a:t>
              </a:r>
              <a:r>
                <a:rPr lang="ja-JP" altLang="en-US" sz="105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．</a:t>
              </a:r>
              <a:endParaRPr kumimoji="1" lang="ja-JP" altLang="en-US" sz="105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E2D8B73A-328F-4A9E-AE6C-EA2D211F573C}"/>
              </a:ext>
            </a:extLst>
          </p:cNvPr>
          <p:cNvSpPr txBox="1"/>
          <p:nvPr/>
        </p:nvSpPr>
        <p:spPr>
          <a:xfrm>
            <a:off x="100800" y="6467720"/>
            <a:ext cx="27871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>
                <a:latin typeface="+mn-lt"/>
                <a:ea typeface="+mn-ea"/>
              </a:rPr>
              <a:t>補足２</a:t>
            </a:r>
            <a:r>
              <a:rPr lang="en-US" altLang="ja-JP" b="1" dirty="0">
                <a:latin typeface="+mn-lt"/>
                <a:ea typeface="+mn-ea"/>
              </a:rPr>
              <a:t> .</a:t>
            </a:r>
            <a:r>
              <a:rPr lang="ja-JP" altLang="en-US" b="1" dirty="0">
                <a:latin typeface="+mn-lt"/>
                <a:ea typeface="+mn-ea"/>
              </a:rPr>
              <a:t> </a:t>
            </a:r>
            <a:r>
              <a:rPr kumimoji="1" lang="ja-JP" altLang="en-US" b="1" dirty="0">
                <a:latin typeface="+mn-lt"/>
                <a:ea typeface="+mn-ea"/>
              </a:rPr>
              <a:t>区間分けについて</a:t>
            </a:r>
          </a:p>
        </p:txBody>
      </p: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7B7E49AE-87B6-4A4A-9EEE-5603F5C42F0C}"/>
              </a:ext>
            </a:extLst>
          </p:cNvPr>
          <p:cNvCxnSpPr>
            <a:cxnSpLocks/>
          </p:cNvCxnSpPr>
          <p:nvPr/>
        </p:nvCxnSpPr>
        <p:spPr>
          <a:xfrm>
            <a:off x="189098" y="6744816"/>
            <a:ext cx="3348265" cy="8563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1990CCDD-53C3-474C-B0DD-D925E5C4B440}"/>
              </a:ext>
            </a:extLst>
          </p:cNvPr>
          <p:cNvSpPr txBox="1"/>
          <p:nvPr/>
        </p:nvSpPr>
        <p:spPr>
          <a:xfrm>
            <a:off x="116613" y="6753379"/>
            <a:ext cx="347282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コースを以下のように</a:t>
            </a:r>
            <a:r>
              <a:rPr lang="ja-JP" altLang="en-US" sz="1050">
                <a:latin typeface="メイリオ" panose="020B0604030504040204" pitchFamily="50" charset="-128"/>
                <a:ea typeface="メイリオ" panose="020B0604030504040204" pitchFamily="50" charset="-128"/>
              </a:rPr>
              <a:t>分割し，区間</a:t>
            </a:r>
            <a:r>
              <a:rPr lang="ja-JP" altLang="en-US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ごとに走行設定</a:t>
            </a:r>
            <a:r>
              <a:rPr lang="ja-JP" altLang="en-US" sz="1050">
                <a:latin typeface="メイリオ" panose="020B0604030504040204" pitchFamily="50" charset="-128"/>
                <a:ea typeface="メイリオ" panose="020B0604030504040204" pitchFamily="50" charset="-128"/>
              </a:rPr>
              <a:t>を変える．</a:t>
            </a:r>
            <a:r>
              <a:rPr lang="ja-JP" altLang="en-US" sz="1050" b="1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今回</a:t>
            </a:r>
            <a:r>
              <a:rPr lang="ja-JP" altLang="en-US" sz="1050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のコースは線対称で</a:t>
            </a:r>
            <a:r>
              <a:rPr lang="ja-JP" altLang="en-US" sz="1050" b="1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あるため，</a:t>
            </a:r>
            <a:r>
              <a:rPr lang="en-US" altLang="ja-JP" sz="1050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</a:t>
            </a:r>
            <a:r>
              <a:rPr lang="ja-JP" altLang="en-US" sz="1050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コースの区間分けについては</a:t>
            </a:r>
            <a:r>
              <a:rPr lang="ja-JP" altLang="en-US" sz="1050" b="1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省略する</a:t>
            </a:r>
            <a:r>
              <a:rPr lang="ja-JP" altLang="en-US" sz="1050">
                <a:latin typeface="メイリオ" panose="020B0604030504040204" pitchFamily="50" charset="-128"/>
                <a:ea typeface="メイリオ" panose="020B0604030504040204" pitchFamily="50" charset="-128"/>
              </a:rPr>
              <a:t>．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64E09D1F-E5F0-483A-8945-8DE5F7ABF40E}"/>
              </a:ext>
            </a:extLst>
          </p:cNvPr>
          <p:cNvCxnSpPr>
            <a:cxnSpLocks/>
          </p:cNvCxnSpPr>
          <p:nvPr/>
        </p:nvCxnSpPr>
        <p:spPr>
          <a:xfrm>
            <a:off x="145846" y="6507921"/>
            <a:ext cx="12375634" cy="31807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1B150A4B-10E9-4BB5-B403-616F7408FD46}"/>
              </a:ext>
            </a:extLst>
          </p:cNvPr>
          <p:cNvSpPr txBox="1"/>
          <p:nvPr/>
        </p:nvSpPr>
        <p:spPr>
          <a:xfrm>
            <a:off x="12262313" y="5685224"/>
            <a:ext cx="388479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50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優先度</a:t>
            </a:r>
          </a:p>
        </p:txBody>
      </p:sp>
      <p:cxnSp>
        <p:nvCxnSpPr>
          <p:cNvPr id="59" name="直線矢印コネクタ 58">
            <a:extLst>
              <a:ext uri="{FF2B5EF4-FFF2-40B4-BE49-F238E27FC236}">
                <a16:creationId xmlns:a16="http://schemas.microsoft.com/office/drawing/2014/main" id="{6677F529-FCA5-4895-83EB-48FA3E8A9943}"/>
              </a:ext>
            </a:extLst>
          </p:cNvPr>
          <p:cNvCxnSpPr>
            <a:cxnSpLocks/>
          </p:cNvCxnSpPr>
          <p:nvPr/>
        </p:nvCxnSpPr>
        <p:spPr>
          <a:xfrm>
            <a:off x="12089432" y="5499766"/>
            <a:ext cx="0" cy="93413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29C12542-0869-4D76-8D7B-52826EE139AF}"/>
              </a:ext>
            </a:extLst>
          </p:cNvPr>
          <p:cNvSpPr txBox="1"/>
          <p:nvPr/>
        </p:nvSpPr>
        <p:spPr>
          <a:xfrm>
            <a:off x="12117755" y="5434066"/>
            <a:ext cx="14301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50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高</a:t>
            </a: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11D9CFFE-DE57-48C6-AAE1-6511EADD9E72}"/>
              </a:ext>
            </a:extLst>
          </p:cNvPr>
          <p:cNvSpPr txBox="1"/>
          <p:nvPr/>
        </p:nvSpPr>
        <p:spPr>
          <a:xfrm>
            <a:off x="12090678" y="6257071"/>
            <a:ext cx="29071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50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低</a:t>
            </a:r>
          </a:p>
        </p:txBody>
      </p:sp>
      <p:sp>
        <p:nvSpPr>
          <p:cNvPr id="140" name="テキスト ボックス 139">
            <a:extLst>
              <a:ext uri="{FF2B5EF4-FFF2-40B4-BE49-F238E27FC236}">
                <a16:creationId xmlns:a16="http://schemas.microsoft.com/office/drawing/2014/main" id="{D7CFF42B-D74E-4DFF-AB89-02B7F1AFC41E}"/>
              </a:ext>
            </a:extLst>
          </p:cNvPr>
          <p:cNvSpPr txBox="1"/>
          <p:nvPr/>
        </p:nvSpPr>
        <p:spPr>
          <a:xfrm>
            <a:off x="6681316" y="696144"/>
            <a:ext cx="17624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３</a:t>
            </a:r>
            <a:r>
              <a:rPr kumimoji="1" lang="en-US" altLang="ja-JP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.</a:t>
            </a:r>
            <a:r>
              <a:rPr lang="ja-JP" altLang="en-US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 部品の定義</a:t>
            </a:r>
            <a:endParaRPr kumimoji="1" lang="ja-JP" altLang="en-US" b="1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cxnSp>
        <p:nvCxnSpPr>
          <p:cNvPr id="84" name="直線コネクタ 83">
            <a:extLst>
              <a:ext uri="{FF2B5EF4-FFF2-40B4-BE49-F238E27FC236}">
                <a16:creationId xmlns:a16="http://schemas.microsoft.com/office/drawing/2014/main" id="{15E1CCFD-5AEB-4C66-B546-2AAF74EE85E6}"/>
              </a:ext>
            </a:extLst>
          </p:cNvPr>
          <p:cNvCxnSpPr>
            <a:cxnSpLocks/>
          </p:cNvCxnSpPr>
          <p:nvPr/>
        </p:nvCxnSpPr>
        <p:spPr>
          <a:xfrm>
            <a:off x="6823501" y="4800600"/>
            <a:ext cx="5805002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テキスト ボックス 140">
            <a:extLst>
              <a:ext uri="{FF2B5EF4-FFF2-40B4-BE49-F238E27FC236}">
                <a16:creationId xmlns:a16="http://schemas.microsoft.com/office/drawing/2014/main" id="{B10EFDE6-791C-4BE0-871C-5814C9379A41}"/>
              </a:ext>
            </a:extLst>
          </p:cNvPr>
          <p:cNvSpPr txBox="1"/>
          <p:nvPr/>
        </p:nvSpPr>
        <p:spPr>
          <a:xfrm>
            <a:off x="6724671" y="984176"/>
            <a:ext cx="594142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機能を実現するために必要な部品を以下の表</a:t>
            </a:r>
            <a:r>
              <a:rPr kumimoji="1" lang="ja-JP" altLang="en-US" sz="1050">
                <a:latin typeface="メイリオ" panose="020B0604030504040204" pitchFamily="50" charset="-128"/>
                <a:ea typeface="メイリオ" panose="020B0604030504040204" pitchFamily="50" charset="-128"/>
              </a:rPr>
              <a:t>に示す．なお，</a:t>
            </a:r>
            <a:r>
              <a:rPr kumimoji="1" lang="ja-JP" altLang="en-US" sz="1050" b="1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左側</a:t>
            </a:r>
            <a:r>
              <a:rPr kumimoji="1" lang="ja-JP" altLang="en-US" sz="1050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のアルファベットはクラス図のラベルと対応</a:t>
            </a:r>
            <a:r>
              <a:rPr kumimoji="1" lang="ja-JP" altLang="en-US" sz="1050" b="1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している</a:t>
            </a:r>
            <a:r>
              <a:rPr kumimoji="1" lang="ja-JP" altLang="en-US" sz="1050">
                <a:latin typeface="メイリオ" panose="020B0604030504040204" pitchFamily="50" charset="-128"/>
                <a:ea typeface="メイリオ" panose="020B0604030504040204" pitchFamily="50" charset="-128"/>
              </a:rPr>
              <a:t>．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4D256DCA-63BA-4C0C-AA1F-527D41D15395}"/>
              </a:ext>
            </a:extLst>
          </p:cNvPr>
          <p:cNvCxnSpPr/>
          <p:nvPr/>
        </p:nvCxnSpPr>
        <p:spPr>
          <a:xfrm>
            <a:off x="3589433" y="6576677"/>
            <a:ext cx="0" cy="2870814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E2AACA7E-6500-4249-9BB6-325CE74060EE}"/>
              </a:ext>
            </a:extLst>
          </p:cNvPr>
          <p:cNvCxnSpPr>
            <a:cxnSpLocks/>
          </p:cNvCxnSpPr>
          <p:nvPr/>
        </p:nvCxnSpPr>
        <p:spPr>
          <a:xfrm>
            <a:off x="8094373" y="6598436"/>
            <a:ext cx="0" cy="256574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3D279E56-7D62-4819-95B0-1A07BCCE1D6B}"/>
              </a:ext>
            </a:extLst>
          </p:cNvPr>
          <p:cNvSpPr txBox="1"/>
          <p:nvPr/>
        </p:nvSpPr>
        <p:spPr>
          <a:xfrm>
            <a:off x="8094373" y="6528792"/>
            <a:ext cx="460276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各区間</a:t>
            </a:r>
            <a:r>
              <a:rPr kumimoji="1" lang="ja-JP" altLang="en-US" sz="1050">
                <a:latin typeface="メイリオ" panose="020B0604030504040204" pitchFamily="50" charset="-128"/>
                <a:ea typeface="メイリオ" panose="020B0604030504040204" pitchFamily="50" charset="-128"/>
              </a:rPr>
              <a:t>におけるスタートラインから区間終了までの距離，その区間の曲率分類を以下の表に示す．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pSp>
        <p:nvGrpSpPr>
          <p:cNvPr id="113" name="グループ化 112">
            <a:extLst>
              <a:ext uri="{FF2B5EF4-FFF2-40B4-BE49-F238E27FC236}">
                <a16:creationId xmlns:a16="http://schemas.microsoft.com/office/drawing/2014/main" id="{DC6A58FB-4B09-41C6-8E7B-D8941E8F8C42}"/>
              </a:ext>
            </a:extLst>
          </p:cNvPr>
          <p:cNvGrpSpPr/>
          <p:nvPr/>
        </p:nvGrpSpPr>
        <p:grpSpPr>
          <a:xfrm>
            <a:off x="3575755" y="6513709"/>
            <a:ext cx="4413803" cy="651231"/>
            <a:chOff x="3568768" y="6596868"/>
            <a:chExt cx="3457363" cy="651231"/>
          </a:xfrm>
        </p:grpSpPr>
        <p:sp>
          <p:nvSpPr>
            <p:cNvPr id="36" name="テキスト ボックス 35">
              <a:extLst>
                <a:ext uri="{FF2B5EF4-FFF2-40B4-BE49-F238E27FC236}">
                  <a16:creationId xmlns:a16="http://schemas.microsoft.com/office/drawing/2014/main" id="{1EBD3ECD-D939-4A9E-8A7A-191B21E513BE}"/>
                </a:ext>
              </a:extLst>
            </p:cNvPr>
            <p:cNvSpPr txBox="1"/>
            <p:nvPr/>
          </p:nvSpPr>
          <p:spPr>
            <a:xfrm>
              <a:off x="3649985" y="6832601"/>
              <a:ext cx="3376146" cy="415498"/>
            </a:xfrm>
            <a:prstGeom prst="rect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kumimoji="1" lang="ja-JP" altLang="en-US" sz="1050" b="1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曲率制御で用いる</a:t>
              </a:r>
              <a:r>
                <a:rPr kumimoji="1" lang="ja-JP" altLang="en-US" sz="1050" b="1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旋回量と，</a:t>
              </a:r>
              <a:r>
                <a:rPr kumimoji="1" lang="en-US" altLang="ja-JP" sz="1050" b="1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PID</a:t>
              </a:r>
              <a:r>
                <a:rPr kumimoji="1" lang="ja-JP" altLang="en-US" sz="1050" b="1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係数を</a:t>
              </a:r>
              <a:r>
                <a:rPr kumimoji="1" lang="en-US" altLang="ja-JP" sz="1050" b="1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15</a:t>
              </a:r>
              <a:r>
                <a:rPr kumimoji="1" lang="ja-JP" altLang="en-US" sz="1050" b="1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区間すべてで調整するのは困難で</a:t>
              </a:r>
              <a:r>
                <a:rPr kumimoji="1" lang="ja-JP" altLang="en-US" sz="1050" b="1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あるため，曲率</a:t>
              </a:r>
              <a:r>
                <a:rPr kumimoji="1" lang="ja-JP" altLang="en-US" sz="1050" b="1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の近い区間</a:t>
              </a:r>
              <a:r>
                <a:rPr lang="ja-JP" altLang="en-US" sz="1050" b="1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で</a:t>
              </a:r>
              <a:r>
                <a:rPr lang="en-US" altLang="ja-JP" sz="1050" b="1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4</a:t>
              </a:r>
              <a:r>
                <a:rPr lang="ja-JP" altLang="en-US" sz="1050" b="1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種類に</a:t>
              </a:r>
              <a:r>
                <a:rPr lang="ja-JP" altLang="en-US" sz="1050" b="1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分類した．</a:t>
              </a:r>
              <a:endParaRPr lang="en-US" altLang="ja-JP" sz="1050" b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44" name="テキスト ボックス 43">
              <a:extLst>
                <a:ext uri="{FF2B5EF4-FFF2-40B4-BE49-F238E27FC236}">
                  <a16:creationId xmlns:a16="http://schemas.microsoft.com/office/drawing/2014/main" id="{260D1358-06EA-4BC9-9E14-972D49A596DC}"/>
                </a:ext>
              </a:extLst>
            </p:cNvPr>
            <p:cNvSpPr txBox="1"/>
            <p:nvPr/>
          </p:nvSpPr>
          <p:spPr>
            <a:xfrm>
              <a:off x="3568768" y="6596868"/>
              <a:ext cx="10300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400" b="1" dirty="0">
                  <a:solidFill>
                    <a:srgbClr val="FF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POINT!!</a:t>
              </a:r>
              <a:endParaRPr kumimoji="1" lang="ja-JP" altLang="en-US" sz="1400" b="1" dirty="0">
                <a:solidFill>
                  <a:srgbClr val="FF0000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D554351C-B708-4A82-B49C-4A2943314F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5399361"/>
              </p:ext>
            </p:extLst>
          </p:nvPr>
        </p:nvGraphicFramePr>
        <p:xfrm>
          <a:off x="186655" y="3432448"/>
          <a:ext cx="3693865" cy="30632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61326">
                  <a:extLst>
                    <a:ext uri="{9D8B030D-6E8A-4147-A177-3AD203B41FA5}">
                      <a16:colId xmlns:a16="http://schemas.microsoft.com/office/drawing/2014/main" val="2917276287"/>
                    </a:ext>
                  </a:extLst>
                </a:gridCol>
                <a:gridCol w="2632539">
                  <a:extLst>
                    <a:ext uri="{9D8B030D-6E8A-4147-A177-3AD203B41FA5}">
                      <a16:colId xmlns:a16="http://schemas.microsoft.com/office/drawing/2014/main" val="87785144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/>
                        <a:t>項目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/>
                        <a:t>内容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9238331"/>
                  </a:ext>
                </a:extLst>
              </a:tr>
              <a:tr h="206799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ユースケース</a:t>
                      </a:r>
                      <a:endParaRPr kumimoji="1" lang="en-US" altLang="ja-JP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コースを完走する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73817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概要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倒立状態でコースをライントレースし，</a:t>
                      </a:r>
                      <a:endParaRPr kumimoji="1" lang="en-US" altLang="ja-JP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ゴールゲートを通過する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5735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アクター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競技者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60445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事前条件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走行準備が完了している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6790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事後条件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走行体がゴールゲートを通過する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2342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トリガー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スタート指示を受けた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1721299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基本系列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1. </a:t>
                      </a:r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走行体情報を取得する</a:t>
                      </a:r>
                      <a:endParaRPr kumimoji="1" lang="en-US" altLang="ja-JP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2. </a:t>
                      </a:r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区間終了判定をする</a:t>
                      </a:r>
                      <a:endParaRPr kumimoji="1" lang="en-US" altLang="ja-JP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3. </a:t>
                      </a:r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走行制御をする</a:t>
                      </a:r>
                      <a:endParaRPr kumimoji="1" lang="en-US" altLang="ja-JP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4. </a:t>
                      </a:r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基本系列</a:t>
                      </a:r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1~3</a:t>
                      </a:r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を繰り返す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773774"/>
                  </a:ext>
                </a:extLst>
              </a:tr>
              <a:tr h="32882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例外系列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28600" indent="-228600">
                        <a:buAutoNum type="arabicPeriod"/>
                      </a:pPr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転倒を検知する</a:t>
                      </a:r>
                      <a:endParaRPr kumimoji="1" lang="en-US" altLang="ja-JP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228600" indent="-228600">
                        <a:buAutoNum type="arabicPeriod"/>
                      </a:pPr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モータを緊急停止する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62105"/>
                  </a:ext>
                </a:extLst>
              </a:tr>
            </a:tbl>
          </a:graphicData>
        </a:graphic>
      </p:graphicFrame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EC2EC2ED-37F5-4310-85A3-C1EBB7C3AE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4290047"/>
              </p:ext>
            </p:extLst>
          </p:nvPr>
        </p:nvGraphicFramePr>
        <p:xfrm>
          <a:off x="7058240" y="5199484"/>
          <a:ext cx="4942697" cy="12573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38241">
                  <a:extLst>
                    <a:ext uri="{9D8B030D-6E8A-4147-A177-3AD203B41FA5}">
                      <a16:colId xmlns:a16="http://schemas.microsoft.com/office/drawing/2014/main" val="906267148"/>
                    </a:ext>
                  </a:extLst>
                </a:gridCol>
                <a:gridCol w="3266215">
                  <a:extLst>
                    <a:ext uri="{9D8B030D-6E8A-4147-A177-3AD203B41FA5}">
                      <a16:colId xmlns:a16="http://schemas.microsoft.com/office/drawing/2014/main" val="1140764998"/>
                    </a:ext>
                  </a:extLst>
                </a:gridCol>
                <a:gridCol w="838241">
                  <a:extLst>
                    <a:ext uri="{9D8B030D-6E8A-4147-A177-3AD203B41FA5}">
                      <a16:colId xmlns:a16="http://schemas.microsoft.com/office/drawing/2014/main" val="305380888"/>
                    </a:ext>
                  </a:extLst>
                </a:gridCol>
              </a:tblGrid>
              <a:tr h="21432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/>
                        <a:t>タスク名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/>
                        <a:t>動作内容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/>
                        <a:t>実行周期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8903516"/>
                  </a:ext>
                </a:extLst>
              </a:tr>
              <a:tr h="200829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競技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エントリーポイント</a:t>
                      </a:r>
                      <a:r>
                        <a:rPr kumimoji="1" lang="ja-JP" altLang="en-US" sz="105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となり，他</a:t>
                      </a:r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のタスクを起動する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4ms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4647308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計器管理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デバイスの情報を</a:t>
                      </a:r>
                      <a:r>
                        <a:rPr kumimoji="1" lang="ja-JP" altLang="en-US" sz="105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取得し，管理</a:t>
                      </a:r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する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2ms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7374793"/>
                  </a:ext>
                </a:extLst>
              </a:tr>
              <a:tr h="20196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尻尾管理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尻尾の角度を指定した角度に保つ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4ms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473834"/>
                  </a:ext>
                </a:extLst>
              </a:tr>
              <a:tr h="211261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通信管理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スタート信号の</a:t>
                      </a:r>
                      <a:r>
                        <a:rPr kumimoji="1" lang="ja-JP" altLang="en-US" sz="105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受信や，ログデータ</a:t>
                      </a:r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の送信を行う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20ms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9810707"/>
                  </a:ext>
                </a:extLst>
              </a:tr>
            </a:tbl>
          </a:graphicData>
        </a:graphic>
      </p:graphicFrame>
      <p:graphicFrame>
        <p:nvGraphicFramePr>
          <p:cNvPr id="19" name="表 18">
            <a:extLst>
              <a:ext uri="{FF2B5EF4-FFF2-40B4-BE49-F238E27FC236}">
                <a16:creationId xmlns:a16="http://schemas.microsoft.com/office/drawing/2014/main" id="{1C21C00B-F032-4CDF-8A03-A2CDC24EFF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7425773"/>
              </p:ext>
            </p:extLst>
          </p:nvPr>
        </p:nvGraphicFramePr>
        <p:xfrm>
          <a:off x="7178497" y="1344615"/>
          <a:ext cx="5361760" cy="31834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553448">
                  <a:extLst>
                    <a:ext uri="{9D8B030D-6E8A-4147-A177-3AD203B41FA5}">
                      <a16:colId xmlns:a16="http://schemas.microsoft.com/office/drawing/2014/main" val="3821575817"/>
                    </a:ext>
                  </a:extLst>
                </a:gridCol>
                <a:gridCol w="2808312">
                  <a:extLst>
                    <a:ext uri="{9D8B030D-6E8A-4147-A177-3AD203B41FA5}">
                      <a16:colId xmlns:a16="http://schemas.microsoft.com/office/drawing/2014/main" val="380914463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/>
                        <a:t>役割や情報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/>
                        <a:t>部品の候補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455187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コースを完走する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05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走行体，中枢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327103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走行体情報を取得する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計器管理，走行距離計，輝度偏差計測計，</a:t>
                      </a:r>
                      <a:endParaRPr kumimoji="1" lang="en-US" altLang="ja-JP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r>
                        <a:rPr kumimoji="1" lang="ja-JP" altLang="en-US" sz="105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電圧計，角</a:t>
                      </a:r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速度計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98162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現在の区間が終了しているか確認する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5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区間トレーサ，区間</a:t>
                      </a:r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パラメータリスト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519010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次の区間が存在するか確認する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5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区間トレーサ，区間</a:t>
                      </a:r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パラメータリスト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28769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次の区間に切り替える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区間トレーサ，区間</a:t>
                      </a:r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パラメータリスト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72110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旋回量を計算する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PID</a:t>
                      </a:r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計算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8293392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左右モータの出力値を計算する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倒立振子制御ライブラリ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526553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左モータを駆動する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左モータ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734118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右モータを駆動する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右モータ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924815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転倒を検知する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ライントレーサ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337556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モータを緊急停止する</a:t>
                      </a:r>
                      <a:endParaRPr kumimoji="1" lang="en-US" altLang="ja-JP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ライントレーサ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2845361"/>
                  </a:ext>
                </a:extLst>
              </a:tr>
            </a:tbl>
          </a:graphicData>
        </a:graphic>
      </p:graphicFrame>
      <p:graphicFrame>
        <p:nvGraphicFramePr>
          <p:cNvPr id="23" name="表 22">
            <a:extLst>
              <a:ext uri="{FF2B5EF4-FFF2-40B4-BE49-F238E27FC236}">
                <a16:creationId xmlns:a16="http://schemas.microsoft.com/office/drawing/2014/main" id="{8CC3F294-F2BA-4970-B887-7A1FD62264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7781654"/>
              </p:ext>
            </p:extLst>
          </p:nvPr>
        </p:nvGraphicFramePr>
        <p:xfrm>
          <a:off x="6917750" y="1598235"/>
          <a:ext cx="218875" cy="29298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8875">
                  <a:extLst>
                    <a:ext uri="{9D8B030D-6E8A-4147-A177-3AD203B41FA5}">
                      <a16:colId xmlns:a16="http://schemas.microsoft.com/office/drawing/2014/main" val="1822883521"/>
                    </a:ext>
                  </a:extLst>
                </a:gridCol>
              </a:tblGrid>
              <a:tr h="2448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</a:t>
                      </a:r>
                      <a:endParaRPr kumimoji="1" lang="ja-JP" altLang="en-US" sz="1050" b="1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solidFill>
                      <a:srgbClr val="D999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6435483"/>
                  </a:ext>
                </a:extLst>
              </a:tr>
              <a:tr h="4104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</a:t>
                      </a:r>
                      <a:endParaRPr kumimoji="1" lang="ja-JP" altLang="en-US" sz="1050" b="1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solidFill>
                      <a:srgbClr val="D999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66724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c</a:t>
                      </a:r>
                      <a:endParaRPr kumimoji="1" lang="ja-JP" altLang="en-US" sz="1050" b="1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solidFill>
                      <a:srgbClr val="D999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828843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d</a:t>
                      </a:r>
                      <a:endParaRPr kumimoji="1" lang="ja-JP" altLang="en-US" sz="1050" b="1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solidFill>
                      <a:srgbClr val="D999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692149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e</a:t>
                      </a:r>
                      <a:endParaRPr kumimoji="1" lang="ja-JP" altLang="en-US" sz="1050" b="1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solidFill>
                      <a:srgbClr val="D999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499924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f</a:t>
                      </a:r>
                      <a:endParaRPr kumimoji="1" lang="ja-JP" altLang="en-US" sz="1050" b="1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solidFill>
                      <a:srgbClr val="D999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089646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g</a:t>
                      </a:r>
                      <a:endParaRPr kumimoji="1" lang="ja-JP" altLang="en-US" sz="1050" b="1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solidFill>
                      <a:srgbClr val="D999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79622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h</a:t>
                      </a:r>
                      <a:endParaRPr kumimoji="1" lang="ja-JP" altLang="en-US" sz="1050" b="1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solidFill>
                      <a:srgbClr val="D999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880715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i</a:t>
                      </a:r>
                      <a:endParaRPr kumimoji="1" lang="ja-JP" altLang="en-US" sz="1050" b="1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solidFill>
                      <a:srgbClr val="D999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803062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j</a:t>
                      </a:r>
                      <a:endParaRPr kumimoji="1" lang="ja-JP" altLang="en-US" sz="1050" b="1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solidFill>
                      <a:srgbClr val="D999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18242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k</a:t>
                      </a:r>
                      <a:endParaRPr kumimoji="1" lang="ja-JP" altLang="en-US" sz="1050" b="1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solidFill>
                      <a:srgbClr val="D999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4151135"/>
                  </a:ext>
                </a:extLst>
              </a:tr>
            </a:tbl>
          </a:graphicData>
        </a:graphic>
      </p:graphicFrame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B75025C8-7E34-4D24-AC73-AC4A916847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0640682"/>
              </p:ext>
            </p:extLst>
          </p:nvPr>
        </p:nvGraphicFramePr>
        <p:xfrm>
          <a:off x="8276511" y="6901036"/>
          <a:ext cx="2080800" cy="22631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89600">
                  <a:extLst>
                    <a:ext uri="{9D8B030D-6E8A-4147-A177-3AD203B41FA5}">
                      <a16:colId xmlns:a16="http://schemas.microsoft.com/office/drawing/2014/main" val="1540152260"/>
                    </a:ext>
                  </a:extLst>
                </a:gridCol>
                <a:gridCol w="795600">
                  <a:extLst>
                    <a:ext uri="{9D8B030D-6E8A-4147-A177-3AD203B41FA5}">
                      <a16:colId xmlns:a16="http://schemas.microsoft.com/office/drawing/2014/main" val="1992413610"/>
                    </a:ext>
                  </a:extLst>
                </a:gridCol>
                <a:gridCol w="795600">
                  <a:extLst>
                    <a:ext uri="{9D8B030D-6E8A-4147-A177-3AD203B41FA5}">
                      <a16:colId xmlns:a16="http://schemas.microsoft.com/office/drawing/2014/main" val="189992793"/>
                    </a:ext>
                  </a:extLst>
                </a:gridCol>
              </a:tblGrid>
              <a:tr h="149171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/>
                        <a:t>区間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/>
                        <a:t>終了距離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/>
                        <a:t>曲率分類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692475"/>
                  </a:ext>
                </a:extLst>
              </a:tr>
              <a:tr h="21340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0.65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>
                          <a:solidFill>
                            <a:srgbClr val="00ADBB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0</a:t>
                      </a:r>
                      <a:endParaRPr kumimoji="1" lang="ja-JP" altLang="en-US" sz="1050" b="1" dirty="0">
                        <a:solidFill>
                          <a:srgbClr val="00ADBB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27143811"/>
                  </a:ext>
                </a:extLst>
              </a:tr>
              <a:tr h="21340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1.20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>
                          <a:solidFill>
                            <a:srgbClr val="E10000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</a:t>
                      </a:r>
                      <a:endParaRPr kumimoji="1" lang="ja-JP" altLang="en-US" sz="1050" b="1" dirty="0">
                        <a:solidFill>
                          <a:srgbClr val="E10000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2868115"/>
                  </a:ext>
                </a:extLst>
              </a:tr>
              <a:tr h="21340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1.75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>
                          <a:solidFill>
                            <a:srgbClr val="00ADBB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0</a:t>
                      </a:r>
                      <a:endParaRPr kumimoji="1" lang="ja-JP" altLang="en-US" sz="1050" b="1" dirty="0">
                        <a:solidFill>
                          <a:srgbClr val="00ADBB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0729204"/>
                  </a:ext>
                </a:extLst>
              </a:tr>
              <a:tr h="21340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3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2.55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>
                          <a:solidFill>
                            <a:srgbClr val="FEBF1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</a:t>
                      </a:r>
                      <a:endParaRPr kumimoji="1" lang="ja-JP" altLang="en-US" sz="1050" b="1" dirty="0">
                        <a:solidFill>
                          <a:srgbClr val="FEBF12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1047279"/>
                  </a:ext>
                </a:extLst>
              </a:tr>
              <a:tr h="21340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4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3.25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>
                          <a:solidFill>
                            <a:srgbClr val="94349B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3</a:t>
                      </a:r>
                      <a:endParaRPr kumimoji="1" lang="ja-JP" altLang="en-US" sz="1050" b="1" dirty="0">
                        <a:solidFill>
                          <a:srgbClr val="94349B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4997223"/>
                  </a:ext>
                </a:extLst>
              </a:tr>
              <a:tr h="21340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5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4.00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>
                          <a:solidFill>
                            <a:srgbClr val="94349B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3</a:t>
                      </a:r>
                      <a:endParaRPr kumimoji="1" lang="ja-JP" altLang="en-US" sz="1050" b="1" dirty="0">
                        <a:solidFill>
                          <a:srgbClr val="94349B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0395947"/>
                  </a:ext>
                </a:extLst>
              </a:tr>
              <a:tr h="21340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6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4.55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>
                          <a:solidFill>
                            <a:srgbClr val="E10000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</a:t>
                      </a:r>
                      <a:endParaRPr kumimoji="1" lang="ja-JP" altLang="en-US" sz="1050" b="1" dirty="0">
                        <a:solidFill>
                          <a:srgbClr val="E10000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8271375"/>
                  </a:ext>
                </a:extLst>
              </a:tr>
              <a:tr h="21340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7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4.75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>
                          <a:solidFill>
                            <a:srgbClr val="00ADBB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0</a:t>
                      </a:r>
                      <a:endParaRPr kumimoji="1" lang="ja-JP" altLang="en-US" sz="1050" b="1" dirty="0">
                        <a:solidFill>
                          <a:srgbClr val="00ADBB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0304028"/>
                  </a:ext>
                </a:extLst>
              </a:tr>
            </a:tbl>
          </a:graphicData>
        </a:graphic>
      </p:graphicFrame>
      <p:graphicFrame>
        <p:nvGraphicFramePr>
          <p:cNvPr id="51" name="表 50">
            <a:extLst>
              <a:ext uri="{FF2B5EF4-FFF2-40B4-BE49-F238E27FC236}">
                <a16:creationId xmlns:a16="http://schemas.microsoft.com/office/drawing/2014/main" id="{4E635EE9-463F-4195-B8E3-1DA8CD5B7B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0022407"/>
              </p:ext>
            </p:extLst>
          </p:nvPr>
        </p:nvGraphicFramePr>
        <p:xfrm>
          <a:off x="10454489" y="6901036"/>
          <a:ext cx="2080800" cy="20116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89600">
                  <a:extLst>
                    <a:ext uri="{9D8B030D-6E8A-4147-A177-3AD203B41FA5}">
                      <a16:colId xmlns:a16="http://schemas.microsoft.com/office/drawing/2014/main" val="1540152260"/>
                    </a:ext>
                  </a:extLst>
                </a:gridCol>
                <a:gridCol w="795600">
                  <a:extLst>
                    <a:ext uri="{9D8B030D-6E8A-4147-A177-3AD203B41FA5}">
                      <a16:colId xmlns:a16="http://schemas.microsoft.com/office/drawing/2014/main" val="1992413610"/>
                    </a:ext>
                  </a:extLst>
                </a:gridCol>
                <a:gridCol w="795600">
                  <a:extLst>
                    <a:ext uri="{9D8B030D-6E8A-4147-A177-3AD203B41FA5}">
                      <a16:colId xmlns:a16="http://schemas.microsoft.com/office/drawing/2014/main" val="189992793"/>
                    </a:ext>
                  </a:extLst>
                </a:gridCol>
              </a:tblGrid>
              <a:tr h="24864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/>
                        <a:t>区間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/>
                        <a:t>終了距離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/>
                        <a:t>曲率分類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692475"/>
                  </a:ext>
                </a:extLst>
              </a:tr>
              <a:tr h="22664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8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5.50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>
                          <a:solidFill>
                            <a:srgbClr val="FEBF1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</a:t>
                      </a:r>
                      <a:endParaRPr kumimoji="1" lang="ja-JP" altLang="en-US" sz="1050" b="1" dirty="0">
                        <a:solidFill>
                          <a:srgbClr val="FEBF12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7143811"/>
                  </a:ext>
                </a:extLst>
              </a:tr>
              <a:tr h="24864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9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6.40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>
                          <a:solidFill>
                            <a:srgbClr val="00ADBB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0</a:t>
                      </a:r>
                      <a:endParaRPr kumimoji="1" lang="ja-JP" altLang="en-US" sz="1050" b="1" dirty="0">
                        <a:solidFill>
                          <a:srgbClr val="00ADBB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2868115"/>
                  </a:ext>
                </a:extLst>
              </a:tr>
              <a:tr h="24864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10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6.95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>
                          <a:solidFill>
                            <a:srgbClr val="FEBF1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</a:t>
                      </a:r>
                      <a:endParaRPr kumimoji="1" lang="ja-JP" altLang="en-US" sz="1050" b="1" dirty="0">
                        <a:solidFill>
                          <a:srgbClr val="FEBF12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0729204"/>
                  </a:ext>
                </a:extLst>
              </a:tr>
              <a:tr h="24864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11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7.15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>
                          <a:solidFill>
                            <a:srgbClr val="00ADBB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0</a:t>
                      </a:r>
                      <a:endParaRPr kumimoji="1" lang="ja-JP" altLang="en-US" sz="1050" b="1" dirty="0">
                        <a:solidFill>
                          <a:srgbClr val="00ADBB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1047279"/>
                  </a:ext>
                </a:extLst>
              </a:tr>
              <a:tr h="24864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12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7.45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>
                          <a:solidFill>
                            <a:srgbClr val="E10000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</a:t>
                      </a:r>
                      <a:endParaRPr kumimoji="1" lang="ja-JP" altLang="en-US" sz="1050" b="1" dirty="0">
                        <a:solidFill>
                          <a:srgbClr val="E10000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4997223"/>
                  </a:ext>
                </a:extLst>
              </a:tr>
              <a:tr h="24864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13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8.80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>
                          <a:solidFill>
                            <a:srgbClr val="94349B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3</a:t>
                      </a:r>
                      <a:endParaRPr kumimoji="1" lang="ja-JP" altLang="en-US" sz="1050" b="1" dirty="0">
                        <a:solidFill>
                          <a:srgbClr val="94349B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395947"/>
                  </a:ext>
                </a:extLst>
              </a:tr>
              <a:tr h="24864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14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9.20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>
                          <a:solidFill>
                            <a:srgbClr val="00ADBB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0</a:t>
                      </a:r>
                      <a:endParaRPr kumimoji="1" lang="ja-JP" altLang="en-US" sz="1050" b="1" dirty="0">
                        <a:solidFill>
                          <a:srgbClr val="00ADBB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8271375"/>
                  </a:ext>
                </a:extLst>
              </a:tr>
            </a:tbl>
          </a:graphicData>
        </a:graphic>
      </p:graphicFrame>
      <p:graphicFrame>
        <p:nvGraphicFramePr>
          <p:cNvPr id="22" name="表 21">
            <a:extLst>
              <a:ext uri="{FF2B5EF4-FFF2-40B4-BE49-F238E27FC236}">
                <a16:creationId xmlns:a16="http://schemas.microsoft.com/office/drawing/2014/main" id="{6B37A961-2EE8-42B9-964E-2C7406A83B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586211"/>
              </p:ext>
            </p:extLst>
          </p:nvPr>
        </p:nvGraphicFramePr>
        <p:xfrm>
          <a:off x="4055887" y="7683888"/>
          <a:ext cx="3604737" cy="1508760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897537">
                  <a:extLst>
                    <a:ext uri="{9D8B030D-6E8A-4147-A177-3AD203B41FA5}">
                      <a16:colId xmlns:a16="http://schemas.microsoft.com/office/drawing/2014/main" val="2494303227"/>
                    </a:ext>
                  </a:extLst>
                </a:gridCol>
                <a:gridCol w="676800">
                  <a:extLst>
                    <a:ext uri="{9D8B030D-6E8A-4147-A177-3AD203B41FA5}">
                      <a16:colId xmlns:a16="http://schemas.microsoft.com/office/drawing/2014/main" val="1403888561"/>
                    </a:ext>
                  </a:extLst>
                </a:gridCol>
                <a:gridCol w="676800">
                  <a:extLst>
                    <a:ext uri="{9D8B030D-6E8A-4147-A177-3AD203B41FA5}">
                      <a16:colId xmlns:a16="http://schemas.microsoft.com/office/drawing/2014/main" val="1885886303"/>
                    </a:ext>
                  </a:extLst>
                </a:gridCol>
                <a:gridCol w="676800">
                  <a:extLst>
                    <a:ext uri="{9D8B030D-6E8A-4147-A177-3AD203B41FA5}">
                      <a16:colId xmlns:a16="http://schemas.microsoft.com/office/drawing/2014/main" val="245119094"/>
                    </a:ext>
                  </a:extLst>
                </a:gridCol>
                <a:gridCol w="676800">
                  <a:extLst>
                    <a:ext uri="{9D8B030D-6E8A-4147-A177-3AD203B41FA5}">
                      <a16:colId xmlns:a16="http://schemas.microsoft.com/office/drawing/2014/main" val="98212272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/>
                        <a:t>曲率分類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solidFill>
                            <a:srgbClr val="00ADBB"/>
                          </a:solidFill>
                        </a:rPr>
                        <a:t>0</a:t>
                      </a:r>
                      <a:endParaRPr kumimoji="1" lang="ja-JP" altLang="en-US" sz="1050" dirty="0">
                        <a:solidFill>
                          <a:srgbClr val="00ADBB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solidFill>
                            <a:srgbClr val="FEBF12"/>
                          </a:solidFill>
                        </a:rPr>
                        <a:t>1</a:t>
                      </a:r>
                      <a:endParaRPr kumimoji="1" lang="ja-JP" altLang="en-US" sz="1050" dirty="0">
                        <a:solidFill>
                          <a:srgbClr val="FEBF12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solidFill>
                            <a:srgbClr val="E10000"/>
                          </a:solidFill>
                        </a:rPr>
                        <a:t>2</a:t>
                      </a:r>
                      <a:endParaRPr kumimoji="1" lang="ja-JP" altLang="en-US" sz="1050" dirty="0">
                        <a:solidFill>
                          <a:srgbClr val="E10000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solidFill>
                            <a:srgbClr val="94349B"/>
                          </a:solidFill>
                        </a:rPr>
                        <a:t>3</a:t>
                      </a:r>
                      <a:endParaRPr kumimoji="1" lang="ja-JP" altLang="en-US" sz="1050" dirty="0">
                        <a:solidFill>
                          <a:srgbClr val="94349B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17139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b="1">
                          <a:latin typeface="+mn-ea"/>
                          <a:ea typeface="+mn-ea"/>
                        </a:rPr>
                        <a:t>前進量</a:t>
                      </a:r>
                      <a:endParaRPr kumimoji="1" lang="ja-JP" altLang="en-US" sz="105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100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solidFill>
                      <a:srgbClr val="D3F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92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solidFill>
                      <a:srgbClr val="FFF0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84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solidFill>
                      <a:srgbClr val="FFDFD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76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solidFill>
                      <a:srgbClr val="EFD4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735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b="1">
                          <a:latin typeface="+mn-ea"/>
                          <a:ea typeface="+mn-ea"/>
                        </a:rPr>
                        <a:t>曲率旋回量</a:t>
                      </a:r>
                      <a:endParaRPr kumimoji="1" lang="ja-JP" altLang="en-US" sz="105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0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solidFill>
                      <a:srgbClr val="D3F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10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solidFill>
                      <a:srgbClr val="FFF0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11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solidFill>
                      <a:srgbClr val="FFDFD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15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solidFill>
                      <a:srgbClr val="EFD4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43461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>
                          <a:latin typeface="+mn-ea"/>
                          <a:ea typeface="+mn-ea"/>
                        </a:rPr>
                        <a:t>K</a:t>
                      </a:r>
                      <a:r>
                        <a:rPr kumimoji="1" lang="en-US" altLang="ja-JP" sz="1050" b="1" baseline="-25000" dirty="0">
                          <a:latin typeface="+mn-ea"/>
                          <a:ea typeface="+mn-ea"/>
                        </a:rPr>
                        <a:t>P</a:t>
                      </a:r>
                      <a:endParaRPr kumimoji="1" lang="ja-JP" altLang="en-US" sz="1050" b="1" baseline="-25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0.400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solidFill>
                      <a:srgbClr val="D3F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0.492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solidFill>
                      <a:srgbClr val="FFF0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0.500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solidFill>
                      <a:srgbClr val="FFDFD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0.950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solidFill>
                      <a:srgbClr val="EFD4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50096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>
                          <a:latin typeface="+mn-ea"/>
                          <a:ea typeface="+mn-ea"/>
                        </a:rPr>
                        <a:t>K</a:t>
                      </a:r>
                      <a:r>
                        <a:rPr kumimoji="1" lang="en-US" altLang="ja-JP" sz="1050" b="1" baseline="-25000" dirty="0">
                          <a:latin typeface="+mn-ea"/>
                          <a:ea typeface="+mn-ea"/>
                        </a:rPr>
                        <a:t>I</a:t>
                      </a:r>
                      <a:endParaRPr kumimoji="1" lang="ja-JP" altLang="en-US" sz="105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0.002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solidFill>
                      <a:srgbClr val="D3F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0.002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solidFill>
                      <a:srgbClr val="FFF0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0.002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solidFill>
                      <a:srgbClr val="FFDFD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0.002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solidFill>
                      <a:srgbClr val="EFD4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47793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>
                          <a:latin typeface="+mn-ea"/>
                          <a:ea typeface="+mn-ea"/>
                        </a:rPr>
                        <a:t>K</a:t>
                      </a:r>
                      <a:r>
                        <a:rPr kumimoji="1" lang="en-US" altLang="ja-JP" sz="1050" b="1" baseline="-25000" dirty="0">
                          <a:latin typeface="+mn-ea"/>
                          <a:ea typeface="+mn-ea"/>
                        </a:rPr>
                        <a:t>D</a:t>
                      </a:r>
                      <a:endParaRPr kumimoji="1" lang="ja-JP" altLang="en-US" sz="105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0.031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solidFill>
                      <a:srgbClr val="D3F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0.038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solidFill>
                      <a:srgbClr val="FFF0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0.039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solidFill>
                      <a:srgbClr val="FFDFD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0.054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solidFill>
                      <a:srgbClr val="EFD4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067310"/>
                  </a:ext>
                </a:extLst>
              </a:tr>
            </a:tbl>
          </a:graphicData>
        </a:graphic>
      </p:graphicFrame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ADB9593F-AF7A-4E76-9434-CD6DF4697538}"/>
              </a:ext>
            </a:extLst>
          </p:cNvPr>
          <p:cNvSpPr txBox="1"/>
          <p:nvPr/>
        </p:nvSpPr>
        <p:spPr>
          <a:xfrm>
            <a:off x="2211174" y="1704256"/>
            <a:ext cx="1525330" cy="124649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ja-JP" altLang="en-US" sz="1200" b="1" dirty="0">
                <a:latin typeface="+mn-lt"/>
              </a:rPr>
              <a:t>走行準備の定義</a:t>
            </a:r>
            <a:endParaRPr lang="en-US" altLang="ja-JP" sz="1200" b="1" dirty="0">
              <a:latin typeface="+mn-lt"/>
            </a:endParaRPr>
          </a:p>
          <a:p>
            <a:r>
              <a:rPr kumimoji="1" lang="ja-JP" altLang="en-US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・タスクの起動</a:t>
            </a:r>
            <a:endParaRPr kumimoji="1" lang="en-US" altLang="ja-JP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・デバイスの</a:t>
            </a:r>
            <a:endParaRPr lang="en-US" altLang="ja-JP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キャリブレーション</a:t>
            </a:r>
            <a:endParaRPr kumimoji="1" lang="en-US" altLang="ja-JP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・クラスの初期化</a:t>
            </a:r>
            <a:endParaRPr lang="en-US" altLang="ja-JP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・尻尾の角度を一定値</a:t>
            </a:r>
            <a:endParaRPr lang="en-US" altLang="ja-JP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に設定する</a:t>
            </a:r>
            <a:endParaRPr lang="en-US" altLang="ja-JP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pSp>
        <p:nvGrpSpPr>
          <p:cNvPr id="68" name="グループ化 67">
            <a:extLst>
              <a:ext uri="{FF2B5EF4-FFF2-40B4-BE49-F238E27FC236}">
                <a16:creationId xmlns:a16="http://schemas.microsoft.com/office/drawing/2014/main" id="{33C8C714-EE3A-474D-9A74-3FFEB884F8DB}"/>
              </a:ext>
            </a:extLst>
          </p:cNvPr>
          <p:cNvGrpSpPr/>
          <p:nvPr/>
        </p:nvGrpSpPr>
        <p:grpSpPr>
          <a:xfrm>
            <a:off x="1036918" y="1704256"/>
            <a:ext cx="1043402" cy="1007558"/>
            <a:chOff x="676878" y="1857146"/>
            <a:chExt cx="1043402" cy="1007558"/>
          </a:xfrm>
        </p:grpSpPr>
        <p:sp>
          <p:nvSpPr>
            <p:cNvPr id="61" name="楕円 60">
              <a:extLst>
                <a:ext uri="{FF2B5EF4-FFF2-40B4-BE49-F238E27FC236}">
                  <a16:creationId xmlns:a16="http://schemas.microsoft.com/office/drawing/2014/main" id="{889BFC95-EAD4-4B8C-919A-96E2BBFFC1E8}"/>
                </a:ext>
              </a:extLst>
            </p:cNvPr>
            <p:cNvSpPr/>
            <p:nvPr/>
          </p:nvSpPr>
          <p:spPr>
            <a:xfrm>
              <a:off x="721359" y="2085468"/>
              <a:ext cx="928271" cy="315106"/>
            </a:xfrm>
            <a:prstGeom prst="ellips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900" b="1" dirty="0">
                  <a:latin typeface="ＭＳ ゴシック" panose="020B0609070205080204" pitchFamily="49" charset="-128"/>
                  <a:ea typeface="ＭＳ ゴシック" panose="020B0609070205080204" pitchFamily="49" charset="-128"/>
                </a:rPr>
                <a:t>走行準備</a:t>
              </a:r>
              <a:endParaRPr kumimoji="1" lang="en-US" altLang="ja-JP" sz="900" b="1" dirty="0">
                <a:latin typeface="ＭＳ ゴシック" panose="020B0609070205080204" pitchFamily="49" charset="-128"/>
                <a:ea typeface="ＭＳ ゴシック" panose="020B0609070205080204" pitchFamily="49" charset="-128"/>
              </a:endParaRPr>
            </a:p>
            <a:p>
              <a:pPr algn="ctr"/>
              <a:r>
                <a:rPr kumimoji="1" lang="ja-JP" altLang="en-US" sz="900" b="1" dirty="0">
                  <a:latin typeface="ＭＳ ゴシック" panose="020B0609070205080204" pitchFamily="49" charset="-128"/>
                  <a:ea typeface="ＭＳ ゴシック" panose="020B0609070205080204" pitchFamily="49" charset="-128"/>
                </a:rPr>
                <a:t>をする</a:t>
              </a:r>
            </a:p>
          </p:txBody>
        </p:sp>
        <p:sp>
          <p:nvSpPr>
            <p:cNvPr id="67" name="楕円 66">
              <a:extLst>
                <a:ext uri="{FF2B5EF4-FFF2-40B4-BE49-F238E27FC236}">
                  <a16:creationId xmlns:a16="http://schemas.microsoft.com/office/drawing/2014/main" id="{7DC1A450-2911-4E73-A79B-11915430D426}"/>
                </a:ext>
              </a:extLst>
            </p:cNvPr>
            <p:cNvSpPr/>
            <p:nvPr/>
          </p:nvSpPr>
          <p:spPr>
            <a:xfrm>
              <a:off x="726404" y="2500924"/>
              <a:ext cx="928271" cy="315106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900" b="1" dirty="0">
                  <a:latin typeface="ＭＳ ゴシック" panose="020B0609070205080204" pitchFamily="49" charset="-128"/>
                  <a:ea typeface="ＭＳ ゴシック" panose="020B0609070205080204" pitchFamily="49" charset="-128"/>
                </a:rPr>
                <a:t>コースを完走</a:t>
              </a:r>
              <a:r>
                <a:rPr kumimoji="1" lang="ja-JP" altLang="en-US" sz="900" b="1" dirty="0">
                  <a:latin typeface="ＭＳ ゴシック" panose="020B0609070205080204" pitchFamily="49" charset="-128"/>
                  <a:ea typeface="ＭＳ ゴシック" panose="020B0609070205080204" pitchFamily="49" charset="-128"/>
                </a:rPr>
                <a:t>する</a:t>
              </a:r>
            </a:p>
          </p:txBody>
        </p:sp>
        <p:sp>
          <p:nvSpPr>
            <p:cNvPr id="64" name="正方形/長方形 63">
              <a:extLst>
                <a:ext uri="{FF2B5EF4-FFF2-40B4-BE49-F238E27FC236}">
                  <a16:creationId xmlns:a16="http://schemas.microsoft.com/office/drawing/2014/main" id="{E51BF641-8BB7-4037-A2D8-DA5328B2C5A2}"/>
                </a:ext>
              </a:extLst>
            </p:cNvPr>
            <p:cNvSpPr/>
            <p:nvPr/>
          </p:nvSpPr>
          <p:spPr>
            <a:xfrm>
              <a:off x="676878" y="1888626"/>
              <a:ext cx="1043402" cy="976078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5" name="テキスト ボックス 64">
              <a:extLst>
                <a:ext uri="{FF2B5EF4-FFF2-40B4-BE49-F238E27FC236}">
                  <a16:creationId xmlns:a16="http://schemas.microsoft.com/office/drawing/2014/main" id="{287591D1-77D5-42C4-9860-68AA55834D9D}"/>
                </a:ext>
              </a:extLst>
            </p:cNvPr>
            <p:cNvSpPr txBox="1"/>
            <p:nvPr/>
          </p:nvSpPr>
          <p:spPr>
            <a:xfrm>
              <a:off x="927909" y="1857146"/>
              <a:ext cx="58009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900" b="1" dirty="0">
                  <a:latin typeface="ＭＳ ゴシック" panose="020B0609070205080204" pitchFamily="49" charset="-128"/>
                  <a:ea typeface="ＭＳ ゴシック" panose="020B0609070205080204" pitchFamily="49" charset="-128"/>
                </a:rPr>
                <a:t>走行体</a:t>
              </a:r>
            </a:p>
          </p:txBody>
        </p:sp>
      </p:grpSp>
      <p:grpSp>
        <p:nvGrpSpPr>
          <p:cNvPr id="86" name="グループ化 85">
            <a:extLst>
              <a:ext uri="{FF2B5EF4-FFF2-40B4-BE49-F238E27FC236}">
                <a16:creationId xmlns:a16="http://schemas.microsoft.com/office/drawing/2014/main" id="{51CBA54F-9354-470A-BEEC-B87F0D117D99}"/>
              </a:ext>
            </a:extLst>
          </p:cNvPr>
          <p:cNvGrpSpPr/>
          <p:nvPr/>
        </p:nvGrpSpPr>
        <p:grpSpPr>
          <a:xfrm>
            <a:off x="136104" y="2001012"/>
            <a:ext cx="578591" cy="783364"/>
            <a:chOff x="211698" y="2010032"/>
            <a:chExt cx="597996" cy="796465"/>
          </a:xfrm>
        </p:grpSpPr>
        <p:sp>
          <p:nvSpPr>
            <p:cNvPr id="69" name="フローチャート: 結合子 68">
              <a:extLst>
                <a:ext uri="{FF2B5EF4-FFF2-40B4-BE49-F238E27FC236}">
                  <a16:creationId xmlns:a16="http://schemas.microsoft.com/office/drawing/2014/main" id="{FB4E80B8-9B6D-44C0-8009-87A18881A8D9}"/>
                </a:ext>
              </a:extLst>
            </p:cNvPr>
            <p:cNvSpPr/>
            <p:nvPr/>
          </p:nvSpPr>
          <p:spPr>
            <a:xfrm>
              <a:off x="393885" y="2010032"/>
              <a:ext cx="205929" cy="196118"/>
            </a:xfrm>
            <a:prstGeom prst="flowChartConnector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71" name="直線コネクタ 70">
              <a:extLst>
                <a:ext uri="{FF2B5EF4-FFF2-40B4-BE49-F238E27FC236}">
                  <a16:creationId xmlns:a16="http://schemas.microsoft.com/office/drawing/2014/main" id="{8AC6526F-35B4-47F3-A819-319E72C7BCD6}"/>
                </a:ext>
              </a:extLst>
            </p:cNvPr>
            <p:cNvCxnSpPr>
              <a:cxnSpLocks/>
            </p:cNvCxnSpPr>
            <p:nvPr/>
          </p:nvCxnSpPr>
          <p:spPr>
            <a:xfrm>
              <a:off x="496852" y="2208312"/>
              <a:ext cx="0" cy="21713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直線コネクタ 72">
              <a:extLst>
                <a:ext uri="{FF2B5EF4-FFF2-40B4-BE49-F238E27FC236}">
                  <a16:creationId xmlns:a16="http://schemas.microsoft.com/office/drawing/2014/main" id="{55418612-6EC9-471B-BDD9-030CD17935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5125" y="2302501"/>
              <a:ext cx="363451" cy="24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直線コネクタ 76">
              <a:extLst>
                <a:ext uri="{FF2B5EF4-FFF2-40B4-BE49-F238E27FC236}">
                  <a16:creationId xmlns:a16="http://schemas.microsoft.com/office/drawing/2014/main" id="{344117C9-D10E-44E6-800B-5E7E173B12A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7241" y="2415403"/>
              <a:ext cx="125536" cy="18756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直線コネクタ 78">
              <a:extLst>
                <a:ext uri="{FF2B5EF4-FFF2-40B4-BE49-F238E27FC236}">
                  <a16:creationId xmlns:a16="http://schemas.microsoft.com/office/drawing/2014/main" id="{EE3AB05F-704D-46AE-944B-AB9FF96164DE}"/>
                </a:ext>
              </a:extLst>
            </p:cNvPr>
            <p:cNvCxnSpPr>
              <a:cxnSpLocks/>
            </p:cNvCxnSpPr>
            <p:nvPr/>
          </p:nvCxnSpPr>
          <p:spPr>
            <a:xfrm>
              <a:off x="498719" y="2416253"/>
              <a:ext cx="123325" cy="18315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5" name="テキスト ボックス 84">
              <a:extLst>
                <a:ext uri="{FF2B5EF4-FFF2-40B4-BE49-F238E27FC236}">
                  <a16:creationId xmlns:a16="http://schemas.microsoft.com/office/drawing/2014/main" id="{7FE50A5A-325A-437B-AB26-DFD1CB5E4F75}"/>
                </a:ext>
              </a:extLst>
            </p:cNvPr>
            <p:cNvSpPr txBox="1"/>
            <p:nvPr/>
          </p:nvSpPr>
          <p:spPr>
            <a:xfrm>
              <a:off x="211698" y="2556158"/>
              <a:ext cx="597996" cy="2503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000" b="1" dirty="0">
                  <a:latin typeface="ＭＳ ゴシック" panose="020B0609070205080204" pitchFamily="49" charset="-128"/>
                  <a:ea typeface="ＭＳ ゴシック" panose="020B0609070205080204" pitchFamily="49" charset="-128"/>
                </a:rPr>
                <a:t>競技者</a:t>
              </a:r>
            </a:p>
          </p:txBody>
        </p:sp>
      </p:grpSp>
      <p:cxnSp>
        <p:nvCxnSpPr>
          <p:cNvPr id="90" name="直線コネクタ 89">
            <a:extLst>
              <a:ext uri="{FF2B5EF4-FFF2-40B4-BE49-F238E27FC236}">
                <a16:creationId xmlns:a16="http://schemas.microsoft.com/office/drawing/2014/main" id="{04AC3EFC-4FE7-42C3-8CC6-A716C5C275B9}"/>
              </a:ext>
            </a:extLst>
          </p:cNvPr>
          <p:cNvCxnSpPr>
            <a:cxnSpLocks/>
          </p:cNvCxnSpPr>
          <p:nvPr/>
        </p:nvCxnSpPr>
        <p:spPr>
          <a:xfrm flipV="1">
            <a:off x="621438" y="2205852"/>
            <a:ext cx="485522" cy="7446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3" name="直線コネクタ 92">
            <a:extLst>
              <a:ext uri="{FF2B5EF4-FFF2-40B4-BE49-F238E27FC236}">
                <a16:creationId xmlns:a16="http://schemas.microsoft.com/office/drawing/2014/main" id="{5B3EF515-341E-4FFE-81D4-6F6345010D18}"/>
              </a:ext>
            </a:extLst>
          </p:cNvPr>
          <p:cNvCxnSpPr>
            <a:cxnSpLocks/>
          </p:cNvCxnSpPr>
          <p:nvPr/>
        </p:nvCxnSpPr>
        <p:spPr>
          <a:xfrm>
            <a:off x="624018" y="2347500"/>
            <a:ext cx="478530" cy="7683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6" name="テキスト ボックス 105">
            <a:extLst>
              <a:ext uri="{FF2B5EF4-FFF2-40B4-BE49-F238E27FC236}">
                <a16:creationId xmlns:a16="http://schemas.microsoft.com/office/drawing/2014/main" id="{982D6E39-9B81-42B1-BF55-90096880B166}"/>
              </a:ext>
            </a:extLst>
          </p:cNvPr>
          <p:cNvSpPr txBox="1"/>
          <p:nvPr/>
        </p:nvSpPr>
        <p:spPr>
          <a:xfrm>
            <a:off x="3578090" y="7169826"/>
            <a:ext cx="456033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50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これから示す値は区間パラメータリストという構造体に格納する</a:t>
            </a:r>
            <a:r>
              <a:rPr lang="ja-JP" altLang="en-US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。各曲率分類における前進量と制御で用いる旋回量，ライントレースの</a:t>
            </a:r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PID</a:t>
            </a:r>
            <a:r>
              <a:rPr lang="ja-JP" altLang="en-US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係数を以下の表に示す．曲率分類の文字色は区間分けの色と対応する．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0" name="矢印: 山形 109">
            <a:extLst>
              <a:ext uri="{FF2B5EF4-FFF2-40B4-BE49-F238E27FC236}">
                <a16:creationId xmlns:a16="http://schemas.microsoft.com/office/drawing/2014/main" id="{869F2EAD-F265-48BE-8ED6-57D20D13A8CF}"/>
              </a:ext>
            </a:extLst>
          </p:cNvPr>
          <p:cNvSpPr/>
          <p:nvPr/>
        </p:nvSpPr>
        <p:spPr>
          <a:xfrm>
            <a:off x="3914483" y="9221120"/>
            <a:ext cx="8667117" cy="260000"/>
          </a:xfrm>
          <a:prstGeom prst="chevron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>
                <a:solidFill>
                  <a:schemeClr val="tx1"/>
                </a:solidFill>
              </a:rPr>
              <a:t>これらの値を設定した</a:t>
            </a:r>
            <a:r>
              <a:rPr kumimoji="1" lang="ja-JP" altLang="en-US" sz="1400" b="1">
                <a:solidFill>
                  <a:schemeClr val="tx1"/>
                </a:solidFill>
              </a:rPr>
              <a:t>根拠を「４．工夫点」で解説する．</a:t>
            </a:r>
            <a:endParaRPr kumimoji="1" lang="ja-JP" altLang="en-US" sz="1400" b="1" dirty="0">
              <a:solidFill>
                <a:schemeClr val="tx1"/>
              </a:solidFill>
            </a:endParaRPr>
          </a:p>
        </p:txBody>
      </p:sp>
      <p:sp>
        <p:nvSpPr>
          <p:cNvPr id="114" name="テキスト ボックス 113">
            <a:extLst>
              <a:ext uri="{FF2B5EF4-FFF2-40B4-BE49-F238E27FC236}">
                <a16:creationId xmlns:a16="http://schemas.microsoft.com/office/drawing/2014/main" id="{409ED78E-271A-48CD-8696-D402EDAEEC9F}"/>
              </a:ext>
            </a:extLst>
          </p:cNvPr>
          <p:cNvSpPr txBox="1"/>
          <p:nvPr/>
        </p:nvSpPr>
        <p:spPr>
          <a:xfrm>
            <a:off x="6151764" y="265968"/>
            <a:ext cx="2160240" cy="4462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+mn-cs"/>
              </a:rPr>
              <a:t>３</a:t>
            </a:r>
            <a:r>
              <a:rPr kumimoji="1" lang="en-US" altLang="ja-JP" sz="2200" b="1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+mn-cs"/>
              </a:rPr>
              <a:t>.</a:t>
            </a:r>
            <a:r>
              <a:rPr kumimoji="1" lang="ja-JP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+mn-cs"/>
              </a:rPr>
              <a:t>振る舞い②</a:t>
            </a:r>
            <a:endParaRPr kumimoji="1" lang="en-US" altLang="ja-JP" sz="22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60000"/>
                  <a:lumOff val="40000"/>
                </a:srgbClr>
              </a:solidFill>
              <a:effectLst/>
              <a:uLnTx/>
              <a:uFillTx/>
              <a:latin typeface="HG創英角ｺﾞｼｯｸUB" panose="020B0909000000000000" pitchFamily="49" charset="-128"/>
              <a:ea typeface="HG創英角ｺﾞｼｯｸUB" panose="020B0909000000000000" pitchFamily="49" charset="-128"/>
              <a:cs typeface="+mn-cs"/>
            </a:endParaRPr>
          </a:p>
        </p:txBody>
      </p:sp>
      <p:pic>
        <p:nvPicPr>
          <p:cNvPr id="112" name="図 111">
            <a:extLst>
              <a:ext uri="{FF2B5EF4-FFF2-40B4-BE49-F238E27FC236}">
                <a16:creationId xmlns:a16="http://schemas.microsoft.com/office/drawing/2014/main" id="{A11C227B-D1C5-46D6-AB65-F9D95A79FC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010" y="7281394"/>
            <a:ext cx="3299056" cy="2213770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108A4A51-6224-4479-81C1-D5436D9FCF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1889" y="727749"/>
            <a:ext cx="2679017" cy="5735788"/>
          </a:xfrm>
          <a:prstGeom prst="rect">
            <a:avLst/>
          </a:prstGeom>
        </p:spPr>
      </p:pic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9F36BD71-9415-4E84-A1F4-7A3920C1A4F1}"/>
              </a:ext>
            </a:extLst>
          </p:cNvPr>
          <p:cNvCxnSpPr/>
          <p:nvPr/>
        </p:nvCxnSpPr>
        <p:spPr>
          <a:xfrm>
            <a:off x="6889587" y="1603158"/>
            <a:ext cx="4413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9" name="直線コネクタ 188">
            <a:extLst>
              <a:ext uri="{FF2B5EF4-FFF2-40B4-BE49-F238E27FC236}">
                <a16:creationId xmlns:a16="http://schemas.microsoft.com/office/drawing/2014/main" id="{E6358B48-3216-49A4-A3FD-342E3FC66910}"/>
              </a:ext>
            </a:extLst>
          </p:cNvPr>
          <p:cNvCxnSpPr>
            <a:cxnSpLocks/>
          </p:cNvCxnSpPr>
          <p:nvPr/>
        </p:nvCxnSpPr>
        <p:spPr>
          <a:xfrm>
            <a:off x="3951122" y="766991"/>
            <a:ext cx="1406" cy="5689774"/>
          </a:xfrm>
          <a:prstGeom prst="line">
            <a:avLst/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6720446"/>
      </p:ext>
    </p:extLst>
  </p:cSld>
  <p:clrMapOvr>
    <a:masterClrMapping/>
  </p:clrMapOvr>
</p:sld>
</file>

<file path=ppt/theme/theme1.xml><?xml version="1.0" encoding="utf-8"?>
<a:theme xmlns:a="http://schemas.openxmlformats.org/drawingml/2006/main" name="アブストラクトページ用（プライマリークラス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3437</TotalTime>
  <Words>734</Words>
  <Application>Microsoft Office PowerPoint</Application>
  <PresentationFormat>A3 297x420 mm</PresentationFormat>
  <Paragraphs>190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9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1</vt:i4>
      </vt:variant>
    </vt:vector>
  </HeadingPairs>
  <TitlesOfParts>
    <vt:vector size="12" baseType="lpstr">
      <vt:lpstr>HG丸ｺﾞｼｯｸM-PRO</vt:lpstr>
      <vt:lpstr>HG創英角ｺﾞｼｯｸUB</vt:lpstr>
      <vt:lpstr>ＭＳ ゴシック</vt:lpstr>
      <vt:lpstr>Meiryo</vt:lpstr>
      <vt:lpstr>Meiryo</vt:lpstr>
      <vt:lpstr>游ゴシック</vt:lpstr>
      <vt:lpstr>游ゴシック Light</vt:lpstr>
      <vt:lpstr>Arial</vt:lpstr>
      <vt:lpstr>Times New Roman</vt:lpstr>
      <vt:lpstr>アブストラクトページ用（プライマリークラス）</vt:lpstr>
      <vt:lpstr>デザインの設定</vt:lpstr>
      <vt:lpstr>PowerPoint プレゼンテーション</vt:lpstr>
    </vt:vector>
  </TitlesOfParts>
  <Manager>ETロボコン実行委員会</Manager>
  <Company>ETロボコン実行委員会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ETロボコン・コンセプトシート</dc:title>
  <dc:creator>ETロボコン実行委員会</dc:creator>
  <cp:lastModifiedBy>g15237@ichinoseki.kosen-ac.jp</cp:lastModifiedBy>
  <cp:revision>316</cp:revision>
  <cp:lastPrinted>2019-08-23T02:06:01Z</cp:lastPrinted>
  <dcterms:created xsi:type="dcterms:W3CDTF">2002-02-28T07:41:56Z</dcterms:created>
  <dcterms:modified xsi:type="dcterms:W3CDTF">2019-09-01T03:46:18Z</dcterms:modified>
</cp:coreProperties>
</file>