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5"/>
  </p:notesMasterIdLst>
  <p:handoutMasterIdLst>
    <p:handoutMasterId r:id="rId6"/>
  </p:handoutMasterIdLst>
  <p:sldIdLst>
    <p:sldId id="272" r:id="rId3"/>
    <p:sldId id="273" r:id="rId4"/>
  </p:sldIdLst>
  <p:sldSz cx="12801600" cy="9601200" type="A3"/>
  <p:notesSz cx="9990138" cy="14374813"/>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 id="273"/>
          </p14:sldIdLst>
        </p14:section>
        <p14:section name="モデル図ページ（プライマリークラス）" id="{8B2B3982-7BAC-4EE5-974E-E0EE0719EC85}">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15237@ichinoseki.kosen-ac.jp" initials="g" lastIdx="0" clrIdx="0">
    <p:extLst>
      <p:ext uri="{19B8F6BF-5375-455C-9EA6-DF929625EA0E}">
        <p15:presenceInfo xmlns:p15="http://schemas.microsoft.com/office/powerpoint/2012/main" userId="S::g15237@ichinoseki.kosen-ac.jp::8e76cecd-b1d7-42ab-b8c2-c51b85b7b5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CCFFCC"/>
    <a:srgbClr val="FFFFCC"/>
    <a:srgbClr val="FFCCCC"/>
    <a:srgbClr val="D999FD"/>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67" autoAdjust="0"/>
    <p:restoredTop sz="95889" autoAdjust="0"/>
  </p:normalViewPr>
  <p:slideViewPr>
    <p:cSldViewPr showGuides="1">
      <p:cViewPr>
        <p:scale>
          <a:sx n="53" d="100"/>
          <a:sy n="53" d="100"/>
        </p:scale>
        <p:origin x="1692" y="644"/>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1"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5661623"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algn="r" defTabSz="1343153">
              <a:defRPr sz="1700">
                <a:ea typeface="ＭＳ Ｐゴシック" pitchFamily="50" charset="-128"/>
              </a:defRPr>
            </a:lvl1pPr>
          </a:lstStyle>
          <a:p>
            <a:pPr>
              <a:defRPr/>
            </a:pPr>
            <a:endParaRPr lang="en-US" altLang="ja-JP" dirty="0"/>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1"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5661623"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algn="r" defTabSz="1343153">
              <a:defRPr sz="1700"/>
            </a:lvl1pPr>
          </a:lstStyle>
          <a:p>
            <a:fld id="{1EFC8496-1004-0F49-ADCE-70E852CADCBA}" type="slidenum">
              <a:rPr lang="en-US" altLang="ja-JP"/>
              <a:pPr/>
              <a:t>‹#›</a:t>
            </a:fld>
            <a:endParaRPr lang="en-US" altLang="ja-JP"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1"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5658362"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lgn="r">
              <a:defRPr sz="900">
                <a:ea typeface="ＭＳ Ｐゴシック" pitchFamily="50" charset="-128"/>
              </a:defRPr>
            </a:lvl1pPr>
          </a:lstStyle>
          <a:p>
            <a:pPr>
              <a:defRPr/>
            </a:pPr>
            <a:endParaRPr lang="en-US" altLang="ja-JP" dirty="0"/>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403350" y="1077913"/>
            <a:ext cx="7186613" cy="53895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999557" y="6828468"/>
            <a:ext cx="7992110" cy="6468450"/>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1"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5658362"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lgn="r">
              <a:defRPr sz="900"/>
            </a:lvl1pPr>
          </a:lstStyle>
          <a:p>
            <a:fld id="{0DB0DEA4-E0F6-FD42-B43D-9FF702984A75}" type="slidenum">
              <a:rPr lang="en-US" altLang="ja-JP"/>
              <a:pPr/>
              <a:t>‹#›</a:t>
            </a:fld>
            <a:endParaRPr lang="en-US" altLang="ja-JP"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Times New Roman" panose="02020603050405020304" pitchFamily="18" charset="0"/>
                <a:ea typeface="ＭＳ Ｐゴシック" panose="020B0600070205080204" pitchFamily="34" charset="-128"/>
              </a:defRPr>
            </a:lvl1pPr>
            <a:lvl2pPr marL="506931" indent="-194974" eaLnBrk="0" hangingPunct="0">
              <a:defRPr kumimoji="1" sz="1200">
                <a:solidFill>
                  <a:schemeClr val="tx1"/>
                </a:solidFill>
                <a:latin typeface="Times New Roman" panose="02020603050405020304" pitchFamily="18" charset="0"/>
                <a:ea typeface="ＭＳ Ｐゴシック" panose="020B0600070205080204" pitchFamily="34" charset="-128"/>
              </a:defRPr>
            </a:lvl2pPr>
            <a:lvl3pPr marL="779895"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3pPr>
            <a:lvl4pPr marL="1091853"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4pPr>
            <a:lvl5pPr marL="1403811"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5pPr>
            <a:lvl6pPr marL="1715770"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6pPr>
            <a:lvl7pPr marL="2027727"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7pPr>
            <a:lvl8pPr marL="2339685"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8pPr>
            <a:lvl9pPr marL="2651644"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900"/>
              <a:pPr eaLnBrk="1" hangingPunct="1"/>
              <a:t>1</a:t>
            </a:fld>
            <a:endParaRPr lang="en-US" altLang="ja-JP" sz="9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2</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playlist?list=PLiAHV0rnMcX_Y3YHAr3EsbtGDf8KquDJR"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b="1"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4000" b="1"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モデルの構成</a:t>
            </a:r>
            <a:endParaRPr lang="en-US" altLang="ja-JP" sz="2000" b="1" dirty="0"/>
          </a:p>
          <a:p>
            <a:pPr marL="0" indent="0" defTabSz="914400" eaLnBrk="1" hangingPunct="1">
              <a:lnSpc>
                <a:spcPct val="80000"/>
              </a:lnSpc>
              <a:spcBef>
                <a:spcPts val="600"/>
              </a:spcBef>
            </a:pPr>
            <a:r>
              <a:rPr lang="en-US" altLang="ja-JP" sz="1800" dirty="0">
                <a:solidFill>
                  <a:prstClr val="black"/>
                </a:solidFill>
                <a:latin typeface="HG丸ｺﾞｼｯｸM-PRO" panose="020F0600000000000000" pitchFamily="50" charset="-128"/>
                <a:ea typeface="HG丸ｺﾞｼｯｸM-PRO" panose="020F0600000000000000" pitchFamily="50" charset="-128"/>
              </a:rPr>
              <a:t>【】</a:t>
            </a: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indent="0" defTabSz="914400" eaLnBrk="1" hangingPunct="1">
              <a:lnSpc>
                <a:spcPct val="80000"/>
              </a:lnSpc>
              <a:spcBef>
                <a:spcPts val="600"/>
              </a:spcBef>
            </a:pPr>
            <a:r>
              <a:rPr lang="en-US" altLang="ja-JP" dirty="0">
                <a:solidFill>
                  <a:prstClr val="black"/>
                </a:solidFill>
                <a:latin typeface="HG丸ｺﾞｼｯｸM-PRO" panose="020F0600000000000000" pitchFamily="50" charset="-128"/>
                <a:ea typeface="HG丸ｺﾞｼｯｸM-PRO" panose="020F0600000000000000" pitchFamily="50" charset="-128"/>
              </a:rPr>
              <a:t>【</a:t>
            </a:r>
            <a:r>
              <a:rPr lang="ja-JP" altLang="en-US" dirty="0">
                <a:solidFill>
                  <a:prstClr val="black"/>
                </a:solidFill>
                <a:latin typeface="HG丸ｺﾞｼｯｸM-PRO" panose="020F0600000000000000" pitchFamily="50" charset="-128"/>
                <a:ea typeface="HG丸ｺﾞｼｯｸM-PRO" panose="020F0600000000000000" pitchFamily="50" charset="-128"/>
              </a:rPr>
              <a:t>機能モデル</a:t>
            </a:r>
            <a:r>
              <a:rPr lang="en-US" altLang="ja-JP" dirty="0">
                <a:solidFill>
                  <a:prstClr val="black"/>
                </a:solidFill>
                <a:latin typeface="HG丸ｺﾞｼｯｸM-PRO" panose="020F0600000000000000" pitchFamily="50" charset="-128"/>
                <a:ea typeface="HG丸ｺﾞｼｯｸM-PRO" panose="020F0600000000000000" pitchFamily="50" charset="-128"/>
              </a:rPr>
              <a:t>】</a:t>
            </a:r>
          </a:p>
          <a:p>
            <a:pPr marL="0" indent="0" defTabSz="914400" eaLnBrk="1" hangingPunct="1">
              <a:lnSpc>
                <a:spcPct val="80000"/>
              </a:lnSpc>
              <a:spcBef>
                <a:spcPts val="600"/>
              </a:spcBef>
            </a:pPr>
            <a:r>
              <a:rPr lang="ja-JP" altLang="en-US" dirty="0">
                <a:solidFill>
                  <a:prstClr val="black"/>
                </a:solidFill>
                <a:latin typeface="HG丸ｺﾞｼｯｸM-PRO" panose="020F0600000000000000" pitchFamily="50" charset="-128"/>
                <a:ea typeface="HG丸ｺﾞｼｯｸM-PRO" panose="020F0600000000000000" pitchFamily="50" charset="-128"/>
              </a:rPr>
              <a:t>・「コースを完走する」という課題をクリアするために、どのような機能が必要かをリストアップした。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indent="0" defTabSz="914400" eaLnBrk="1" hangingPunct="1">
              <a:lnSpc>
                <a:spcPct val="80000"/>
              </a:lnSpc>
              <a:spcBef>
                <a:spcPts val="600"/>
              </a:spcBef>
            </a:pPr>
            <a:r>
              <a:rPr lang="ja-JP" altLang="en-US" dirty="0">
                <a:solidFill>
                  <a:prstClr val="black"/>
                </a:solidFill>
                <a:latin typeface="HG丸ｺﾞｼｯｸM-PRO" panose="020F0600000000000000" pitchFamily="50" charset="-128"/>
                <a:ea typeface="HG丸ｺﾞｼｯｸM-PRO" panose="020F0600000000000000" pitchFamily="50" charset="-128"/>
              </a:rPr>
              <a:t>・その機能を実現するために必要な部品を定義した。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indent="0" defTabSz="914400" eaLnBrk="1" hangingPunct="1">
              <a:lnSpc>
                <a:spcPct val="80000"/>
              </a:lnSpc>
              <a:spcBef>
                <a:spcPts val="600"/>
              </a:spcBef>
            </a:pPr>
            <a:r>
              <a:rPr lang="ja-JP" altLang="en-US" dirty="0">
                <a:solidFill>
                  <a:prstClr val="black"/>
                </a:solidFill>
                <a:latin typeface="HG丸ｺﾞｼｯｸM-PRO" panose="020F0600000000000000" pitchFamily="50" charset="-128"/>
                <a:ea typeface="HG丸ｺﾞｼｯｸM-PRO" panose="020F0600000000000000" pitchFamily="50" charset="-128"/>
              </a:rPr>
              <a:t>・コースを安定して高速で走行するために、コース全体を</a:t>
            </a:r>
            <a:r>
              <a:rPr lang="en-US" altLang="ja-JP" dirty="0">
                <a:solidFill>
                  <a:prstClr val="black"/>
                </a:solidFill>
                <a:latin typeface="HG丸ｺﾞｼｯｸM-PRO" panose="020F0600000000000000" pitchFamily="50" charset="-128"/>
                <a:ea typeface="HG丸ｺﾞｼｯｸM-PRO" panose="020F0600000000000000" pitchFamily="50" charset="-128"/>
              </a:rPr>
              <a:t>15</a:t>
            </a:r>
            <a:r>
              <a:rPr lang="ja-JP" altLang="en-US" dirty="0">
                <a:solidFill>
                  <a:prstClr val="black"/>
                </a:solidFill>
                <a:latin typeface="HG丸ｺﾞｼｯｸM-PRO" panose="020F0600000000000000" pitchFamily="50" charset="-128"/>
                <a:ea typeface="HG丸ｺﾞｼｯｸM-PRO" panose="020F0600000000000000" pitchFamily="50" charset="-128"/>
              </a:rPr>
              <a:t>の区間に分割し、それぞれ異なるパラメータで走行する戦略を立てた。</a:t>
            </a:r>
          </a:p>
          <a:p>
            <a:pPr marL="0" indent="0" defTabSz="914400" eaLnBrk="1" hangingPunct="1">
              <a:lnSpc>
                <a:spcPct val="80000"/>
              </a:lnSpc>
              <a:spcBef>
                <a:spcPts val="600"/>
              </a:spcBef>
            </a:pPr>
            <a:r>
              <a:rPr lang="en-US" altLang="ja-JP" dirty="0">
                <a:solidFill>
                  <a:prstClr val="black"/>
                </a:solidFill>
                <a:latin typeface="HG丸ｺﾞｼｯｸM-PRO" panose="020F0600000000000000" pitchFamily="50" charset="-128"/>
                <a:ea typeface="HG丸ｺﾞｼｯｸM-PRO" panose="020F0600000000000000" pitchFamily="50" charset="-128"/>
              </a:rPr>
              <a:t>【</a:t>
            </a:r>
            <a:r>
              <a:rPr lang="ja-JP" altLang="en-US" dirty="0">
                <a:solidFill>
                  <a:prstClr val="black"/>
                </a:solidFill>
                <a:latin typeface="HG丸ｺﾞｼｯｸM-PRO" panose="020F0600000000000000" pitchFamily="50" charset="-128"/>
                <a:ea typeface="HG丸ｺﾞｼｯｸM-PRO" panose="020F0600000000000000" pitchFamily="50" charset="-128"/>
              </a:rPr>
              <a:t>構造モデル</a:t>
            </a:r>
            <a:r>
              <a:rPr lang="en-US" altLang="ja-JP" dirty="0">
                <a:solidFill>
                  <a:prstClr val="black"/>
                </a:solidFill>
                <a:latin typeface="HG丸ｺﾞｼｯｸM-PRO" panose="020F0600000000000000" pitchFamily="50" charset="-128"/>
                <a:ea typeface="HG丸ｺﾞｼｯｸM-PRO" panose="020F0600000000000000" pitchFamily="50" charset="-128"/>
              </a:rPr>
              <a:t>】</a:t>
            </a:r>
          </a:p>
          <a:p>
            <a:pPr marL="0" indent="0" defTabSz="914400" eaLnBrk="1" hangingPunct="1">
              <a:lnSpc>
                <a:spcPct val="80000"/>
              </a:lnSpc>
              <a:spcBef>
                <a:spcPts val="600"/>
              </a:spcBef>
            </a:pPr>
            <a:r>
              <a:rPr lang="ja-JP" altLang="en-US" dirty="0">
                <a:solidFill>
                  <a:prstClr val="black"/>
                </a:solidFill>
                <a:latin typeface="HG丸ｺﾞｼｯｸM-PRO" panose="020F0600000000000000" pitchFamily="50" charset="-128"/>
                <a:ea typeface="HG丸ｺﾞｼｯｸM-PRO" panose="020F0600000000000000" pitchFamily="50" charset="-128"/>
              </a:rPr>
              <a:t>・機能モデルで定義した部品の構成をクラス図に示す。</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indent="0" defTabSz="914400" eaLnBrk="1" hangingPunct="1">
              <a:lnSpc>
                <a:spcPct val="80000"/>
              </a:lnSpc>
              <a:spcBef>
                <a:spcPts val="600"/>
              </a:spcBef>
            </a:pPr>
            <a:r>
              <a:rPr lang="ja-JP" altLang="en-US" dirty="0">
                <a:solidFill>
                  <a:prstClr val="black"/>
                </a:solidFill>
                <a:latin typeface="HG丸ｺﾞｼｯｸM-PRO" panose="020F0600000000000000" pitchFamily="50" charset="-128"/>
                <a:ea typeface="HG丸ｺﾞｼｯｸM-PRO" panose="020F0600000000000000" pitchFamily="50" charset="-128"/>
              </a:rPr>
              <a:t>・クラス図の大まかな構成はパッケージ構造に表した。</a:t>
            </a:r>
          </a:p>
          <a:p>
            <a:pPr marL="0" indent="0" defTabSz="914400" eaLnBrk="1" hangingPunct="1">
              <a:lnSpc>
                <a:spcPct val="80000"/>
              </a:lnSpc>
              <a:spcBef>
                <a:spcPts val="600"/>
              </a:spcBef>
            </a:pPr>
            <a:r>
              <a:rPr lang="en-US" altLang="ja-JP" dirty="0">
                <a:solidFill>
                  <a:prstClr val="black"/>
                </a:solidFill>
                <a:latin typeface="HG丸ｺﾞｼｯｸM-PRO" panose="020F0600000000000000" pitchFamily="50" charset="-128"/>
                <a:ea typeface="HG丸ｺﾞｼｯｸM-PRO" panose="020F0600000000000000" pitchFamily="50" charset="-128"/>
              </a:rPr>
              <a:t>【</a:t>
            </a:r>
            <a:r>
              <a:rPr lang="ja-JP" altLang="en-US" dirty="0">
                <a:solidFill>
                  <a:prstClr val="black"/>
                </a:solidFill>
                <a:latin typeface="HG丸ｺﾞｼｯｸM-PRO" panose="020F0600000000000000" pitchFamily="50" charset="-128"/>
                <a:ea typeface="HG丸ｺﾞｼｯｸM-PRO" panose="020F0600000000000000" pitchFamily="50" charset="-128"/>
              </a:rPr>
              <a:t>振る舞いモデル</a:t>
            </a:r>
            <a:r>
              <a:rPr lang="en-US" altLang="ja-JP" dirty="0">
                <a:solidFill>
                  <a:prstClr val="black"/>
                </a:solidFill>
                <a:latin typeface="HG丸ｺﾞｼｯｸM-PRO" panose="020F0600000000000000" pitchFamily="50" charset="-128"/>
                <a:ea typeface="HG丸ｺﾞｼｯｸM-PRO" panose="020F0600000000000000" pitchFamily="50" charset="-128"/>
              </a:rPr>
              <a:t>】</a:t>
            </a:r>
          </a:p>
          <a:p>
            <a:pPr marL="0" indent="0" defTabSz="914400" eaLnBrk="1" hangingPunct="1">
              <a:lnSpc>
                <a:spcPct val="80000"/>
              </a:lnSpc>
              <a:spcBef>
                <a:spcPts val="600"/>
              </a:spcBef>
            </a:pPr>
            <a:r>
              <a:rPr lang="ja-JP" altLang="en-US" dirty="0">
                <a:solidFill>
                  <a:prstClr val="black"/>
                </a:solidFill>
                <a:latin typeface="HG丸ｺﾞｼｯｸM-PRO" panose="020F0600000000000000" pitchFamily="50" charset="-128"/>
                <a:ea typeface="HG丸ｺﾞｼｯｸM-PRO" panose="020F0600000000000000" pitchFamily="50" charset="-128"/>
              </a:rPr>
              <a:t>・</a:t>
            </a:r>
          </a:p>
          <a:p>
            <a:pPr marL="0" indent="0" defTabSz="914400" eaLnBrk="1" hangingPunct="1">
              <a:lnSpc>
                <a:spcPct val="80000"/>
              </a:lnSpc>
              <a:spcBef>
                <a:spcPts val="600"/>
              </a:spcBef>
            </a:pPr>
            <a:r>
              <a:rPr lang="en-US" altLang="ja-JP" dirty="0">
                <a:solidFill>
                  <a:prstClr val="black"/>
                </a:solidFill>
                <a:latin typeface="HG丸ｺﾞｼｯｸM-PRO" panose="020F0600000000000000" pitchFamily="50" charset="-128"/>
                <a:ea typeface="HG丸ｺﾞｼｯｸM-PRO" panose="020F0600000000000000" pitchFamily="50" charset="-128"/>
              </a:rPr>
              <a:t>【</a:t>
            </a:r>
            <a:r>
              <a:rPr lang="ja-JP" altLang="en-US" dirty="0">
                <a:solidFill>
                  <a:prstClr val="black"/>
                </a:solidFill>
                <a:latin typeface="HG丸ｺﾞｼｯｸM-PRO" panose="020F0600000000000000" pitchFamily="50" charset="-128"/>
                <a:ea typeface="HG丸ｺﾞｼｯｸM-PRO" panose="020F0600000000000000" pitchFamily="50" charset="-128"/>
              </a:rPr>
              <a:t>工夫点</a:t>
            </a:r>
            <a:r>
              <a:rPr lang="en-US" altLang="ja-JP" dirty="0">
                <a:solidFill>
                  <a:prstClr val="black"/>
                </a:solidFill>
                <a:latin typeface="HG丸ｺﾞｼｯｸM-PRO" panose="020F0600000000000000" pitchFamily="50" charset="-128"/>
                <a:ea typeface="HG丸ｺﾞｼｯｸM-PRO" panose="020F0600000000000000" pitchFamily="50" charset="-128"/>
              </a:rPr>
              <a:t>】</a:t>
            </a:r>
          </a:p>
          <a:p>
            <a:pPr marL="0" indent="0" defTabSz="914400" eaLnBrk="1" hangingPunct="1">
              <a:lnSpc>
                <a:spcPct val="80000"/>
              </a:lnSpc>
              <a:spcBef>
                <a:spcPts val="600"/>
              </a:spcBef>
            </a:pPr>
            <a:r>
              <a:rPr lang="ja-JP" altLang="en-US" dirty="0">
                <a:solidFill>
                  <a:prstClr val="black"/>
                </a:solidFill>
                <a:latin typeface="HG丸ｺﾞｼｯｸM-PRO" panose="020F0600000000000000" pitchFamily="50" charset="-128"/>
                <a:ea typeface="HG丸ｺﾞｼｯｸM-PRO" panose="020F0600000000000000" pitchFamily="50" charset="-128"/>
              </a:rPr>
              <a:t>・カーブを安定して曲がるために、曲率制御を導入し、その詳細を記述した。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indent="0" defTabSz="914400" eaLnBrk="1" hangingPunct="1">
              <a:lnSpc>
                <a:spcPct val="80000"/>
              </a:lnSpc>
              <a:spcBef>
                <a:spcPts val="600"/>
              </a:spcBef>
            </a:pPr>
            <a:r>
              <a:rPr lang="ja-JP" altLang="en-US" dirty="0">
                <a:solidFill>
                  <a:prstClr val="black"/>
                </a:solidFill>
                <a:latin typeface="HG丸ｺﾞｼｯｸM-PRO" panose="020F0600000000000000" pitchFamily="50" charset="-128"/>
                <a:ea typeface="HG丸ｺﾞｼｯｸM-PRO" panose="020F0600000000000000" pitchFamily="50" charset="-128"/>
              </a:rPr>
              <a:t>・オフィシャルバッテリの特性と、走行に与える影響に注目し、競技中に電源電圧が変化しても安定してカーブを曲がれるように指揮を構築した。</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t>モデルの概要</a:t>
            </a:r>
            <a:endParaRPr lang="en-US" altLang="ja-JP" sz="2000" b="1" dirty="0"/>
          </a:p>
          <a:p>
            <a:pPr marL="0" indent="0" defTabSz="774222" eaLnBrk="1" hangingPunct="1">
              <a:lnSpc>
                <a:spcPct val="80000"/>
              </a:lnSpc>
              <a:spcBef>
                <a:spcPct val="20000"/>
              </a:spcBef>
            </a:pPr>
            <a:r>
              <a:rPr lang="ja-JP" altLang="en-US" sz="1947" b="1" dirty="0">
                <a:solidFill>
                  <a:srgbClr val="FF0000"/>
                </a:solidFill>
              </a:rPr>
              <a:t>選択課題</a:t>
            </a:r>
            <a:r>
              <a:rPr lang="ja-JP" altLang="en-US" sz="1947" b="1" dirty="0">
                <a:solidFill>
                  <a:schemeClr val="accent6">
                    <a:lumMod val="75000"/>
                  </a:schemeClr>
                </a:solidFill>
              </a:rPr>
              <a:t>　</a:t>
            </a:r>
            <a:r>
              <a:rPr lang="ja-JP" altLang="en-US" sz="1947" b="1" dirty="0"/>
              <a:t>コースを完走する</a:t>
            </a:r>
            <a:endParaRPr lang="en-US" altLang="ja-JP" sz="1947" b="1" dirty="0"/>
          </a:p>
          <a:p>
            <a:pPr marL="0" indent="0" defTabSz="774222"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このモデルでは、「コースを完走する」という課題を、スタート動作を終えてからゴールゲートを通過するまでの動作と定義する。</a:t>
            </a:r>
            <a:endParaRPr lang="en-US" altLang="ja-JP" sz="1800" dirty="0">
              <a:latin typeface="HG丸ｺﾞｼｯｸM-PRO" panose="020F0600000000000000" pitchFamily="50" charset="-128"/>
              <a:ea typeface="HG丸ｺﾞｼｯｸM-PRO" panose="020F0600000000000000" pitchFamily="50" charset="-128"/>
            </a:endParaRPr>
          </a:p>
          <a:p>
            <a:pPr marL="0" indent="0" defTabSz="774222"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また、今年のカーブの多いコースを安定して走行するため、コース全体を</a:t>
            </a:r>
            <a:r>
              <a:rPr lang="en-US" altLang="ja-JP" sz="1800" dirty="0">
                <a:latin typeface="HG丸ｺﾞｼｯｸM-PRO" panose="020F0600000000000000" pitchFamily="50" charset="-128"/>
                <a:ea typeface="HG丸ｺﾞｼｯｸM-PRO" panose="020F0600000000000000" pitchFamily="50" charset="-128"/>
              </a:rPr>
              <a:t>15</a:t>
            </a:r>
            <a:r>
              <a:rPr lang="ja-JP" altLang="en-US" sz="1800" dirty="0">
                <a:latin typeface="HG丸ｺﾞｼｯｸM-PRO" panose="020F0600000000000000" pitchFamily="50" charset="-128"/>
                <a:ea typeface="HG丸ｺﾞｼｯｸM-PRO" panose="020F0600000000000000" pitchFamily="50" charset="-128"/>
              </a:rPr>
              <a:t>区間に分割した。区間ごとに異なる制御量を与えることによって、曲率の異なるカーブであってもコースアウトすることなく安定した走行が実現できると考えた。</a:t>
            </a: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EC828B48-58A1-4C4F-B98A-A4EC1AF68793}"/>
              </a:ext>
            </a:extLst>
          </p:cNvPr>
          <p:cNvSpPr/>
          <p:nvPr/>
        </p:nvSpPr>
        <p:spPr>
          <a:xfrm>
            <a:off x="208112" y="1839142"/>
            <a:ext cx="5973038" cy="3420000"/>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088756F-4A8A-44A9-9D87-C7BAA54221B5}"/>
              </a:ext>
            </a:extLst>
          </p:cNvPr>
          <p:cNvSpPr/>
          <p:nvPr/>
        </p:nvSpPr>
        <p:spPr>
          <a:xfrm>
            <a:off x="208112" y="5436692"/>
            <a:ext cx="5973038" cy="390041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4B1B5A3-3FF1-4094-B4EF-920002D0C743}"/>
              </a:ext>
            </a:extLst>
          </p:cNvPr>
          <p:cNvSpPr/>
          <p:nvPr/>
        </p:nvSpPr>
        <p:spPr>
          <a:xfrm>
            <a:off x="6404426" y="1861206"/>
            <a:ext cx="6185436" cy="7475897"/>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endParaRPr lang="ja-JP" altLang="en-US" sz="2400" dirty="0">
              <a:latin typeface="ＭＳ Ｐゴシック" panose="020B0600070205080204" pitchFamily="34" charset="-128"/>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　　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　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3600"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solidFill>
                  <a:srgbClr val="FF0000"/>
                </a:solidFill>
              </a:rPr>
              <a:t>モデルの構成</a:t>
            </a:r>
            <a:endParaRPr lang="en-US" altLang="ja-JP" sz="1947" b="1" dirty="0">
              <a:solidFill>
                <a:srgbClr val="FF0000"/>
              </a:solidFill>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t>チーム紹介、目標、意気込み</a:t>
            </a:r>
            <a:endParaRPr lang="ja-JP" altLang="en-US" dirty="0"/>
          </a:p>
          <a:p>
            <a:pPr marL="0" indent="0"/>
            <a:r>
              <a:rPr lang="ja-JP" altLang="en-US" sz="1800" dirty="0">
                <a:latin typeface="メイリオ" panose="020B0604030504040204" pitchFamily="50" charset="-128"/>
                <a:ea typeface="メイリオ" panose="020B0604030504040204" pitchFamily="50" charset="-128"/>
              </a:rPr>
              <a:t>私達</a:t>
            </a:r>
            <a:r>
              <a:rPr lang="en-US" altLang="ja-JP" sz="1800" dirty="0" err="1">
                <a:latin typeface="メイリオ" panose="020B0604030504040204" pitchFamily="50" charset="-128"/>
                <a:ea typeface="メイリオ" panose="020B0604030504040204" pitchFamily="50" charset="-128"/>
              </a:rPr>
              <a:t>teamNITIC</a:t>
            </a:r>
            <a:r>
              <a:rPr lang="ja-JP" altLang="en-US" sz="1800" dirty="0">
                <a:latin typeface="メイリオ" panose="020B0604030504040204" pitchFamily="50" charset="-128"/>
                <a:ea typeface="メイリオ" panose="020B0604030504040204"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メイリオ" panose="020B0604030504040204" pitchFamily="50" charset="-128"/>
                <a:ea typeface="メイリオ" panose="020B0604030504040204" pitchFamily="50" charset="-128"/>
              </a:rPr>
              <a:t>高専で学習したモデリングやプログラミングを用いコースの完走と課題のクリアを行い</a:t>
            </a:r>
            <a:r>
              <a:rPr lang="en-US" altLang="ja-JP" sz="1800" dirty="0">
                <a:latin typeface="メイリオ" panose="020B0604030504040204" pitchFamily="50" charset="-128"/>
                <a:ea typeface="メイリオ" panose="020B0604030504040204" pitchFamily="50" charset="-128"/>
              </a:rPr>
              <a:t>CS</a:t>
            </a:r>
            <a:r>
              <a:rPr lang="ja-JP" altLang="en-US" sz="1800" dirty="0">
                <a:latin typeface="メイリオ" panose="020B0604030504040204" pitchFamily="50" charset="-128"/>
                <a:ea typeface="メイリオ" panose="020B0604030504040204" pitchFamily="50" charset="-128"/>
              </a:rPr>
              <a:t>大会へ出場し、表彰台に立つことが目標です！</a:t>
            </a:r>
            <a:endParaRPr lang="en-US" altLang="ja-JP" sz="1800" dirty="0">
              <a:latin typeface="メイリオ" panose="020B0604030504040204" pitchFamily="50" charset="-128"/>
              <a:ea typeface="メイリオ" panose="020B0604030504040204" pitchFamily="50" charset="-128"/>
            </a:endParaRPr>
          </a:p>
          <a:p>
            <a:pPr marL="0" indent="0"/>
            <a:endParaRPr lang="ja-JP" altLang="en-US" sz="1800" dirty="0">
              <a:latin typeface="メイリオ" panose="020B0604030504040204" pitchFamily="50" charset="-128"/>
              <a:ea typeface="メイリオ" panose="020B0604030504040204" pitchFamily="50" charset="-128"/>
            </a:endParaRPr>
          </a:p>
          <a:p>
            <a:pPr marL="0" indent="0"/>
            <a:r>
              <a:rPr lang="ja-JP" altLang="en-US" sz="1800" dirty="0">
                <a:latin typeface="メイリオ" panose="020B0604030504040204" pitchFamily="50" charset="-128"/>
                <a:ea typeface="メイリオ" panose="020B0604030504040204" pitchFamily="50" charset="-128"/>
              </a:rPr>
              <a:t>　試走会での走行の様子はコチラ！！</a:t>
            </a:r>
            <a:endParaRPr lang="en-US" altLang="ja-JP" sz="1800" dirty="0">
              <a:latin typeface="メイリオ" panose="020B0604030504040204" pitchFamily="50" charset="-128"/>
              <a:ea typeface="メイリオ" panose="020B0604030504040204"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endParaRPr lang="en-US" altLang="ja-JP" sz="1947" b="1" dirty="0">
              <a:solidFill>
                <a:srgbClr val="FF0000"/>
              </a:solidFill>
            </a:endParaRPr>
          </a:p>
          <a:p>
            <a:pPr marL="0" indent="0" eaLnBrk="1" hangingPunct="1">
              <a:lnSpc>
                <a:spcPct val="80000"/>
              </a:lnSpc>
              <a:spcBef>
                <a:spcPts val="600"/>
              </a:spcBef>
            </a:pPr>
            <a:endParaRPr lang="ja-JP" altLang="en-US" sz="1800" b="1" dirty="0">
              <a:latin typeface="+mn-ea"/>
              <a:ea typeface="+mn-ea"/>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04D4499-82CE-4191-BC05-16AC50D22EBD}"/>
              </a:ext>
            </a:extLst>
          </p:cNvPr>
          <p:cNvSpPr/>
          <p:nvPr/>
        </p:nvSpPr>
        <p:spPr>
          <a:xfrm>
            <a:off x="640160" y="6168752"/>
            <a:ext cx="5544616" cy="1214179"/>
          </a:xfrm>
          <a:prstGeom prst="rect">
            <a:avLst/>
          </a:prstGeom>
        </p:spPr>
        <p:txBody>
          <a:bodyPr wrap="square">
            <a:spAutoFit/>
          </a:bodyPr>
          <a:lstStyle/>
          <a:p>
            <a:pPr marL="0" indent="0" defTabSz="774222" eaLnBrk="1" hangingPunct="1">
              <a:lnSpc>
                <a:spcPct val="80000"/>
              </a:lnSpc>
              <a:spcBef>
                <a:spcPct val="20000"/>
              </a:spcBef>
            </a:pPr>
            <a:r>
              <a:rPr lang="ja-JP" altLang="en-US" sz="1800" dirty="0">
                <a:latin typeface="メイリオ" panose="020B0604030504040204" pitchFamily="50" charset="-128"/>
                <a:ea typeface="メイリオ" panose="020B0604030504040204" pitchFamily="50" charset="-128"/>
              </a:rPr>
              <a:t>このモデルでは、「コースを完走する」という課題を、スタート動作を終えてからゴールゲートを通過するまでの動作と定義する。キャリブレーションなど、その他の動作についてはスタート動作とし、モデルからは省略した。</a:t>
            </a:r>
            <a:endParaRPr lang="en-US" altLang="ja-JP" sz="1800" dirty="0">
              <a:latin typeface="メイリオ" panose="020B0604030504040204" pitchFamily="50" charset="-128"/>
              <a:ea typeface="メイリオ" panose="020B0604030504040204" pitchFamily="50" charset="-128"/>
            </a:endParaRPr>
          </a:p>
        </p:txBody>
      </p:sp>
      <p:grpSp>
        <p:nvGrpSpPr>
          <p:cNvPr id="6" name="グループ化 5">
            <a:extLst>
              <a:ext uri="{FF2B5EF4-FFF2-40B4-BE49-F238E27FC236}">
                <a16:creationId xmlns:a16="http://schemas.microsoft.com/office/drawing/2014/main" id="{0802A9C1-110C-4710-A5A7-9B057F0052B5}"/>
              </a:ext>
            </a:extLst>
          </p:cNvPr>
          <p:cNvGrpSpPr/>
          <p:nvPr/>
        </p:nvGrpSpPr>
        <p:grpSpPr>
          <a:xfrm>
            <a:off x="2658963" y="5600402"/>
            <a:ext cx="3070995" cy="448134"/>
            <a:chOff x="2714865" y="5664696"/>
            <a:chExt cx="2951608" cy="345117"/>
          </a:xfrm>
        </p:grpSpPr>
        <p:sp>
          <p:nvSpPr>
            <p:cNvPr id="4" name="テキスト ボックス 3">
              <a:extLst>
                <a:ext uri="{FF2B5EF4-FFF2-40B4-BE49-F238E27FC236}">
                  <a16:creationId xmlns:a16="http://schemas.microsoft.com/office/drawing/2014/main" id="{25416A9C-FE92-4D0E-A4B9-D066EA753481}"/>
                </a:ext>
              </a:extLst>
            </p:cNvPr>
            <p:cNvSpPr txBox="1"/>
            <p:nvPr/>
          </p:nvSpPr>
          <p:spPr>
            <a:xfrm>
              <a:off x="2737287" y="5692253"/>
              <a:ext cx="2906762" cy="284430"/>
            </a:xfrm>
            <a:prstGeom prst="rect">
              <a:avLst/>
            </a:prstGeom>
            <a:noFill/>
            <a:ln>
              <a:noFill/>
            </a:ln>
          </p:spPr>
          <p:txBody>
            <a:bodyPr wrap="square" rtlCol="0">
              <a:spAutoFit/>
            </a:bodyPr>
            <a:lstStyle/>
            <a:p>
              <a:r>
                <a:rPr kumimoji="1" lang="ja-JP" altLang="en-US" sz="1800" b="1" dirty="0"/>
                <a:t>選択課題 </a:t>
              </a:r>
              <a:r>
                <a:rPr kumimoji="1" lang="en-US" altLang="ja-JP" sz="1800" b="1" dirty="0"/>
                <a:t>: </a:t>
              </a:r>
              <a:r>
                <a:rPr kumimoji="1" lang="ja-JP" altLang="en-US" sz="1800" b="1" dirty="0"/>
                <a:t>コースを完走する</a:t>
              </a:r>
            </a:p>
          </p:txBody>
        </p:sp>
        <p:sp>
          <p:nvSpPr>
            <p:cNvPr id="5" name="正方形/長方形 4">
              <a:extLst>
                <a:ext uri="{FF2B5EF4-FFF2-40B4-BE49-F238E27FC236}">
                  <a16:creationId xmlns:a16="http://schemas.microsoft.com/office/drawing/2014/main" id="{554FD473-334F-4FAB-9042-47501960E79A}"/>
                </a:ext>
              </a:extLst>
            </p:cNvPr>
            <p:cNvSpPr/>
            <p:nvPr/>
          </p:nvSpPr>
          <p:spPr>
            <a:xfrm>
              <a:off x="2714865" y="5664696"/>
              <a:ext cx="2951608" cy="345117"/>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テキスト ボックス 6">
            <a:extLst>
              <a:ext uri="{FF2B5EF4-FFF2-40B4-BE49-F238E27FC236}">
                <a16:creationId xmlns:a16="http://schemas.microsoft.com/office/drawing/2014/main" id="{133D4F5A-5099-4B55-BBDC-63DD19187768}"/>
              </a:ext>
            </a:extLst>
          </p:cNvPr>
          <p:cNvSpPr txBox="1"/>
          <p:nvPr/>
        </p:nvSpPr>
        <p:spPr>
          <a:xfrm>
            <a:off x="663693" y="7762885"/>
            <a:ext cx="5665098" cy="1214179"/>
          </a:xfrm>
          <a:prstGeom prst="rect">
            <a:avLst/>
          </a:prstGeom>
          <a:noFill/>
        </p:spPr>
        <p:txBody>
          <a:bodyPr wrap="square" rtlCol="0">
            <a:spAutoFit/>
          </a:bodyPr>
          <a:lstStyle/>
          <a:p>
            <a:pPr marL="0" indent="0" defTabSz="774222" eaLnBrk="1" hangingPunct="1">
              <a:lnSpc>
                <a:spcPct val="80000"/>
              </a:lnSpc>
              <a:spcBef>
                <a:spcPct val="20000"/>
              </a:spcBef>
            </a:pPr>
            <a:r>
              <a:rPr lang="ja-JP" altLang="en-US" sz="1800" dirty="0">
                <a:latin typeface="メイリオ" panose="020B0604030504040204" pitchFamily="50" charset="-128"/>
                <a:ea typeface="メイリオ" panose="020B0604030504040204" pitchFamily="50" charset="-128"/>
              </a:rPr>
              <a:t>今年のカーブの多いコースを安定して走行するため、コース全体を</a:t>
            </a:r>
            <a:r>
              <a:rPr lang="en-US" altLang="ja-JP" sz="1800" dirty="0">
                <a:latin typeface="メイリオ" panose="020B0604030504040204" pitchFamily="50" charset="-128"/>
                <a:ea typeface="メイリオ" panose="020B0604030504040204" pitchFamily="50" charset="-128"/>
              </a:rPr>
              <a:t>15</a:t>
            </a:r>
            <a:r>
              <a:rPr lang="ja-JP" altLang="en-US" sz="1800" dirty="0">
                <a:latin typeface="メイリオ" panose="020B0604030504040204" pitchFamily="50" charset="-128"/>
                <a:ea typeface="メイリオ" panose="020B0604030504040204" pitchFamily="50" charset="-128"/>
              </a:rPr>
              <a:t>区間に分割した。区間ごとに異なる制御量を与えることによって、曲率の異なるカーブであってもコースアウトすることなく安定した走行が実現できると考えた</a:t>
            </a:r>
            <a:r>
              <a:rPr lang="ja-JP" altLang="en-US" dirty="0">
                <a:latin typeface="メイリオ" panose="020B0604030504040204" pitchFamily="50" charset="-128"/>
                <a:ea typeface="メイリオ" panose="020B0604030504040204" pitchFamily="50" charset="-128"/>
              </a:rPr>
              <a:t>。</a:t>
            </a:r>
          </a:p>
        </p:txBody>
      </p:sp>
      <p:cxnSp>
        <p:nvCxnSpPr>
          <p:cNvPr id="9" name="コネクタ: カギ線 8">
            <a:extLst>
              <a:ext uri="{FF2B5EF4-FFF2-40B4-BE49-F238E27FC236}">
                <a16:creationId xmlns:a16="http://schemas.microsoft.com/office/drawing/2014/main" id="{E79CD481-FCF9-4CF6-8B48-0C01D7C5539D}"/>
              </a:ext>
            </a:extLst>
          </p:cNvPr>
          <p:cNvCxnSpPr>
            <a:cxnSpLocks/>
          </p:cNvCxnSpPr>
          <p:nvPr/>
        </p:nvCxnSpPr>
        <p:spPr>
          <a:xfrm rot="16200000" flipH="1">
            <a:off x="254338" y="6338549"/>
            <a:ext cx="579152" cy="239557"/>
          </a:xfrm>
          <a:prstGeom prst="bentConnector3">
            <a:avLst>
              <a:gd name="adj1" fmla="val 99997"/>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51A8186B-08B7-48AF-B66C-2BF3B49EE529}"/>
              </a:ext>
            </a:extLst>
          </p:cNvPr>
          <p:cNvCxnSpPr>
            <a:cxnSpLocks/>
          </p:cNvCxnSpPr>
          <p:nvPr/>
        </p:nvCxnSpPr>
        <p:spPr>
          <a:xfrm rot="16200000" flipH="1">
            <a:off x="264753" y="7984319"/>
            <a:ext cx="592486" cy="273720"/>
          </a:xfrm>
          <a:prstGeom prst="bentConnector3">
            <a:avLst>
              <a:gd name="adj1" fmla="val 100342"/>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93D67B7B-C672-4A57-97EE-966943DE5F10}"/>
              </a:ext>
            </a:extLst>
          </p:cNvPr>
          <p:cNvSpPr/>
          <p:nvPr/>
        </p:nvSpPr>
        <p:spPr>
          <a:xfrm>
            <a:off x="6405285" y="2144813"/>
            <a:ext cx="6189062" cy="7164000"/>
          </a:xfrm>
          <a:prstGeom prst="rect">
            <a:avLst/>
          </a:prstGeom>
        </p:spPr>
        <p:txBody>
          <a:bodyPr wrap="square">
            <a:spAutoFit/>
          </a:bodyPr>
          <a:lstStyle/>
          <a:p>
            <a:pPr lvl="0">
              <a:lnSpc>
                <a:spcPct val="80000"/>
              </a:lnSpc>
              <a:spcBef>
                <a:spcPts val="600"/>
              </a:spcBef>
            </a:pPr>
            <a:r>
              <a:rPr lang="en-US" altLang="ja-JP" sz="1800" dirty="0">
                <a:solidFill>
                  <a:prstClr val="black"/>
                </a:solidFill>
                <a:latin typeface="メイリオ" panose="020B0604030504040204" pitchFamily="50" charset="-128"/>
                <a:ea typeface="メイリオ" panose="020B0604030504040204" pitchFamily="50" charset="-128"/>
              </a:rPr>
              <a:t>【】</a:t>
            </a:r>
            <a:endParaRPr lang="ja-JP" altLang="en-US"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機能モデル</a:t>
            </a:r>
            <a:r>
              <a:rPr lang="en-US" altLang="ja-JP" sz="1800" b="1" dirty="0">
                <a:solidFill>
                  <a:prstClr val="black"/>
                </a:solidFill>
                <a:latin typeface="メイリオ" panose="020B0604030504040204" pitchFamily="50" charset="-128"/>
                <a:ea typeface="メイリオ" panose="020B0604030504040204" pitchFamily="50" charset="-128"/>
              </a:rPr>
              <a:t>】</a:t>
            </a:r>
          </a:p>
          <a:p>
            <a:pPr lvl="0">
              <a:lnSpc>
                <a:spcPct val="80000"/>
              </a:lnSpc>
              <a:spcBef>
                <a:spcPts val="600"/>
              </a:spcBef>
            </a:pPr>
            <a:r>
              <a:rPr lang="ja-JP" altLang="en-US" sz="1800" dirty="0">
                <a:solidFill>
                  <a:prstClr val="black"/>
                </a:solidFill>
                <a:latin typeface="メイリオ" panose="020B0604030504040204" pitchFamily="50" charset="-128"/>
                <a:ea typeface="メイリオ" panose="020B0604030504040204" pitchFamily="50" charset="-128"/>
              </a:rPr>
              <a:t>・「コースを完走する」という課題をクリアするために必</a:t>
            </a:r>
            <a:endParaRPr lang="en-US" altLang="ja-JP"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sz="1800" dirty="0">
                <a:solidFill>
                  <a:prstClr val="black"/>
                </a:solidFill>
                <a:latin typeface="メイリオ" panose="020B0604030504040204" pitchFamily="50" charset="-128"/>
                <a:ea typeface="メイリオ" panose="020B0604030504040204" pitchFamily="50" charset="-128"/>
              </a:rPr>
              <a:t>　要な機能をアクティビティ図に示した。</a:t>
            </a:r>
            <a:endParaRPr lang="en-US" altLang="ja-JP"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sz="1800" dirty="0">
                <a:solidFill>
                  <a:prstClr val="black"/>
                </a:solidFill>
                <a:latin typeface="メイリオ" panose="020B0604030504040204" pitchFamily="50" charset="-128"/>
                <a:ea typeface="メイリオ" panose="020B0604030504040204" pitchFamily="50" charset="-128"/>
              </a:rPr>
              <a:t>・その機能を実現するために必要な部品を定義した。</a:t>
            </a:r>
            <a:endParaRPr lang="en-US" altLang="ja-JP"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sz="1800" dirty="0">
                <a:solidFill>
                  <a:prstClr val="black"/>
                </a:solidFill>
                <a:latin typeface="メイリオ" panose="020B0604030504040204" pitchFamily="50" charset="-128"/>
                <a:ea typeface="メイリオ" panose="020B0604030504040204" pitchFamily="50" charset="-128"/>
              </a:rPr>
              <a:t>・走行体のなかで起動しているタスクについて表に示した。</a:t>
            </a:r>
            <a:endParaRPr lang="en-US" altLang="ja-JP"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sz="1800" dirty="0">
                <a:solidFill>
                  <a:prstClr val="black"/>
                </a:solidFill>
                <a:latin typeface="メイリオ" panose="020B0604030504040204" pitchFamily="50" charset="-128"/>
                <a:ea typeface="メイリオ" panose="020B0604030504040204" pitchFamily="50" charset="-128"/>
              </a:rPr>
              <a:t>・コースを分割するにあたって、具体的なコースの分類と、</a:t>
            </a:r>
            <a:endParaRPr lang="en-US" altLang="ja-JP"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sz="1800" dirty="0">
                <a:solidFill>
                  <a:prstClr val="black"/>
                </a:solidFill>
                <a:latin typeface="メイリオ" panose="020B0604030504040204" pitchFamily="50" charset="-128"/>
                <a:ea typeface="メイリオ" panose="020B0604030504040204" pitchFamily="50" charset="-128"/>
              </a:rPr>
              <a:t>　各区間の制御量を示した。</a:t>
            </a: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構造モデル</a:t>
            </a:r>
            <a:r>
              <a:rPr lang="en-US" altLang="ja-JP" sz="1800" b="1" dirty="0">
                <a:solidFill>
                  <a:prstClr val="black"/>
                </a:solidFill>
                <a:latin typeface="メイリオ" panose="020B0604030504040204" pitchFamily="50" charset="-128"/>
                <a:ea typeface="メイリオ" panose="020B0604030504040204" pitchFamily="50" charset="-128"/>
              </a:rPr>
              <a:t>】</a:t>
            </a:r>
          </a:p>
          <a:p>
            <a:pPr lvl="0">
              <a:lnSpc>
                <a:spcPct val="80000"/>
              </a:lnSpc>
              <a:spcBef>
                <a:spcPts val="600"/>
              </a:spcBef>
            </a:pPr>
            <a:r>
              <a:rPr lang="ja-JP" altLang="en-US" sz="1800" dirty="0">
                <a:solidFill>
                  <a:prstClr val="black"/>
                </a:solidFill>
                <a:latin typeface="メイリオ" panose="020B0604030504040204" pitchFamily="50" charset="-128"/>
                <a:ea typeface="メイリオ" panose="020B0604030504040204" pitchFamily="50" charset="-128"/>
              </a:rPr>
              <a:t>・機能モデルで定義した部品の構成をクラス図に示した。</a:t>
            </a:r>
            <a:endParaRPr lang="en-US" altLang="ja-JP"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sz="1800" dirty="0">
                <a:solidFill>
                  <a:prstClr val="black"/>
                </a:solidFill>
                <a:latin typeface="メイリオ" panose="020B0604030504040204" pitchFamily="50" charset="-128"/>
                <a:ea typeface="メイリオ" panose="020B0604030504040204" pitchFamily="50" charset="-128"/>
              </a:rPr>
              <a:t>・クラス図の大まかな構成をパッケージ構造に表した。</a:t>
            </a: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振る舞いモデル</a:t>
            </a:r>
            <a:r>
              <a:rPr lang="en-US" altLang="ja-JP" sz="1800" b="1" dirty="0">
                <a:solidFill>
                  <a:prstClr val="black"/>
                </a:solidFill>
                <a:latin typeface="メイリオ" panose="020B0604030504040204" pitchFamily="50" charset="-128"/>
                <a:ea typeface="メイリオ" panose="020B0604030504040204" pitchFamily="50" charset="-128"/>
              </a:rPr>
              <a:t>】</a:t>
            </a:r>
          </a:p>
          <a:p>
            <a:pPr lvl="0">
              <a:lnSpc>
                <a:spcPct val="80000"/>
              </a:lnSpc>
              <a:spcBef>
                <a:spcPts val="600"/>
              </a:spcBef>
            </a:pPr>
            <a:r>
              <a:rPr lang="ja-JP" altLang="en-US" sz="1800" dirty="0">
                <a:solidFill>
                  <a:prstClr val="black"/>
                </a:solidFill>
                <a:latin typeface="メイリオ" panose="020B0604030504040204" pitchFamily="50" charset="-128"/>
                <a:ea typeface="メイリオ" panose="020B0604030504040204" pitchFamily="50" charset="-128"/>
              </a:rPr>
              <a:t>・機能モデルのアクティビティ図から、走行処理に着目し</a:t>
            </a:r>
            <a:endParaRPr lang="en-US" altLang="ja-JP"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sz="1800" dirty="0">
                <a:solidFill>
                  <a:prstClr val="black"/>
                </a:solidFill>
                <a:latin typeface="メイリオ" panose="020B0604030504040204" pitchFamily="50" charset="-128"/>
                <a:ea typeface="メイリオ" panose="020B0604030504040204" pitchFamily="50" charset="-128"/>
              </a:rPr>
              <a:t>　</a:t>
            </a:r>
            <a:r>
              <a:rPr lang="ja-JP" altLang="en-US" sz="1800" dirty="0" err="1">
                <a:solidFill>
                  <a:prstClr val="black"/>
                </a:solidFill>
                <a:latin typeface="メイリオ" panose="020B0604030504040204" pitchFamily="50" charset="-128"/>
                <a:ea typeface="メイリオ" panose="020B0604030504040204" pitchFamily="50" charset="-128"/>
              </a:rPr>
              <a:t>た</a:t>
            </a:r>
            <a:r>
              <a:rPr lang="ja-JP" altLang="en-US" sz="1800" dirty="0">
                <a:solidFill>
                  <a:prstClr val="black"/>
                </a:solidFill>
                <a:latin typeface="メイリオ" panose="020B0604030504040204" pitchFamily="50" charset="-128"/>
                <a:ea typeface="メイリオ" panose="020B0604030504040204" pitchFamily="50" charset="-128"/>
              </a:rPr>
              <a:t>状態変化をステートマシン図に示した。</a:t>
            </a:r>
            <a:endParaRPr lang="en-US" altLang="ja-JP"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sz="1800" dirty="0">
                <a:solidFill>
                  <a:prstClr val="black"/>
                </a:solidFill>
                <a:latin typeface="メイリオ" panose="020B0604030504040204" pitchFamily="50" charset="-128"/>
                <a:ea typeface="メイリオ" panose="020B0604030504040204" pitchFamily="50" charset="-128"/>
              </a:rPr>
              <a:t>・システム全体の振る舞いを時間軸で見るためにシーケン</a:t>
            </a:r>
            <a:endParaRPr lang="en-US" altLang="ja-JP"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sz="1800" dirty="0">
                <a:solidFill>
                  <a:prstClr val="black"/>
                </a:solidFill>
                <a:latin typeface="メイリオ" panose="020B0604030504040204" pitchFamily="50" charset="-128"/>
                <a:ea typeface="メイリオ" panose="020B0604030504040204" pitchFamily="50" charset="-128"/>
              </a:rPr>
              <a:t>　ス図を利用した。</a:t>
            </a: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工夫点</a:t>
            </a:r>
            <a:r>
              <a:rPr lang="en-US" altLang="ja-JP" sz="1800" b="1" dirty="0">
                <a:solidFill>
                  <a:prstClr val="black"/>
                </a:solidFill>
                <a:latin typeface="メイリオ" panose="020B0604030504040204" pitchFamily="50" charset="-128"/>
                <a:ea typeface="メイリオ" panose="020B0604030504040204" pitchFamily="50" charset="-128"/>
              </a:rPr>
              <a:t>】</a:t>
            </a:r>
          </a:p>
          <a:p>
            <a:pPr lvl="0">
              <a:lnSpc>
                <a:spcPct val="80000"/>
              </a:lnSpc>
              <a:spcBef>
                <a:spcPts val="600"/>
              </a:spcBef>
            </a:pPr>
            <a:r>
              <a:rPr lang="ja-JP" altLang="en-US" sz="1800" dirty="0">
                <a:solidFill>
                  <a:prstClr val="black"/>
                </a:solidFill>
                <a:latin typeface="メイリオ" panose="020B0604030504040204" pitchFamily="50" charset="-128"/>
                <a:ea typeface="メイリオ" panose="020B0604030504040204" pitchFamily="50" charset="-128"/>
              </a:rPr>
              <a:t>・カーブを安定して曲がるために、曲率制御を導入し、</a:t>
            </a:r>
            <a:r>
              <a:rPr lang="ja-JP" altLang="en-US" sz="1800" dirty="0" err="1">
                <a:solidFill>
                  <a:prstClr val="black"/>
                </a:solidFill>
                <a:latin typeface="メイリオ" panose="020B0604030504040204" pitchFamily="50" charset="-128"/>
                <a:ea typeface="メイリオ" panose="020B0604030504040204" pitchFamily="50" charset="-128"/>
              </a:rPr>
              <a:t>そ</a:t>
            </a:r>
            <a:endParaRPr lang="en-US" altLang="ja-JP"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sz="1800" dirty="0">
                <a:solidFill>
                  <a:prstClr val="black"/>
                </a:solidFill>
                <a:latin typeface="メイリオ" panose="020B0604030504040204" pitchFamily="50" charset="-128"/>
                <a:ea typeface="メイリオ" panose="020B0604030504040204" pitchFamily="50" charset="-128"/>
              </a:rPr>
              <a:t>　の詳細を記述した。</a:t>
            </a:r>
            <a:endParaRPr lang="en-US" altLang="ja-JP"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sz="1800" dirty="0">
                <a:solidFill>
                  <a:prstClr val="black"/>
                </a:solidFill>
                <a:latin typeface="メイリオ" panose="020B0604030504040204" pitchFamily="50" charset="-128"/>
                <a:ea typeface="メイリオ" panose="020B0604030504040204" pitchFamily="50" charset="-128"/>
              </a:rPr>
              <a:t>・オフィシャルバッテリの特性と、走行に与える影響に注</a:t>
            </a:r>
            <a:endParaRPr lang="en-US" altLang="ja-JP"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sz="1800" dirty="0">
                <a:solidFill>
                  <a:prstClr val="black"/>
                </a:solidFill>
                <a:latin typeface="メイリオ" panose="020B0604030504040204" pitchFamily="50" charset="-128"/>
                <a:ea typeface="メイリオ" panose="020B0604030504040204" pitchFamily="50" charset="-128"/>
              </a:rPr>
              <a:t>　目し、競技中に電源電圧が変化しても安定してカーブを</a:t>
            </a:r>
            <a:endParaRPr lang="en-US" altLang="ja-JP"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sz="1800" dirty="0">
                <a:solidFill>
                  <a:prstClr val="black"/>
                </a:solidFill>
                <a:latin typeface="メイリオ" panose="020B0604030504040204" pitchFamily="50" charset="-128"/>
                <a:ea typeface="メイリオ" panose="020B0604030504040204" pitchFamily="50" charset="-128"/>
              </a:rPr>
              <a:t>　曲がれるような式を構築した</a:t>
            </a:r>
            <a:r>
              <a:rPr lang="ja-JP" altLang="en-US" dirty="0">
                <a:solidFill>
                  <a:prstClr val="black"/>
                </a:solidFill>
                <a:latin typeface="HG丸ｺﾞｼｯｸM-PRO" panose="020F0600000000000000" pitchFamily="50" charset="-128"/>
                <a:ea typeface="HG丸ｺﾞｼｯｸM-PRO" panose="020F0600000000000000" pitchFamily="50" charset="-128"/>
              </a:rPr>
              <a:t>。</a:t>
            </a:r>
          </a:p>
        </p:txBody>
      </p:sp>
      <p:sp>
        <p:nvSpPr>
          <p:cNvPr id="23" name="テキスト ボックス 22">
            <a:extLst>
              <a:ext uri="{FF2B5EF4-FFF2-40B4-BE49-F238E27FC236}">
                <a16:creationId xmlns:a16="http://schemas.microsoft.com/office/drawing/2014/main" id="{3B420251-A162-4FBA-A37D-EC44183A2A3A}"/>
              </a:ext>
            </a:extLst>
          </p:cNvPr>
          <p:cNvSpPr txBox="1"/>
          <p:nvPr/>
        </p:nvSpPr>
        <p:spPr>
          <a:xfrm>
            <a:off x="290775" y="4477434"/>
            <a:ext cx="4368955" cy="646331"/>
          </a:xfrm>
          <a:prstGeom prst="rect">
            <a:avLst/>
          </a:prstGeom>
          <a:noFill/>
        </p:spPr>
        <p:txBody>
          <a:bodyPr wrap="square" rtlCol="0">
            <a:spAutoFit/>
          </a:bodyPr>
          <a:lstStyle/>
          <a:p>
            <a:r>
              <a:rPr lang="en-US" altLang="ja-JP" sz="1800" u="sng" dirty="0">
                <a:hlinkClick r:id="rId3"/>
              </a:rPr>
              <a:t>https://www.youtube.com/playlist?list=PLiAHV0rnMcX_Y3YHAr3EsbtGDf8KquDJR</a:t>
            </a:r>
            <a:endParaRPr kumimoji="1" lang="ja-JP" altLang="en-US" sz="1800" dirty="0"/>
          </a:p>
        </p:txBody>
      </p:sp>
      <p:pic>
        <p:nvPicPr>
          <p:cNvPr id="25" name="図 24">
            <a:extLst>
              <a:ext uri="{FF2B5EF4-FFF2-40B4-BE49-F238E27FC236}">
                <a16:creationId xmlns:a16="http://schemas.microsoft.com/office/drawing/2014/main" id="{E402AA08-6B0B-4CA9-BEA2-735D1D41D9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9379" y="3833886"/>
            <a:ext cx="1412750" cy="1412750"/>
          </a:xfrm>
          <a:prstGeom prst="rect">
            <a:avLst/>
          </a:prstGeom>
        </p:spPr>
      </p:pic>
      <p:sp>
        <p:nvSpPr>
          <p:cNvPr id="26" name="テキスト ボックス 25">
            <a:extLst>
              <a:ext uri="{FF2B5EF4-FFF2-40B4-BE49-F238E27FC236}">
                <a16:creationId xmlns:a16="http://schemas.microsoft.com/office/drawing/2014/main" id="{8F3FEC2E-068D-45BB-B817-13D21E9389CF}"/>
              </a:ext>
            </a:extLst>
          </p:cNvPr>
          <p:cNvSpPr txBox="1"/>
          <p:nvPr/>
        </p:nvSpPr>
        <p:spPr>
          <a:xfrm>
            <a:off x="244266" y="5443410"/>
            <a:ext cx="1658407" cy="397837"/>
          </a:xfrm>
          <a:prstGeom prst="rect">
            <a:avLst/>
          </a:prstGeom>
          <a:noFill/>
        </p:spPr>
        <p:txBody>
          <a:bodyPr wrap="square" rtlCol="0">
            <a:spAutoFit/>
          </a:bodyPr>
          <a:lstStyle/>
          <a:p>
            <a:r>
              <a:rPr kumimoji="1" lang="ja-JP" altLang="en-US" sz="1950" b="1" dirty="0">
                <a:solidFill>
                  <a:srgbClr val="FF0000"/>
                </a:solidFill>
              </a:rPr>
              <a:t>モデルの概要</a:t>
            </a:r>
          </a:p>
        </p:txBody>
      </p:sp>
      <p:sp>
        <p:nvSpPr>
          <p:cNvPr id="27" name="矢印: 山形 26">
            <a:extLst>
              <a:ext uri="{FF2B5EF4-FFF2-40B4-BE49-F238E27FC236}">
                <a16:creationId xmlns:a16="http://schemas.microsoft.com/office/drawing/2014/main" id="{13847F04-C1E6-468A-B89A-92824988AD12}"/>
              </a:ext>
            </a:extLst>
          </p:cNvPr>
          <p:cNvSpPr/>
          <p:nvPr/>
        </p:nvSpPr>
        <p:spPr>
          <a:xfrm>
            <a:off x="3196443" y="7148934"/>
            <a:ext cx="2915685" cy="584775"/>
          </a:xfrm>
          <a:prstGeom prst="chevron">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テキスト ボックス 27">
            <a:extLst>
              <a:ext uri="{FF2B5EF4-FFF2-40B4-BE49-F238E27FC236}">
                <a16:creationId xmlns:a16="http://schemas.microsoft.com/office/drawing/2014/main" id="{818EA9B4-2E10-4379-86D0-AB15016EA3DD}"/>
              </a:ext>
            </a:extLst>
          </p:cNvPr>
          <p:cNvSpPr txBox="1"/>
          <p:nvPr/>
        </p:nvSpPr>
        <p:spPr>
          <a:xfrm>
            <a:off x="3268452" y="7167581"/>
            <a:ext cx="2700300" cy="584775"/>
          </a:xfrm>
          <a:prstGeom prst="rect">
            <a:avLst/>
          </a:prstGeom>
          <a:noFill/>
        </p:spPr>
        <p:txBody>
          <a:bodyPr wrap="square" rtlCol="0">
            <a:spAutoFit/>
          </a:bodyPr>
          <a:lstStyle/>
          <a:p>
            <a:pPr algn="ctr"/>
            <a:r>
              <a:rPr kumimoji="1" lang="ja-JP" altLang="en-US" b="1" dirty="0">
                <a:latin typeface="メイリオ" panose="020B0604030504040204" pitchFamily="50" charset="-128"/>
                <a:ea typeface="メイリオ" panose="020B0604030504040204" pitchFamily="50" charset="-128"/>
              </a:rPr>
              <a:t>詳細は、機能モデル　</a:t>
            </a:r>
            <a:endParaRPr kumimoji="1" lang="en-US" altLang="ja-JP" b="1" dirty="0">
              <a:latin typeface="メイリオ" panose="020B0604030504040204" pitchFamily="50" charset="-128"/>
              <a:ea typeface="メイリオ" panose="020B0604030504040204" pitchFamily="50" charset="-128"/>
            </a:endParaRPr>
          </a:p>
          <a:p>
            <a:pPr algn="ctr"/>
            <a:r>
              <a:rPr kumimoji="1" lang="ja-JP" altLang="en-US" b="1" dirty="0">
                <a:latin typeface="メイリオ" panose="020B0604030504040204" pitchFamily="50" charset="-128"/>
                <a:ea typeface="メイリオ" panose="020B0604030504040204" pitchFamily="50" charset="-128"/>
              </a:rPr>
              <a:t>「１</a:t>
            </a:r>
            <a:r>
              <a:rPr kumimoji="1" lang="en-US" altLang="ja-JP" b="1" dirty="0">
                <a:latin typeface="メイリオ" panose="020B0604030504040204" pitchFamily="50" charset="-128"/>
                <a:ea typeface="メイリオ" panose="020B0604030504040204" pitchFamily="50" charset="-128"/>
              </a:rPr>
              <a:t>.</a:t>
            </a:r>
            <a:r>
              <a:rPr kumimoji="1" lang="ja-JP" altLang="en-US" b="1" dirty="0">
                <a:latin typeface="メイリオ" panose="020B0604030504040204" pitchFamily="50" charset="-128"/>
                <a:ea typeface="メイリオ" panose="020B0604030504040204" pitchFamily="50" charset="-128"/>
              </a:rPr>
              <a:t>提供する機能」へ</a:t>
            </a:r>
          </a:p>
        </p:txBody>
      </p:sp>
      <p:sp>
        <p:nvSpPr>
          <p:cNvPr id="30" name="テキスト ボックス 29">
            <a:extLst>
              <a:ext uri="{FF2B5EF4-FFF2-40B4-BE49-F238E27FC236}">
                <a16:creationId xmlns:a16="http://schemas.microsoft.com/office/drawing/2014/main" id="{DE69C148-DE26-4E4C-9B25-6EA831017932}"/>
              </a:ext>
            </a:extLst>
          </p:cNvPr>
          <p:cNvSpPr txBox="1"/>
          <p:nvPr/>
        </p:nvSpPr>
        <p:spPr>
          <a:xfrm>
            <a:off x="208112" y="5832004"/>
            <a:ext cx="1367645" cy="369332"/>
          </a:xfrm>
          <a:prstGeom prst="rect">
            <a:avLst/>
          </a:prstGeom>
          <a:noFill/>
        </p:spPr>
        <p:txBody>
          <a:bodyPr wrap="square" rtlCol="0">
            <a:spAutoFit/>
          </a:bodyPr>
          <a:lstStyle/>
          <a:p>
            <a:r>
              <a:rPr kumimoji="1" lang="ja-JP" altLang="en-US" sz="1800" b="1" dirty="0">
                <a:latin typeface="游ゴシック" panose="020B0400000000000000" pitchFamily="50" charset="-128"/>
                <a:ea typeface="游ゴシック" panose="020B0400000000000000" pitchFamily="50" charset="-128"/>
              </a:rPr>
              <a:t>課題の定義</a:t>
            </a:r>
          </a:p>
        </p:txBody>
      </p:sp>
      <p:sp>
        <p:nvSpPr>
          <p:cNvPr id="36" name="テキスト ボックス 35">
            <a:extLst>
              <a:ext uri="{FF2B5EF4-FFF2-40B4-BE49-F238E27FC236}">
                <a16:creationId xmlns:a16="http://schemas.microsoft.com/office/drawing/2014/main" id="{5A3689BB-CEBD-41AE-AC46-27C81FDB37BF}"/>
              </a:ext>
            </a:extLst>
          </p:cNvPr>
          <p:cNvSpPr txBox="1"/>
          <p:nvPr/>
        </p:nvSpPr>
        <p:spPr>
          <a:xfrm>
            <a:off x="208112" y="7464896"/>
            <a:ext cx="1583669" cy="369332"/>
          </a:xfrm>
          <a:prstGeom prst="rect">
            <a:avLst/>
          </a:prstGeom>
          <a:noFill/>
        </p:spPr>
        <p:txBody>
          <a:bodyPr wrap="square" rtlCol="0">
            <a:spAutoFit/>
          </a:bodyPr>
          <a:lstStyle/>
          <a:p>
            <a:r>
              <a:rPr lang="ja-JP" altLang="en-US" sz="1800" b="1" dirty="0">
                <a:latin typeface="+mn-ea"/>
                <a:ea typeface="+mn-ea"/>
              </a:rPr>
              <a:t>走行の戦略</a:t>
            </a:r>
            <a:endParaRPr kumimoji="1" lang="ja-JP" altLang="en-US" sz="1800" b="1" dirty="0">
              <a:latin typeface="+mn-ea"/>
              <a:ea typeface="+mn-ea"/>
            </a:endParaRPr>
          </a:p>
        </p:txBody>
      </p:sp>
      <p:grpSp>
        <p:nvGrpSpPr>
          <p:cNvPr id="16" name="グループ化 15">
            <a:extLst>
              <a:ext uri="{FF2B5EF4-FFF2-40B4-BE49-F238E27FC236}">
                <a16:creationId xmlns:a16="http://schemas.microsoft.com/office/drawing/2014/main" id="{CFE6ECCC-CB46-4E79-8227-76DAA5050A73}"/>
              </a:ext>
            </a:extLst>
          </p:cNvPr>
          <p:cNvGrpSpPr/>
          <p:nvPr/>
        </p:nvGrpSpPr>
        <p:grpSpPr>
          <a:xfrm>
            <a:off x="3196443" y="8691412"/>
            <a:ext cx="2915685" cy="629656"/>
            <a:chOff x="3241536" y="8886845"/>
            <a:chExt cx="2915685" cy="629656"/>
          </a:xfrm>
        </p:grpSpPr>
        <p:sp>
          <p:nvSpPr>
            <p:cNvPr id="38" name="テキスト ボックス 37">
              <a:extLst>
                <a:ext uri="{FF2B5EF4-FFF2-40B4-BE49-F238E27FC236}">
                  <a16:creationId xmlns:a16="http://schemas.microsoft.com/office/drawing/2014/main" id="{54ECDB45-414F-4C38-A023-9907CF31E423}"/>
                </a:ext>
              </a:extLst>
            </p:cNvPr>
            <p:cNvSpPr txBox="1"/>
            <p:nvPr/>
          </p:nvSpPr>
          <p:spPr>
            <a:xfrm>
              <a:off x="3416913" y="8931726"/>
              <a:ext cx="2700300" cy="584775"/>
            </a:xfrm>
            <a:prstGeom prst="rect">
              <a:avLst/>
            </a:prstGeom>
            <a:noFill/>
          </p:spPr>
          <p:txBody>
            <a:bodyPr wrap="square" rtlCol="0">
              <a:spAutoFit/>
            </a:bodyPr>
            <a:lstStyle/>
            <a:p>
              <a:pPr algn="ctr"/>
              <a:r>
                <a:rPr kumimoji="1" lang="ja-JP" altLang="en-US" b="1" dirty="0">
                  <a:latin typeface="メイリオ" panose="020B0604030504040204" pitchFamily="50" charset="-128"/>
                  <a:ea typeface="メイリオ" panose="020B0604030504040204" pitchFamily="50" charset="-128"/>
                </a:rPr>
                <a:t>詳細は、機能モデル　</a:t>
              </a:r>
              <a:endParaRPr kumimoji="1" lang="en-US" altLang="ja-JP" b="1" dirty="0">
                <a:latin typeface="メイリオ" panose="020B0604030504040204" pitchFamily="50" charset="-128"/>
                <a:ea typeface="メイリオ" panose="020B0604030504040204" pitchFamily="50" charset="-128"/>
              </a:endParaRPr>
            </a:p>
            <a:p>
              <a:pPr algn="ctr"/>
              <a:r>
                <a:rPr kumimoji="1" lang="ja-JP" altLang="en-US" b="1" dirty="0">
                  <a:latin typeface="メイリオ" panose="020B0604030504040204" pitchFamily="50" charset="-128"/>
                  <a:ea typeface="メイリオ" panose="020B0604030504040204" pitchFamily="50" charset="-128"/>
                </a:rPr>
                <a:t>「補足２」へ</a:t>
              </a:r>
            </a:p>
          </p:txBody>
        </p:sp>
        <p:sp>
          <p:nvSpPr>
            <p:cNvPr id="39" name="矢印: 山形 38">
              <a:extLst>
                <a:ext uri="{FF2B5EF4-FFF2-40B4-BE49-F238E27FC236}">
                  <a16:creationId xmlns:a16="http://schemas.microsoft.com/office/drawing/2014/main" id="{BD22327A-B7BC-4ECA-A7BE-AA3246E6BF66}"/>
                </a:ext>
              </a:extLst>
            </p:cNvPr>
            <p:cNvSpPr/>
            <p:nvPr/>
          </p:nvSpPr>
          <p:spPr>
            <a:xfrm>
              <a:off x="3241536" y="8886845"/>
              <a:ext cx="2915685" cy="584775"/>
            </a:xfrm>
            <a:prstGeom prst="chevron">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200044771"/>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3164</TotalTime>
  <Words>580</Words>
  <Application>Microsoft Office PowerPoint</Application>
  <PresentationFormat>A3 297x420 mm</PresentationFormat>
  <Paragraphs>76</Paragraphs>
  <Slides>2</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2</vt:i4>
      </vt:variant>
    </vt:vector>
  </HeadingPairs>
  <TitlesOfParts>
    <vt:vector size="11" baseType="lpstr">
      <vt:lpstr>HG丸ｺﾞｼｯｸM-PRO</vt:lpstr>
      <vt:lpstr>ＭＳ Ｐゴシック</vt:lpstr>
      <vt:lpstr>メイリオ</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g15237@ichinoseki.kosen-ac.jp</cp:lastModifiedBy>
  <cp:revision>331</cp:revision>
  <cp:lastPrinted>2019-08-23T02:06:01Z</cp:lastPrinted>
  <dcterms:created xsi:type="dcterms:W3CDTF">2002-02-28T07:41:56Z</dcterms:created>
  <dcterms:modified xsi:type="dcterms:W3CDTF">2019-09-01T03:46:28Z</dcterms:modified>
</cp:coreProperties>
</file>