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10"/>
  </p:notesMasterIdLst>
  <p:handoutMasterIdLst>
    <p:handoutMasterId r:id="rId11"/>
  </p:handoutMasterIdLst>
  <p:sldIdLst>
    <p:sldId id="272" r:id="rId3"/>
    <p:sldId id="281" r:id="rId4"/>
    <p:sldId id="282" r:id="rId5"/>
    <p:sldId id="278" r:id="rId6"/>
    <p:sldId id="280" r:id="rId7"/>
    <p:sldId id="279" r:id="rId8"/>
    <p:sldId id="283" r:id="rId9"/>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2"/>
          </p14:sldIdLst>
        </p14:section>
        <p14:section name="モデル図ページ（プライマリークラス）" id="{8B2B3982-7BAC-4EE5-974E-E0EE0719EC85}">
          <p14:sldIdLst>
            <p14:sldId id="281"/>
            <p14:sldId id="282"/>
            <p14:sldId id="278"/>
            <p14:sldId id="280"/>
            <p14:sldId id="279"/>
            <p14:sldId id="283"/>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59" autoAdjust="0"/>
    <p:restoredTop sz="95889" autoAdjust="0"/>
  </p:normalViewPr>
  <p:slideViewPr>
    <p:cSldViewPr showGuides="1">
      <p:cViewPr>
        <p:scale>
          <a:sx n="118" d="100"/>
          <a:sy n="118" d="100"/>
        </p:scale>
        <p:origin x="144" y="-2000"/>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200"/>
              <a:pPr eaLnBrk="1" hangingPunct="1"/>
              <a:t>1</a:t>
            </a:fld>
            <a:endParaRPr lang="en-US" altLang="ja-JP" sz="12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752572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emf"/><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7"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160.png"/><Relationship Id="rId5" Type="http://schemas.openxmlformats.org/officeDocument/2006/relationships/image" Target="../media/image17.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113</a:t>
            </a: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800" b="1"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4000" b="1"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モデルの構成</a:t>
            </a:r>
            <a:endParaRPr lang="en-US" altLang="ja-JP" sz="2000" b="1" dirty="0"/>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各ページが何について書いているかを書く。</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１：機能モデル（ユースケース図、ユースケース記述、部品候補リスト）</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２：構造モデル（クラス図、オブジェクト図）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３、４：立ち振る舞いモデル（シーケンス図）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５：工夫点</a:t>
            </a:r>
          </a:p>
          <a:p>
            <a:pPr marL="0" lvl="0" indent="0" defTabSz="914400" eaLnBrk="1" hangingPunct="1">
              <a:lnSpc>
                <a:spcPct val="80000"/>
              </a:lnSpc>
              <a:spcBef>
                <a:spcPts val="600"/>
              </a:spcBef>
            </a:pPr>
            <a:endParaRPr lang="ja-JP" altLang="en-US" sz="1800"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また、それぞれのページについての簡単な解説</a:t>
            </a:r>
          </a:p>
          <a:p>
            <a:pPr marL="0" lvl="0" indent="0" defTabSz="914400" eaLnBrk="1" hangingPunct="1">
              <a:lnSpc>
                <a:spcPct val="80000"/>
              </a:lnSpc>
              <a:spcBef>
                <a:spcPts val="600"/>
              </a:spcBef>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チーム紹介、目標、意気込み</a:t>
            </a:r>
            <a:endParaRPr lang="ja-JP" altLang="en-US" sz="2000" dirty="0"/>
          </a:p>
          <a:p>
            <a:pPr marL="0" indent="0"/>
            <a:r>
              <a:rPr lang="ja-JP" altLang="en-US" sz="1800" dirty="0">
                <a:latin typeface="HG丸ｺﾞｼｯｸM-PRO" panose="020F0600000000000000" pitchFamily="50" charset="-128"/>
                <a:ea typeface="HG丸ｺﾞｼｯｸM-PRO" panose="020F0600000000000000" pitchFamily="50" charset="-128"/>
              </a:rPr>
              <a:t>私達</a:t>
            </a:r>
            <a:r>
              <a:rPr lang="en-US" altLang="ja-JP" sz="1800" dirty="0" err="1">
                <a:latin typeface="HG丸ｺﾞｼｯｸM-PRO" panose="020F0600000000000000" pitchFamily="50" charset="-128"/>
                <a:ea typeface="HG丸ｺﾞｼｯｸM-PRO" panose="020F0600000000000000" pitchFamily="50" charset="-128"/>
              </a:rPr>
              <a:t>teamNITIC</a:t>
            </a:r>
            <a:r>
              <a:rPr lang="ja-JP" altLang="en-US" sz="1800" dirty="0">
                <a:latin typeface="HG丸ｺﾞｼｯｸM-PRO" panose="020F0600000000000000" pitchFamily="50" charset="-128"/>
                <a:ea typeface="HG丸ｺﾞｼｯｸM-PRO" panose="020F0600000000000000"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HG丸ｺﾞｼｯｸM-PRO" panose="020F0600000000000000" pitchFamily="50" charset="-128"/>
                <a:ea typeface="HG丸ｺﾞｼｯｸM-PRO" panose="020F0600000000000000" pitchFamily="50" charset="-128"/>
              </a:rPr>
              <a:t>高専で学習したモデリングやプログラミングを用いコースの完走と課題のクリアを行い全国大会へ出場し、表彰台に立つことが目標です。</a:t>
            </a:r>
          </a:p>
          <a:p>
            <a:pPr marL="0" indent="0"/>
            <a:r>
              <a:rPr lang="ja-JP" altLang="en-US" sz="1800" dirty="0">
                <a:latin typeface="HG丸ｺﾞｼｯｸM-PRO" panose="020F0600000000000000" pitchFamily="50" charset="-128"/>
                <a:ea typeface="HG丸ｺﾞｼｯｸM-PRO" panose="020F0600000000000000" pitchFamily="50" charset="-128"/>
              </a:rPr>
              <a:t>年齢が離れていて、今回が初対面となるメンバーも多くいるので、技術的なスキルの向上だけでなく、協同した作業や積極的なコミュニケーションを取ることにより社会性や協調性の向上にもつながるようにしたいです。</a:t>
            </a: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2000" b="1" dirty="0"/>
              <a:t>モデルの概要</a:t>
            </a:r>
            <a:endParaRPr lang="en-US" altLang="ja-JP" sz="2000" b="1" dirty="0"/>
          </a:p>
          <a:p>
            <a:pPr marL="0" indent="0" defTabSz="774222" eaLnBrk="1" hangingPunct="1">
              <a:lnSpc>
                <a:spcPct val="80000"/>
              </a:lnSpc>
              <a:spcBef>
                <a:spcPct val="20000"/>
              </a:spcBef>
            </a:pPr>
            <a:endParaRPr lang="ja-JP" altLang="en-US" sz="1947" b="1" dirty="0">
              <a:solidFill>
                <a:srgbClr val="FF0000"/>
              </a:solidFill>
            </a:endParaRPr>
          </a:p>
          <a:p>
            <a:r>
              <a:rPr lang="ja-JP" altLang="ja-JP" sz="1800" dirty="0">
                <a:latin typeface="HG丸ｺﾞｼｯｸM-PRO" panose="020F0600000000000000" pitchFamily="50" charset="-128"/>
                <a:ea typeface="HG丸ｺﾞｼｯｸM-PRO" panose="020F0600000000000000" pitchFamily="50" charset="-128"/>
              </a:rPr>
              <a:t>要求：どのような事が難しいか、どのようにコースを分</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析したか</a:t>
            </a:r>
            <a:r>
              <a:rPr lang="ja-JP" altLang="ja-JP" sz="1800" dirty="0">
                <a:latin typeface="HG丸ｺﾞｼｯｸM-PRO" panose="020F0600000000000000" pitchFamily="50" charset="-128"/>
                <a:ea typeface="HG丸ｺﾞｼｯｸM-PRO" panose="020F0600000000000000" pitchFamily="50" charset="-128"/>
              </a:rPr>
              <a:t>、それらの解決にどのような要求が得ら</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れたかを</a:t>
            </a:r>
            <a:r>
              <a:rPr lang="ja-JP" altLang="ja-JP" sz="1800" dirty="0">
                <a:latin typeface="HG丸ｺﾞｼｯｸM-PRO" panose="020F0600000000000000" pitchFamily="50" charset="-128"/>
                <a:ea typeface="HG丸ｺﾞｼｯｸM-PRO" panose="020F0600000000000000" pitchFamily="50" charset="-128"/>
              </a:rPr>
              <a:t>書</a:t>
            </a:r>
            <a:r>
              <a:rPr lang="ja-JP" altLang="en-US" sz="1800" dirty="0">
                <a:latin typeface="HG丸ｺﾞｼｯｸM-PRO" panose="020F0600000000000000" pitchFamily="50" charset="-128"/>
                <a:ea typeface="HG丸ｺﾞｼｯｸM-PRO" panose="020F0600000000000000" pitchFamily="50" charset="-128"/>
              </a:rPr>
              <a:t>く。</a:t>
            </a:r>
            <a:r>
              <a:rPr lang="ja-JP" altLang="ja-JP" sz="1800" dirty="0">
                <a:latin typeface="HG丸ｺﾞｼｯｸM-PRO" panose="020F0600000000000000" pitchFamily="50" charset="-128"/>
                <a:ea typeface="HG丸ｺﾞｼｯｸM-PRO" panose="020F0600000000000000" pitchFamily="50" charset="-128"/>
              </a:rPr>
              <a:t>コード班に書いてもらう？</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分析：要求を解決するためにどのような方式を取ったか</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をなるべく具体的に書く。従来の方法や他チーム</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との明確な差別化をここで測る。</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設計：構造や振る舞いを文字だけで、結果・効果・価値</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などを表す。図を見なくてもこれらを簡単に表現</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する。</a:t>
            </a:r>
            <a:endParaRPr lang="ja-JP" altLang="en-US"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
        <p:nvSpPr>
          <p:cNvPr id="13" name="正方形/長方形 12">
            <a:extLst>
              <a:ext uri="{FF2B5EF4-FFF2-40B4-BE49-F238E27FC236}">
                <a16:creationId xmlns:a16="http://schemas.microsoft.com/office/drawing/2014/main" id="{EC828B48-58A1-4C4F-B98A-A4EC1AF68793}"/>
              </a:ext>
            </a:extLst>
          </p:cNvPr>
          <p:cNvSpPr/>
          <p:nvPr/>
        </p:nvSpPr>
        <p:spPr>
          <a:xfrm>
            <a:off x="208112" y="1839142"/>
            <a:ext cx="5973038" cy="3420000"/>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088756F-4A8A-44A9-9D87-C7BAA54221B5}"/>
              </a:ext>
            </a:extLst>
          </p:cNvPr>
          <p:cNvSpPr/>
          <p:nvPr/>
        </p:nvSpPr>
        <p:spPr>
          <a:xfrm>
            <a:off x="208112" y="5436692"/>
            <a:ext cx="5973038" cy="3900412"/>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4B1B5A3-3FF1-4094-B4EF-920002D0C743}"/>
              </a:ext>
            </a:extLst>
          </p:cNvPr>
          <p:cNvSpPr/>
          <p:nvPr/>
        </p:nvSpPr>
        <p:spPr>
          <a:xfrm>
            <a:off x="6404426" y="1861206"/>
            <a:ext cx="6185436" cy="7475897"/>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288444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FC924C0E-856A-406C-88EE-02AEBA973A97}"/>
              </a:ext>
            </a:extLst>
          </p:cNvPr>
          <p:cNvGrpSpPr/>
          <p:nvPr/>
        </p:nvGrpSpPr>
        <p:grpSpPr>
          <a:xfrm>
            <a:off x="2626849" y="264096"/>
            <a:ext cx="2520000" cy="1368400"/>
            <a:chOff x="2626849" y="264096"/>
            <a:chExt cx="2520000" cy="1368400"/>
          </a:xfrm>
        </p:grpSpPr>
        <p:sp>
          <p:nvSpPr>
            <p:cNvPr id="13" name="四角形: 角を丸くする 12">
              <a:extLst>
                <a:ext uri="{FF2B5EF4-FFF2-40B4-BE49-F238E27FC236}">
                  <a16:creationId xmlns:a16="http://schemas.microsoft.com/office/drawing/2014/main" id="{84934B8C-C644-49A7-8C50-B417AAAD4BD4}"/>
                </a:ext>
              </a:extLst>
            </p:cNvPr>
            <p:cNvSpPr/>
            <p:nvPr/>
          </p:nvSpPr>
          <p:spPr>
            <a:xfrm>
              <a:off x="2626849"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87906" y="264096"/>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sp>
        <p:nvSpPr>
          <p:cNvPr id="12" name="四角形: 角を丸くする 11">
            <a:extLst>
              <a:ext uri="{FF2B5EF4-FFF2-40B4-BE49-F238E27FC236}">
                <a16:creationId xmlns:a16="http://schemas.microsoft.com/office/drawing/2014/main" id="{AFFC4548-7F1A-4F38-96A5-7A693D93CF9B}"/>
              </a:ext>
            </a:extLst>
          </p:cNvPr>
          <p:cNvSpPr/>
          <p:nvPr/>
        </p:nvSpPr>
        <p:spPr>
          <a:xfrm>
            <a:off x="100800"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50181"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768152"/>
            <a:ext cx="12600000" cy="8784976"/>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pic>
        <p:nvPicPr>
          <p:cNvPr id="17" name="図 16">
            <a:extLst>
              <a:ext uri="{FF2B5EF4-FFF2-40B4-BE49-F238E27FC236}">
                <a16:creationId xmlns:a16="http://schemas.microsoft.com/office/drawing/2014/main" id="{6935A910-CCE3-4AE0-9015-8EE671AB6B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832" y="2322002"/>
            <a:ext cx="3112908" cy="1596193"/>
          </a:xfrm>
          <a:prstGeom prst="rect">
            <a:avLst/>
          </a:prstGeom>
        </p:spPr>
      </p:pic>
      <p:sp>
        <p:nvSpPr>
          <p:cNvPr id="3" name="テキスト ボックス 2">
            <a:extLst>
              <a:ext uri="{FF2B5EF4-FFF2-40B4-BE49-F238E27FC236}">
                <a16:creationId xmlns:a16="http://schemas.microsoft.com/office/drawing/2014/main" id="{4A839BC4-54BA-4246-90D0-1001B466FC18}"/>
              </a:ext>
            </a:extLst>
          </p:cNvPr>
          <p:cNvSpPr txBox="1"/>
          <p:nvPr/>
        </p:nvSpPr>
        <p:spPr>
          <a:xfrm>
            <a:off x="284707"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機能モデル</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59562" y="336104"/>
            <a:ext cx="2577483"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3361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 name="テキスト ボックス 1">
            <a:extLst>
              <a:ext uri="{FF2B5EF4-FFF2-40B4-BE49-F238E27FC236}">
                <a16:creationId xmlns:a16="http://schemas.microsoft.com/office/drawing/2014/main" id="{EC410CCE-6466-4DD2-B5D6-BA237A4B025B}"/>
              </a:ext>
            </a:extLst>
          </p:cNvPr>
          <p:cNvSpPr txBox="1"/>
          <p:nvPr/>
        </p:nvSpPr>
        <p:spPr>
          <a:xfrm>
            <a:off x="84649" y="2002205"/>
            <a:ext cx="3786884"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スターターにコースを完走する機能をユースケース図で示す。</a:t>
            </a:r>
          </a:p>
        </p:txBody>
      </p:sp>
      <p:sp>
        <p:nvSpPr>
          <p:cNvPr id="5" name="テキスト ボックス 4">
            <a:extLst>
              <a:ext uri="{FF2B5EF4-FFF2-40B4-BE49-F238E27FC236}">
                <a16:creationId xmlns:a16="http://schemas.microsoft.com/office/drawing/2014/main" id="{39B023B9-74EB-485E-B7A9-2E7916E6C963}"/>
              </a:ext>
            </a:extLst>
          </p:cNvPr>
          <p:cNvSpPr txBox="1"/>
          <p:nvPr/>
        </p:nvSpPr>
        <p:spPr>
          <a:xfrm>
            <a:off x="154111" y="4201356"/>
            <a:ext cx="3880349"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機能を実現するための方法を表</a:t>
            </a:r>
            <a:r>
              <a:rPr kumimoji="1" lang="en-US" altLang="ja-JP"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1</a:t>
            </a: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 ユースケース記述、処理順序をアクティビティ図で示す。</a:t>
            </a:r>
          </a:p>
        </p:txBody>
      </p:sp>
      <p:cxnSp>
        <p:nvCxnSpPr>
          <p:cNvPr id="25" name="直線コネクタ 24">
            <a:extLst>
              <a:ext uri="{FF2B5EF4-FFF2-40B4-BE49-F238E27FC236}">
                <a16:creationId xmlns:a16="http://schemas.microsoft.com/office/drawing/2014/main" id="{AF2DCC8C-2365-43AB-9E17-176AA07FFDED}"/>
              </a:ext>
            </a:extLst>
          </p:cNvPr>
          <p:cNvCxnSpPr>
            <a:cxnSpLocks/>
          </p:cNvCxnSpPr>
          <p:nvPr/>
        </p:nvCxnSpPr>
        <p:spPr>
          <a:xfrm>
            <a:off x="157819" y="2002540"/>
            <a:ext cx="3809776"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85955608-DD65-46B1-83AA-2FE595727633}"/>
              </a:ext>
            </a:extLst>
          </p:cNvPr>
          <p:cNvSpPr txBox="1"/>
          <p:nvPr/>
        </p:nvSpPr>
        <p:spPr>
          <a:xfrm>
            <a:off x="72107" y="1649105"/>
            <a:ext cx="200204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１．提供する機能</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28" name="テキスト ボックス 27">
            <a:extLst>
              <a:ext uri="{FF2B5EF4-FFF2-40B4-BE49-F238E27FC236}">
                <a16:creationId xmlns:a16="http://schemas.microsoft.com/office/drawing/2014/main" id="{BC656E32-26A4-4666-809A-9F95C9E4C140}"/>
              </a:ext>
            </a:extLst>
          </p:cNvPr>
          <p:cNvSpPr txBox="1"/>
          <p:nvPr/>
        </p:nvSpPr>
        <p:spPr>
          <a:xfrm>
            <a:off x="183432" y="3840495"/>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２．機能要件</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cxnSp>
        <p:nvCxnSpPr>
          <p:cNvPr id="29" name="直線コネクタ 28">
            <a:extLst>
              <a:ext uri="{FF2B5EF4-FFF2-40B4-BE49-F238E27FC236}">
                <a16:creationId xmlns:a16="http://schemas.microsoft.com/office/drawing/2014/main" id="{5912503A-9432-4EF7-8DAE-A3C6B8B3A324}"/>
              </a:ext>
            </a:extLst>
          </p:cNvPr>
          <p:cNvCxnSpPr>
            <a:cxnSpLocks/>
          </p:cNvCxnSpPr>
          <p:nvPr/>
        </p:nvCxnSpPr>
        <p:spPr>
          <a:xfrm flipV="1">
            <a:off x="154390" y="4156695"/>
            <a:ext cx="3813205" cy="22364"/>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09A79F65-2C6D-4369-97B6-E1511ADE470A}"/>
              </a:ext>
            </a:extLst>
          </p:cNvPr>
          <p:cNvCxnSpPr>
            <a:cxnSpLocks/>
          </p:cNvCxnSpPr>
          <p:nvPr/>
        </p:nvCxnSpPr>
        <p:spPr>
          <a:xfrm>
            <a:off x="7336904" y="984260"/>
            <a:ext cx="0" cy="849686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83" name="図 182">
            <a:extLst>
              <a:ext uri="{FF2B5EF4-FFF2-40B4-BE49-F238E27FC236}">
                <a16:creationId xmlns:a16="http://schemas.microsoft.com/office/drawing/2014/main" id="{0C4DBE78-E10B-4988-A138-F274610EA0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3250" y="998405"/>
            <a:ext cx="3051589" cy="2401896"/>
          </a:xfrm>
          <a:prstGeom prst="rect">
            <a:avLst/>
          </a:prstGeom>
        </p:spPr>
      </p:pic>
      <p:pic>
        <p:nvPicPr>
          <p:cNvPr id="186" name="図 185">
            <a:extLst>
              <a:ext uri="{FF2B5EF4-FFF2-40B4-BE49-F238E27FC236}">
                <a16:creationId xmlns:a16="http://schemas.microsoft.com/office/drawing/2014/main" id="{B1266377-3BA4-431C-8BE6-5BD94D1ADAAF}"/>
              </a:ext>
            </a:extLst>
          </p:cNvPr>
          <p:cNvPicPr>
            <a:picLocks noChangeAspect="1"/>
          </p:cNvPicPr>
          <p:nvPr/>
        </p:nvPicPr>
        <p:blipFill>
          <a:blip r:embed="rId4"/>
          <a:stretch>
            <a:fillRect/>
          </a:stretch>
        </p:blipFill>
        <p:spPr>
          <a:xfrm>
            <a:off x="192237" y="4724240"/>
            <a:ext cx="3663411" cy="2118721"/>
          </a:xfrm>
          <a:prstGeom prst="rect">
            <a:avLst/>
          </a:prstGeom>
        </p:spPr>
      </p:pic>
      <p:pic>
        <p:nvPicPr>
          <p:cNvPr id="188" name="図 187">
            <a:extLst>
              <a:ext uri="{FF2B5EF4-FFF2-40B4-BE49-F238E27FC236}">
                <a16:creationId xmlns:a16="http://schemas.microsoft.com/office/drawing/2014/main" id="{8BE8A082-73A3-4A3B-B0A5-5262952F587F}"/>
              </a:ext>
            </a:extLst>
          </p:cNvPr>
          <p:cNvPicPr>
            <a:picLocks noChangeAspect="1"/>
          </p:cNvPicPr>
          <p:nvPr/>
        </p:nvPicPr>
        <p:blipFill>
          <a:blip r:embed="rId5"/>
          <a:stretch>
            <a:fillRect/>
          </a:stretch>
        </p:blipFill>
        <p:spPr>
          <a:xfrm>
            <a:off x="397095" y="6843664"/>
            <a:ext cx="3663401" cy="2637456"/>
          </a:xfrm>
          <a:prstGeom prst="rect">
            <a:avLst/>
          </a:prstGeom>
        </p:spPr>
      </p:pic>
      <p:cxnSp>
        <p:nvCxnSpPr>
          <p:cNvPr id="189" name="直線コネクタ 188">
            <a:extLst>
              <a:ext uri="{FF2B5EF4-FFF2-40B4-BE49-F238E27FC236}">
                <a16:creationId xmlns:a16="http://schemas.microsoft.com/office/drawing/2014/main" id="{E6358B48-3216-49A4-A3FD-342E3FC66910}"/>
              </a:ext>
            </a:extLst>
          </p:cNvPr>
          <p:cNvCxnSpPr>
            <a:cxnSpLocks/>
          </p:cNvCxnSpPr>
          <p:nvPr/>
        </p:nvCxnSpPr>
        <p:spPr>
          <a:xfrm>
            <a:off x="4034460" y="986718"/>
            <a:ext cx="0" cy="849686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91" name="図 190">
            <a:extLst>
              <a:ext uri="{FF2B5EF4-FFF2-40B4-BE49-F238E27FC236}">
                <a16:creationId xmlns:a16="http://schemas.microsoft.com/office/drawing/2014/main" id="{B96EBF48-13B0-4660-8273-919E0D5978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43681" y="3535774"/>
            <a:ext cx="3017636" cy="5880720"/>
          </a:xfrm>
          <a:prstGeom prst="rect">
            <a:avLst/>
          </a:prstGeom>
        </p:spPr>
      </p:pic>
      <p:pic>
        <p:nvPicPr>
          <p:cNvPr id="8" name="図 7">
            <a:extLst>
              <a:ext uri="{FF2B5EF4-FFF2-40B4-BE49-F238E27FC236}">
                <a16:creationId xmlns:a16="http://schemas.microsoft.com/office/drawing/2014/main" id="{A1430FE9-1937-4E78-8008-0A4B945F76DB}"/>
              </a:ext>
            </a:extLst>
          </p:cNvPr>
          <p:cNvPicPr>
            <a:picLocks noChangeAspect="1"/>
          </p:cNvPicPr>
          <p:nvPr/>
        </p:nvPicPr>
        <p:blipFill>
          <a:blip r:embed="rId7"/>
          <a:stretch>
            <a:fillRect/>
          </a:stretch>
        </p:blipFill>
        <p:spPr>
          <a:xfrm>
            <a:off x="7488970" y="4606982"/>
            <a:ext cx="5140471" cy="4874138"/>
          </a:xfrm>
          <a:prstGeom prst="rect">
            <a:avLst/>
          </a:prstGeom>
        </p:spPr>
      </p:pic>
      <p:sp>
        <p:nvSpPr>
          <p:cNvPr id="31" name="テキスト ボックス 30">
            <a:extLst>
              <a:ext uri="{FF2B5EF4-FFF2-40B4-BE49-F238E27FC236}">
                <a16:creationId xmlns:a16="http://schemas.microsoft.com/office/drawing/2014/main" id="{6B40DD60-3B56-42E8-A561-2ABDE7CB3975}"/>
              </a:ext>
            </a:extLst>
          </p:cNvPr>
          <p:cNvSpPr txBox="1"/>
          <p:nvPr/>
        </p:nvSpPr>
        <p:spPr>
          <a:xfrm>
            <a:off x="7479948" y="1066431"/>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３．部品の定義</a:t>
            </a:r>
            <a:endParaRPr kumimoji="1" lang="en-US" altLang="ja-JP"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cxnSp>
        <p:nvCxnSpPr>
          <p:cNvPr id="32" name="直線コネクタ 31">
            <a:extLst>
              <a:ext uri="{FF2B5EF4-FFF2-40B4-BE49-F238E27FC236}">
                <a16:creationId xmlns:a16="http://schemas.microsoft.com/office/drawing/2014/main" id="{AB3BAA60-22E0-4DE9-95B6-563F487F0A6F}"/>
              </a:ext>
            </a:extLst>
          </p:cNvPr>
          <p:cNvCxnSpPr>
            <a:cxnSpLocks/>
          </p:cNvCxnSpPr>
          <p:nvPr/>
        </p:nvCxnSpPr>
        <p:spPr>
          <a:xfrm>
            <a:off x="7479948" y="1454475"/>
            <a:ext cx="496952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77E66A07-6580-4303-AB88-DEF042E624A0}"/>
              </a:ext>
            </a:extLst>
          </p:cNvPr>
          <p:cNvSpPr txBox="1"/>
          <p:nvPr/>
        </p:nvSpPr>
        <p:spPr>
          <a:xfrm>
            <a:off x="7417014" y="1498604"/>
            <a:ext cx="4312375" cy="30777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機能を実現するために必要な部品を以下の表に示す。</a:t>
            </a:r>
          </a:p>
        </p:txBody>
      </p:sp>
    </p:spTree>
    <p:extLst>
      <p:ext uri="{BB962C8B-B14F-4D97-AF65-F5344CB8AC3E}">
        <p14:creationId xmlns:p14="http://schemas.microsoft.com/office/powerpoint/2010/main" val="166672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四角形: 角を丸くする 13">
            <a:extLst>
              <a:ext uri="{FF2B5EF4-FFF2-40B4-BE49-F238E27FC236}">
                <a16:creationId xmlns:a16="http://schemas.microsoft.com/office/drawing/2014/main" id="{5DFFF80D-32F6-4641-A456-86DEF48B839E}"/>
              </a:ext>
            </a:extLst>
          </p:cNvPr>
          <p:cNvSpPr/>
          <p:nvPr/>
        </p:nvSpPr>
        <p:spPr>
          <a:xfrm>
            <a:off x="5150181"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95655"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2622918"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768152"/>
            <a:ext cx="12600000" cy="8784976"/>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pic>
        <p:nvPicPr>
          <p:cNvPr id="4" name="図 3">
            <a:extLst>
              <a:ext uri="{FF2B5EF4-FFF2-40B4-BE49-F238E27FC236}">
                <a16:creationId xmlns:a16="http://schemas.microsoft.com/office/drawing/2014/main" id="{F09050C9-EBEE-4C41-A607-27C58A8A5A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014" y="3547112"/>
            <a:ext cx="12432245" cy="5933227"/>
          </a:xfrm>
          <a:prstGeom prst="rect">
            <a:avLst/>
          </a:prstGeom>
        </p:spPr>
      </p:pic>
      <p:sp>
        <p:nvSpPr>
          <p:cNvPr id="3" name="テキスト ボックス 2">
            <a:extLst>
              <a:ext uri="{FF2B5EF4-FFF2-40B4-BE49-F238E27FC236}">
                <a16:creationId xmlns:a16="http://schemas.microsoft.com/office/drawing/2014/main" id="{4A839BC4-54BA-4246-90D0-1001B466FC18}"/>
              </a:ext>
            </a:extLst>
          </p:cNvPr>
          <p:cNvSpPr txBox="1"/>
          <p:nvPr/>
        </p:nvSpPr>
        <p:spPr>
          <a:xfrm>
            <a:off x="320252"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40252" y="192088"/>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構造モデル</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42918" y="336104"/>
            <a:ext cx="2801424"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44962" y="3361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7" name="テキスト ボックス 16">
            <a:extLst>
              <a:ext uri="{FF2B5EF4-FFF2-40B4-BE49-F238E27FC236}">
                <a16:creationId xmlns:a16="http://schemas.microsoft.com/office/drawing/2014/main" id="{C1B82EFB-D319-47AB-8DCF-A0E113236827}"/>
              </a:ext>
            </a:extLst>
          </p:cNvPr>
          <p:cNvSpPr txBox="1"/>
          <p:nvPr/>
        </p:nvSpPr>
        <p:spPr>
          <a:xfrm>
            <a:off x="126583" y="983736"/>
            <a:ext cx="1881729"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１．</a:t>
            </a:r>
            <a:r>
              <a:rPr lang="ja-JP" altLang="en-US" b="1" dirty="0">
                <a:solidFill>
                  <a:prstClr val="black"/>
                </a:solidFill>
                <a:latin typeface="HG丸ｺﾞｼｯｸM-PRO" panose="020F0600000000000000" pitchFamily="50" charset="-128"/>
                <a:ea typeface="HG丸ｺﾞｼｯｸM-PRO" panose="020F0600000000000000" pitchFamily="50" charset="-128"/>
              </a:rPr>
              <a:t>パッケージ化</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9" name="テキスト ボックス 18">
            <a:extLst>
              <a:ext uri="{FF2B5EF4-FFF2-40B4-BE49-F238E27FC236}">
                <a16:creationId xmlns:a16="http://schemas.microsoft.com/office/drawing/2014/main" id="{DE6FC135-3FE7-4E74-98AE-6D85C2E3B6D2}"/>
              </a:ext>
            </a:extLst>
          </p:cNvPr>
          <p:cNvSpPr txBox="1"/>
          <p:nvPr/>
        </p:nvSpPr>
        <p:spPr>
          <a:xfrm>
            <a:off x="171011" y="1357283"/>
            <a:ext cx="7329343"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機能を構造によって階層化したものパッケージ構造に、各パッケージの役割を説明したものを表に示す。</a:t>
            </a:r>
            <a:endParaRPr kumimoji="1" lang="en-US" altLang="ja-JP"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graphicFrame>
        <p:nvGraphicFramePr>
          <p:cNvPr id="5" name="表 4">
            <a:extLst>
              <a:ext uri="{FF2B5EF4-FFF2-40B4-BE49-F238E27FC236}">
                <a16:creationId xmlns:a16="http://schemas.microsoft.com/office/drawing/2014/main" id="{08CF845F-A4EA-45A6-AABA-27A61ABF671B}"/>
              </a:ext>
            </a:extLst>
          </p:cNvPr>
          <p:cNvGraphicFramePr>
            <a:graphicFrameLocks noGrp="1"/>
          </p:cNvGraphicFramePr>
          <p:nvPr>
            <p:extLst>
              <p:ext uri="{D42A27DB-BD31-4B8C-83A1-F6EECF244321}">
                <p14:modId xmlns:p14="http://schemas.microsoft.com/office/powerpoint/2010/main" val="1996828496"/>
              </p:ext>
            </p:extLst>
          </p:nvPr>
        </p:nvGraphicFramePr>
        <p:xfrm>
          <a:off x="4321768" y="1934756"/>
          <a:ext cx="3137814" cy="1510576"/>
        </p:xfrm>
        <a:graphic>
          <a:graphicData uri="http://schemas.openxmlformats.org/drawingml/2006/table">
            <a:tbl>
              <a:tblPr firstRow="1" bandRow="1">
                <a:tableStyleId>{93296810-A885-4BE3-A3E7-6D5BEEA58F35}</a:tableStyleId>
              </a:tblPr>
              <a:tblGrid>
                <a:gridCol w="761553">
                  <a:extLst>
                    <a:ext uri="{9D8B030D-6E8A-4147-A177-3AD203B41FA5}">
                      <a16:colId xmlns:a16="http://schemas.microsoft.com/office/drawing/2014/main" val="188478114"/>
                    </a:ext>
                  </a:extLst>
                </a:gridCol>
                <a:gridCol w="2376261">
                  <a:extLst>
                    <a:ext uri="{9D8B030D-6E8A-4147-A177-3AD203B41FA5}">
                      <a16:colId xmlns:a16="http://schemas.microsoft.com/office/drawing/2014/main" val="543803565"/>
                    </a:ext>
                  </a:extLst>
                </a:gridCol>
              </a:tblGrid>
              <a:tr h="266572">
                <a:tc>
                  <a:txBody>
                    <a:bodyPr/>
                    <a:lstStyle/>
                    <a:p>
                      <a:pPr algn="ctr"/>
                      <a:r>
                        <a:rPr kumimoji="1" lang="ja-JP" altLang="en-US" sz="1100" dirty="0"/>
                        <a:t>名称</a:t>
                      </a:r>
                    </a:p>
                  </a:txBody>
                  <a:tcPr anchor="ctr"/>
                </a:tc>
                <a:tc>
                  <a:txBody>
                    <a:bodyPr/>
                    <a:lstStyle/>
                    <a:p>
                      <a:pPr algn="ctr"/>
                      <a:r>
                        <a:rPr kumimoji="1" lang="ja-JP" altLang="en-US" sz="1100" dirty="0"/>
                        <a:t>役割</a:t>
                      </a:r>
                    </a:p>
                  </a:txBody>
                  <a:tcPr anchor="ctr"/>
                </a:tc>
                <a:extLst>
                  <a:ext uri="{0D108BD9-81ED-4DB2-BD59-A6C34878D82A}">
                    <a16:rowId xmlns:a16="http://schemas.microsoft.com/office/drawing/2014/main" val="1408500701"/>
                  </a:ext>
                </a:extLst>
              </a:tr>
              <a:tr h="385049">
                <a:tc>
                  <a:txBody>
                    <a:bodyPr/>
                    <a:lstStyle/>
                    <a:p>
                      <a:pPr algn="ctr"/>
                      <a:r>
                        <a:rPr kumimoji="1" lang="ja-JP" altLang="en-US" sz="900" dirty="0"/>
                        <a:t>走行管理</a:t>
                      </a:r>
                    </a:p>
                  </a:txBody>
                  <a:tcPr anchor="ctr"/>
                </a:tc>
                <a:tc>
                  <a:txBody>
                    <a:bodyPr/>
                    <a:lstStyle/>
                    <a:p>
                      <a:pPr algn="l"/>
                      <a:r>
                        <a:rPr kumimoji="1" lang="ja-JP" altLang="en-US" sz="900" dirty="0"/>
                        <a:t>スタート、キャリブレーションの実行、走行に関する指示をする。</a:t>
                      </a:r>
                      <a:endParaRPr kumimoji="1" lang="en-US" altLang="ja-JP" sz="900" dirty="0"/>
                    </a:p>
                  </a:txBody>
                  <a:tcPr anchor="ctr"/>
                </a:tc>
                <a:extLst>
                  <a:ext uri="{0D108BD9-81ED-4DB2-BD59-A6C34878D82A}">
                    <a16:rowId xmlns:a16="http://schemas.microsoft.com/office/drawing/2014/main" val="816765208"/>
                  </a:ext>
                </a:extLst>
              </a:tr>
              <a:tr h="236953">
                <a:tc>
                  <a:txBody>
                    <a:bodyPr/>
                    <a:lstStyle/>
                    <a:p>
                      <a:pPr algn="ctr"/>
                      <a:r>
                        <a:rPr kumimoji="1" lang="ja-JP" altLang="en-US" sz="900" dirty="0"/>
                        <a:t>制御</a:t>
                      </a:r>
                      <a:endParaRPr kumimoji="1" lang="en-US" altLang="ja-JP" sz="900" dirty="0"/>
                    </a:p>
                  </a:txBody>
                  <a:tcPr anchor="ctr"/>
                </a:tc>
                <a:tc>
                  <a:txBody>
                    <a:bodyPr/>
                    <a:lstStyle/>
                    <a:p>
                      <a:pPr algn="l"/>
                      <a:r>
                        <a:rPr kumimoji="1" lang="ja-JP" altLang="en-US" sz="900" dirty="0"/>
                        <a:t>走行区間に応じて、走行制御、処理を行う。</a:t>
                      </a:r>
                    </a:p>
                  </a:txBody>
                  <a:tcPr anchor="ctr"/>
                </a:tc>
                <a:extLst>
                  <a:ext uri="{0D108BD9-81ED-4DB2-BD59-A6C34878D82A}">
                    <a16:rowId xmlns:a16="http://schemas.microsoft.com/office/drawing/2014/main" val="4258313854"/>
                  </a:ext>
                </a:extLst>
              </a:tr>
              <a:tr h="385049">
                <a:tc>
                  <a:txBody>
                    <a:bodyPr/>
                    <a:lstStyle/>
                    <a:p>
                      <a:pPr algn="ctr"/>
                      <a:r>
                        <a:rPr kumimoji="1" lang="ja-JP" altLang="en-US" sz="900" dirty="0"/>
                        <a:t>走行体情報</a:t>
                      </a:r>
                    </a:p>
                  </a:txBody>
                  <a:tcPr anchor="ctr"/>
                </a:tc>
                <a:tc>
                  <a:txBody>
                    <a:bodyPr/>
                    <a:lstStyle/>
                    <a:p>
                      <a:pPr algn="l"/>
                      <a:r>
                        <a:rPr kumimoji="1" lang="ja-JP" altLang="en-US" sz="900" dirty="0"/>
                        <a:t>デバイスを参照してデータを管理、ほかのパッケージに受け渡す。</a:t>
                      </a:r>
                    </a:p>
                  </a:txBody>
                  <a:tcPr anchor="ctr"/>
                </a:tc>
                <a:extLst>
                  <a:ext uri="{0D108BD9-81ED-4DB2-BD59-A6C34878D82A}">
                    <a16:rowId xmlns:a16="http://schemas.microsoft.com/office/drawing/2014/main" val="3358557439"/>
                  </a:ext>
                </a:extLst>
              </a:tr>
              <a:tr h="236953">
                <a:tc>
                  <a:txBody>
                    <a:bodyPr/>
                    <a:lstStyle/>
                    <a:p>
                      <a:pPr algn="ctr"/>
                      <a:r>
                        <a:rPr kumimoji="1" lang="ja-JP" altLang="en-US" sz="900" dirty="0"/>
                        <a:t>デバイス</a:t>
                      </a:r>
                    </a:p>
                  </a:txBody>
                  <a:tcPr anchor="ctr"/>
                </a:tc>
                <a:tc>
                  <a:txBody>
                    <a:bodyPr/>
                    <a:lstStyle/>
                    <a:p>
                      <a:pPr algn="l"/>
                      <a:r>
                        <a:rPr kumimoji="1" lang="ja-JP" altLang="en-US" sz="900" dirty="0"/>
                        <a:t>センサの値の取得、モータ制御を行う。</a:t>
                      </a:r>
                    </a:p>
                  </a:txBody>
                  <a:tcPr anchor="ctr"/>
                </a:tc>
                <a:extLst>
                  <a:ext uri="{0D108BD9-81ED-4DB2-BD59-A6C34878D82A}">
                    <a16:rowId xmlns:a16="http://schemas.microsoft.com/office/drawing/2014/main" val="1596238091"/>
                  </a:ext>
                </a:extLst>
              </a:tr>
            </a:tbl>
          </a:graphicData>
        </a:graphic>
      </p:graphicFrame>
      <p:sp>
        <p:nvSpPr>
          <p:cNvPr id="23" name="テキスト ボックス 22">
            <a:extLst>
              <a:ext uri="{FF2B5EF4-FFF2-40B4-BE49-F238E27FC236}">
                <a16:creationId xmlns:a16="http://schemas.microsoft.com/office/drawing/2014/main" id="{AD9D6A3C-6D5E-4181-BE32-C48E0D4ACDC8}"/>
              </a:ext>
            </a:extLst>
          </p:cNvPr>
          <p:cNvSpPr txBox="1"/>
          <p:nvPr/>
        </p:nvSpPr>
        <p:spPr>
          <a:xfrm>
            <a:off x="7694485" y="979502"/>
            <a:ext cx="2234302"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２．部品の仕様定義</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cxnSp>
        <p:nvCxnSpPr>
          <p:cNvPr id="24" name="直線コネクタ 23">
            <a:extLst>
              <a:ext uri="{FF2B5EF4-FFF2-40B4-BE49-F238E27FC236}">
                <a16:creationId xmlns:a16="http://schemas.microsoft.com/office/drawing/2014/main" id="{DA076511-29B4-4289-A5B1-40C3F5C3B6F5}"/>
              </a:ext>
            </a:extLst>
          </p:cNvPr>
          <p:cNvCxnSpPr>
            <a:cxnSpLocks/>
          </p:cNvCxnSpPr>
          <p:nvPr/>
        </p:nvCxnSpPr>
        <p:spPr>
          <a:xfrm>
            <a:off x="7625433" y="1328774"/>
            <a:ext cx="4884700" cy="712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6AF3BF9-354D-4C84-B586-BEA4FCD83CDF}"/>
              </a:ext>
            </a:extLst>
          </p:cNvPr>
          <p:cNvSpPr txBox="1"/>
          <p:nvPr/>
        </p:nvSpPr>
        <p:spPr>
          <a:xfrm>
            <a:off x="7564031" y="1313700"/>
            <a:ext cx="5033233" cy="73866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安定した倒立走行を行いコースを完走するためのクラスの構造をクラス図に示す。（</a:t>
            </a:r>
            <a:r>
              <a:rPr kumimoji="1" lang="ja-JP" altLang="en-US" sz="1400" b="1" i="0" u="none" strike="noStrike" kern="1200" cap="none" spc="0" normalizeH="0" baseline="0" noProof="0" dirty="0">
                <a:ln>
                  <a:noFill/>
                </a:ln>
                <a:solidFill>
                  <a:srgbClr val="FF0000"/>
                </a:solidFill>
                <a:effectLst/>
                <a:uLnTx/>
                <a:uFillTx/>
                <a:latin typeface="HG丸ｺﾞｼｯｸM-PRO" panose="020F0600000000000000" pitchFamily="50" charset="-128"/>
                <a:ea typeface="HG丸ｺﾞｼｯｸM-PRO" panose="020F0600000000000000" pitchFamily="50" charset="-128"/>
                <a:cs typeface="+mn-cs"/>
              </a:rPr>
              <a:t>ただし、多重度はすべて１、ロール名はクラス名と対応しているものとする。</a:t>
            </a: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a:t>
            </a:r>
          </a:p>
        </p:txBody>
      </p:sp>
      <p:cxnSp>
        <p:nvCxnSpPr>
          <p:cNvPr id="30" name="直線コネクタ 29">
            <a:extLst>
              <a:ext uri="{FF2B5EF4-FFF2-40B4-BE49-F238E27FC236}">
                <a16:creationId xmlns:a16="http://schemas.microsoft.com/office/drawing/2014/main" id="{42A1F393-1E5C-47EB-8F93-48B484E995FB}"/>
              </a:ext>
            </a:extLst>
          </p:cNvPr>
          <p:cNvCxnSpPr>
            <a:cxnSpLocks/>
          </p:cNvCxnSpPr>
          <p:nvPr/>
        </p:nvCxnSpPr>
        <p:spPr>
          <a:xfrm flipV="1">
            <a:off x="181861" y="1329982"/>
            <a:ext cx="7277721" cy="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EB78B98-FFB2-4055-B20D-F38B57463984}"/>
              </a:ext>
            </a:extLst>
          </p:cNvPr>
          <p:cNvCxnSpPr>
            <a:cxnSpLocks/>
          </p:cNvCxnSpPr>
          <p:nvPr/>
        </p:nvCxnSpPr>
        <p:spPr>
          <a:xfrm>
            <a:off x="7552928" y="1010485"/>
            <a:ext cx="0" cy="2508905"/>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21" name="直線コネクタ 20">
            <a:extLst>
              <a:ext uri="{FF2B5EF4-FFF2-40B4-BE49-F238E27FC236}">
                <a16:creationId xmlns:a16="http://schemas.microsoft.com/office/drawing/2014/main" id="{2288B0B3-03C1-4A5B-8403-D65948124B1D}"/>
              </a:ext>
            </a:extLst>
          </p:cNvPr>
          <p:cNvCxnSpPr>
            <a:cxnSpLocks/>
          </p:cNvCxnSpPr>
          <p:nvPr/>
        </p:nvCxnSpPr>
        <p:spPr>
          <a:xfrm flipH="1">
            <a:off x="204337" y="3519390"/>
            <a:ext cx="7348591"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576191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94668"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6334"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5140800"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768152"/>
            <a:ext cx="12600000" cy="8784976"/>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7487"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0054" y="336104"/>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36334" y="192088"/>
            <a:ext cx="259653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bg1"/>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3361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7" name="テキスト ボックス 16">
            <a:extLst>
              <a:ext uri="{FF2B5EF4-FFF2-40B4-BE49-F238E27FC236}">
                <a16:creationId xmlns:a16="http://schemas.microsoft.com/office/drawing/2014/main" id="{E555DF15-33D2-421A-9758-8A8F51862B61}"/>
              </a:ext>
            </a:extLst>
          </p:cNvPr>
          <p:cNvSpPr txBox="1"/>
          <p:nvPr/>
        </p:nvSpPr>
        <p:spPr>
          <a:xfrm>
            <a:off x="115533" y="1994509"/>
            <a:ext cx="180440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１．状態の遷移</a:t>
            </a:r>
            <a:endParaRPr kumimoji="1" lang="ja-JP" altLang="en-US" dirty="0"/>
          </a:p>
        </p:txBody>
      </p:sp>
      <p:sp>
        <p:nvSpPr>
          <p:cNvPr id="19" name="テキスト ボックス 18">
            <a:extLst>
              <a:ext uri="{FF2B5EF4-FFF2-40B4-BE49-F238E27FC236}">
                <a16:creationId xmlns:a16="http://schemas.microsoft.com/office/drawing/2014/main" id="{2960DEAA-1DF6-4EAE-B096-64E27D6C82AD}"/>
              </a:ext>
            </a:extLst>
          </p:cNvPr>
          <p:cNvSpPr txBox="1"/>
          <p:nvPr/>
        </p:nvSpPr>
        <p:spPr>
          <a:xfrm>
            <a:off x="127720" y="2426777"/>
            <a:ext cx="4140024" cy="830997"/>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アクティビティ図と基に、走行事前処理と走行中の処理の変化を図</a:t>
            </a:r>
            <a:r>
              <a:rPr kumimoji="1" lang="en-US" altLang="ja-JP" dirty="0">
                <a:latin typeface="HG丸ｺﾞｼｯｸM-PRO" panose="020F0600000000000000" pitchFamily="50" charset="-128"/>
                <a:ea typeface="HG丸ｺﾞｼｯｸM-PRO" panose="020F0600000000000000" pitchFamily="50" charset="-128"/>
              </a:rPr>
              <a:t>5 </a:t>
            </a:r>
            <a:r>
              <a:rPr kumimoji="1" lang="ja-JP" altLang="en-US" dirty="0">
                <a:latin typeface="HG丸ｺﾞｼｯｸM-PRO" panose="020F0600000000000000" pitchFamily="50" charset="-128"/>
                <a:ea typeface="HG丸ｺﾞｼｯｸM-PRO" panose="020F0600000000000000" pitchFamily="50" charset="-128"/>
              </a:rPr>
              <a:t>ステートマシン図に示す</a:t>
            </a:r>
          </a:p>
        </p:txBody>
      </p:sp>
      <p:cxnSp>
        <p:nvCxnSpPr>
          <p:cNvPr id="20" name="直線コネクタ 19">
            <a:extLst>
              <a:ext uri="{FF2B5EF4-FFF2-40B4-BE49-F238E27FC236}">
                <a16:creationId xmlns:a16="http://schemas.microsoft.com/office/drawing/2014/main" id="{CA71F2BF-DAB3-4AED-A285-A1F69B5C8357}"/>
              </a:ext>
            </a:extLst>
          </p:cNvPr>
          <p:cNvCxnSpPr>
            <a:cxnSpLocks/>
          </p:cNvCxnSpPr>
          <p:nvPr/>
        </p:nvCxnSpPr>
        <p:spPr>
          <a:xfrm flipV="1">
            <a:off x="131902" y="2328862"/>
            <a:ext cx="4001382" cy="2746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F455A3D9-86EC-48F2-9DFE-E329A68534D4}"/>
              </a:ext>
            </a:extLst>
          </p:cNvPr>
          <p:cNvSpPr/>
          <p:nvPr/>
        </p:nvSpPr>
        <p:spPr>
          <a:xfrm>
            <a:off x="152852" y="3328227"/>
            <a:ext cx="3980432" cy="5651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ステートマシン図</a:t>
            </a:r>
          </a:p>
        </p:txBody>
      </p:sp>
      <p:sp>
        <p:nvSpPr>
          <p:cNvPr id="21" name="テキスト ボックス 20">
            <a:extLst>
              <a:ext uri="{FF2B5EF4-FFF2-40B4-BE49-F238E27FC236}">
                <a16:creationId xmlns:a16="http://schemas.microsoft.com/office/drawing/2014/main" id="{A837F2FA-F11D-4DEE-AB5C-2C88A2903F27}"/>
              </a:ext>
            </a:extLst>
          </p:cNvPr>
          <p:cNvSpPr txBox="1"/>
          <p:nvPr/>
        </p:nvSpPr>
        <p:spPr>
          <a:xfrm>
            <a:off x="327574" y="8993682"/>
            <a:ext cx="3624916"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5 </a:t>
            </a:r>
            <a:r>
              <a:rPr lang="ja-JP" altLang="en-US" dirty="0">
                <a:latin typeface="HG丸ｺﾞｼｯｸM-PRO" panose="020F0600000000000000" pitchFamily="50" charset="-128"/>
                <a:ea typeface="HG丸ｺﾞｼｯｸM-PRO" panose="020F0600000000000000" pitchFamily="50" charset="-128"/>
              </a:rPr>
              <a:t>ステートマシン図</a:t>
            </a:r>
            <a:endParaRPr kumimoji="1" lang="ja-JP" altLang="en-US" dirty="0">
              <a:latin typeface="HG丸ｺﾞｼｯｸM-PRO" panose="020F0600000000000000" pitchFamily="50" charset="-128"/>
              <a:ea typeface="HG丸ｺﾞｼｯｸM-PRO" panose="020F0600000000000000" pitchFamily="50" charset="-128"/>
            </a:endParaRPr>
          </a:p>
        </p:txBody>
      </p:sp>
      <p:cxnSp>
        <p:nvCxnSpPr>
          <p:cNvPr id="22" name="直線コネクタ 21">
            <a:extLst>
              <a:ext uri="{FF2B5EF4-FFF2-40B4-BE49-F238E27FC236}">
                <a16:creationId xmlns:a16="http://schemas.microsoft.com/office/drawing/2014/main" id="{D6BA0D04-17B0-4FDD-9AA0-F77991CA8AA5}"/>
              </a:ext>
            </a:extLst>
          </p:cNvPr>
          <p:cNvCxnSpPr>
            <a:cxnSpLocks/>
          </p:cNvCxnSpPr>
          <p:nvPr/>
        </p:nvCxnSpPr>
        <p:spPr>
          <a:xfrm>
            <a:off x="4240560" y="1848193"/>
            <a:ext cx="0" cy="73618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26B73A05-44F5-4291-9E63-0EED2C10B815}"/>
              </a:ext>
            </a:extLst>
          </p:cNvPr>
          <p:cNvSpPr txBox="1"/>
          <p:nvPr/>
        </p:nvSpPr>
        <p:spPr>
          <a:xfrm>
            <a:off x="4293144" y="1957194"/>
            <a:ext cx="243643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２．振る舞い①</a:t>
            </a:r>
            <a:endParaRPr kumimoji="1" lang="ja-JP" altLang="en-US" dirty="0"/>
          </a:p>
        </p:txBody>
      </p:sp>
      <p:cxnSp>
        <p:nvCxnSpPr>
          <p:cNvPr id="24" name="直線コネクタ 23">
            <a:extLst>
              <a:ext uri="{FF2B5EF4-FFF2-40B4-BE49-F238E27FC236}">
                <a16:creationId xmlns:a16="http://schemas.microsoft.com/office/drawing/2014/main" id="{D56DA056-69A8-4334-96DA-18789DD7990E}"/>
              </a:ext>
            </a:extLst>
          </p:cNvPr>
          <p:cNvCxnSpPr>
            <a:cxnSpLocks/>
          </p:cNvCxnSpPr>
          <p:nvPr/>
        </p:nvCxnSpPr>
        <p:spPr>
          <a:xfrm flipV="1">
            <a:off x="4346083" y="2287830"/>
            <a:ext cx="8074546" cy="4342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063C58CB-117D-4705-8F36-5EEA73BA0AFD}"/>
              </a:ext>
            </a:extLst>
          </p:cNvPr>
          <p:cNvSpPr txBox="1"/>
          <p:nvPr/>
        </p:nvSpPr>
        <p:spPr>
          <a:xfrm>
            <a:off x="4346083" y="2393541"/>
            <a:ext cx="6575224" cy="584775"/>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5</a:t>
            </a:r>
            <a:r>
              <a:rPr kumimoji="1" lang="ja-JP" altLang="en-US" dirty="0">
                <a:latin typeface="HG丸ｺﾞｼｯｸM-PRO" panose="020F0600000000000000" pitchFamily="50" charset="-128"/>
                <a:ea typeface="HG丸ｺﾞｼｯｸM-PRO" panose="020F0600000000000000" pitchFamily="50" charset="-128"/>
              </a:rPr>
              <a:t>を基に全体の動作を図</a:t>
            </a:r>
            <a:r>
              <a:rPr kumimoji="1" lang="en-US" altLang="ja-JP" dirty="0">
                <a:latin typeface="HG丸ｺﾞｼｯｸM-PRO" panose="020F0600000000000000" pitchFamily="50" charset="-128"/>
                <a:ea typeface="HG丸ｺﾞｼｯｸM-PRO" panose="020F0600000000000000" pitchFamily="50" charset="-128"/>
              </a:rPr>
              <a:t>6 </a:t>
            </a:r>
            <a:r>
              <a:rPr kumimoji="1" lang="ja-JP" altLang="en-US" dirty="0">
                <a:latin typeface="HG丸ｺﾞｼｯｸM-PRO" panose="020F0600000000000000" pitchFamily="50" charset="-128"/>
                <a:ea typeface="HG丸ｺﾞｼｯｸM-PRO" panose="020F0600000000000000" pitchFamily="50" charset="-128"/>
              </a:rPr>
              <a:t>シーケンス図で示す</a:t>
            </a:r>
            <a:br>
              <a:rPr kumimoji="1" lang="en-US" altLang="ja-JP" dirty="0">
                <a:latin typeface="HG丸ｺﾞｼｯｸM-PRO" panose="020F0600000000000000" pitchFamily="50" charset="-128"/>
                <a:ea typeface="HG丸ｺﾞｼｯｸM-PRO" panose="020F0600000000000000" pitchFamily="50" charset="-128"/>
              </a:rPr>
            </a:br>
            <a:r>
              <a:rPr kumimoji="1" lang="en-US" altLang="ja-JP" dirty="0">
                <a:latin typeface="HG丸ｺﾞｼｯｸM-PRO" panose="020F0600000000000000" pitchFamily="50" charset="-128"/>
                <a:ea typeface="HG丸ｺﾞｼｯｸM-PRO" panose="020F0600000000000000" pitchFamily="50" charset="-128"/>
              </a:rPr>
              <a:t>ref.</a:t>
            </a:r>
            <a:r>
              <a:rPr kumimoji="1" lang="ja-JP" altLang="en-US" dirty="0">
                <a:latin typeface="HG丸ｺﾞｼｯｸM-PRO" panose="020F0600000000000000" pitchFamily="50" charset="-128"/>
                <a:ea typeface="HG丸ｺﾞｼｯｸM-PRO" panose="020F0600000000000000" pitchFamily="50" charset="-128"/>
              </a:rPr>
              <a:t>で表した部分は図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から図</a:t>
            </a:r>
            <a:r>
              <a:rPr kumimoji="1" lang="en-US" altLang="ja-JP" dirty="0">
                <a:latin typeface="HG丸ｺﾞｼｯｸM-PRO" panose="020F0600000000000000" pitchFamily="50" charset="-128"/>
                <a:ea typeface="HG丸ｺﾞｼｯｸM-PRO" panose="020F0600000000000000" pitchFamily="50" charset="-128"/>
              </a:rPr>
              <a:t>13</a:t>
            </a:r>
            <a:r>
              <a:rPr kumimoji="1" lang="ja-JP" altLang="en-US" dirty="0">
                <a:latin typeface="HG丸ｺﾞｼｯｸM-PRO" panose="020F0600000000000000" pitchFamily="50" charset="-128"/>
                <a:ea typeface="HG丸ｺﾞｼｯｸM-PRO" panose="020F0600000000000000" pitchFamily="50" charset="-128"/>
              </a:rPr>
              <a:t>に詳細を示す</a:t>
            </a:r>
          </a:p>
        </p:txBody>
      </p:sp>
      <p:sp>
        <p:nvSpPr>
          <p:cNvPr id="49" name="テキスト ボックス 48">
            <a:extLst>
              <a:ext uri="{FF2B5EF4-FFF2-40B4-BE49-F238E27FC236}">
                <a16:creationId xmlns:a16="http://schemas.microsoft.com/office/drawing/2014/main" id="{A5BC404B-F330-4FBD-9E7F-0DBE4697FEC6}"/>
              </a:ext>
            </a:extLst>
          </p:cNvPr>
          <p:cNvSpPr txBox="1"/>
          <p:nvPr/>
        </p:nvSpPr>
        <p:spPr>
          <a:xfrm>
            <a:off x="5962585" y="6340791"/>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6 </a:t>
            </a:r>
            <a:r>
              <a:rPr lang="ja-JP" altLang="en-US" dirty="0">
                <a:latin typeface="HG丸ｺﾞｼｯｸM-PRO" panose="020F0600000000000000" pitchFamily="50" charset="-128"/>
                <a:ea typeface="HG丸ｺﾞｼｯｸM-PRO" panose="020F0600000000000000" pitchFamily="50" charset="-128"/>
              </a:rPr>
              <a:t>シーケンス図</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27" name="図 26">
            <a:extLst>
              <a:ext uri="{FF2B5EF4-FFF2-40B4-BE49-F238E27FC236}">
                <a16:creationId xmlns:a16="http://schemas.microsoft.com/office/drawing/2014/main" id="{8CE0A3ED-3AEE-4945-98C9-4874D8D62209}"/>
              </a:ext>
            </a:extLst>
          </p:cNvPr>
          <p:cNvPicPr>
            <a:picLocks noChangeAspect="1"/>
          </p:cNvPicPr>
          <p:nvPr/>
        </p:nvPicPr>
        <p:blipFill rotWithShape="1">
          <a:blip r:embed="rId2"/>
          <a:srcRect l="3876" t="18224" r="6126" b="13762"/>
          <a:stretch/>
        </p:blipFill>
        <p:spPr>
          <a:xfrm>
            <a:off x="4355970" y="3017762"/>
            <a:ext cx="8295224" cy="3395593"/>
          </a:xfrm>
          <a:prstGeom prst="rect">
            <a:avLst/>
          </a:prstGeom>
        </p:spPr>
      </p:pic>
      <p:pic>
        <p:nvPicPr>
          <p:cNvPr id="28" name="図 27">
            <a:extLst>
              <a:ext uri="{FF2B5EF4-FFF2-40B4-BE49-F238E27FC236}">
                <a16:creationId xmlns:a16="http://schemas.microsoft.com/office/drawing/2014/main" id="{C29921D1-AA9E-402A-AA95-5D72367749ED}"/>
              </a:ext>
            </a:extLst>
          </p:cNvPr>
          <p:cNvPicPr>
            <a:picLocks noChangeAspect="1"/>
          </p:cNvPicPr>
          <p:nvPr/>
        </p:nvPicPr>
        <p:blipFill rotWithShape="1">
          <a:blip r:embed="rId3"/>
          <a:srcRect l="17937" t="30277" r="24596" b="12616"/>
          <a:stretch/>
        </p:blipFill>
        <p:spPr>
          <a:xfrm>
            <a:off x="7840960" y="6812590"/>
            <a:ext cx="4211485" cy="2266982"/>
          </a:xfrm>
          <a:prstGeom prst="rect">
            <a:avLst/>
          </a:prstGeom>
        </p:spPr>
      </p:pic>
      <p:sp>
        <p:nvSpPr>
          <p:cNvPr id="31" name="テキスト ボックス 30">
            <a:extLst>
              <a:ext uri="{FF2B5EF4-FFF2-40B4-BE49-F238E27FC236}">
                <a16:creationId xmlns:a16="http://schemas.microsoft.com/office/drawing/2014/main" id="{E7568802-DFA4-40B6-84D6-CB2D1875C1BF}"/>
              </a:ext>
            </a:extLst>
          </p:cNvPr>
          <p:cNvSpPr txBox="1"/>
          <p:nvPr/>
        </p:nvSpPr>
        <p:spPr>
          <a:xfrm>
            <a:off x="7624536" y="9028431"/>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7</a:t>
            </a:r>
            <a:r>
              <a:rPr lang="en-US" altLang="ja-JP" dirty="0">
                <a:latin typeface="HG丸ｺﾞｼｯｸM-PRO" panose="020F0600000000000000" pitchFamily="50" charset="-128"/>
                <a:ea typeface="HG丸ｺﾞｼｯｸM-PRO" panose="020F0600000000000000" pitchFamily="50" charset="-128"/>
              </a:rPr>
              <a:t> Bluetooth</a:t>
            </a:r>
            <a:r>
              <a:rPr lang="ja-JP" altLang="en-US" dirty="0">
                <a:latin typeface="HG丸ｺﾞｼｯｸM-PRO" panose="020F0600000000000000" pitchFamily="50" charset="-128"/>
                <a:ea typeface="HG丸ｺﾞｼｯｸM-PRO" panose="020F0600000000000000" pitchFamily="50" charset="-128"/>
              </a:rPr>
              <a:t>の振る舞い</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9" name="正方形/長方形 28">
            <a:extLst>
              <a:ext uri="{FF2B5EF4-FFF2-40B4-BE49-F238E27FC236}">
                <a16:creationId xmlns:a16="http://schemas.microsoft.com/office/drawing/2014/main" id="{A8F708CF-9991-455D-9DF2-796BE0CA0704}"/>
              </a:ext>
            </a:extLst>
          </p:cNvPr>
          <p:cNvSpPr/>
          <p:nvPr/>
        </p:nvSpPr>
        <p:spPr>
          <a:xfrm>
            <a:off x="11922103" y="6030541"/>
            <a:ext cx="599377" cy="2822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CF3DBDAF-38FA-41B6-900A-4D714BD6D47F}"/>
              </a:ext>
            </a:extLst>
          </p:cNvPr>
          <p:cNvSpPr/>
          <p:nvPr/>
        </p:nvSpPr>
        <p:spPr>
          <a:xfrm>
            <a:off x="11225337" y="5395312"/>
            <a:ext cx="576064" cy="25200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750FE3D6-152F-481A-8A17-D10B02405758}"/>
              </a:ext>
            </a:extLst>
          </p:cNvPr>
          <p:cNvSpPr/>
          <p:nvPr/>
        </p:nvSpPr>
        <p:spPr>
          <a:xfrm>
            <a:off x="9713168" y="3864497"/>
            <a:ext cx="684878" cy="33403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6282BCC7-7F87-426C-B26B-AC73A922B4FE}"/>
              </a:ext>
            </a:extLst>
          </p:cNvPr>
          <p:cNvSpPr/>
          <p:nvPr/>
        </p:nvSpPr>
        <p:spPr>
          <a:xfrm>
            <a:off x="10420917" y="4690666"/>
            <a:ext cx="732412" cy="2880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2FF47191-EB21-41F9-B811-9D26A30ECF54}"/>
              </a:ext>
            </a:extLst>
          </p:cNvPr>
          <p:cNvSpPr/>
          <p:nvPr/>
        </p:nvSpPr>
        <p:spPr>
          <a:xfrm>
            <a:off x="8380219" y="3873367"/>
            <a:ext cx="684878" cy="2776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2E0F4EFE-CCC2-4956-B57D-3F12F3910AC8}"/>
              </a:ext>
            </a:extLst>
          </p:cNvPr>
          <p:cNvSpPr/>
          <p:nvPr/>
        </p:nvSpPr>
        <p:spPr>
          <a:xfrm>
            <a:off x="6868775" y="3840556"/>
            <a:ext cx="540137" cy="27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7F1D994B-942C-4F18-8D98-122CC6C3292F}"/>
              </a:ext>
            </a:extLst>
          </p:cNvPr>
          <p:cNvSpPr/>
          <p:nvPr/>
        </p:nvSpPr>
        <p:spPr>
          <a:xfrm>
            <a:off x="7792676" y="6770650"/>
            <a:ext cx="4800810" cy="263846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2ED3112D-006D-4AB9-B730-CBEB06F64005}"/>
              </a:ext>
            </a:extLst>
          </p:cNvPr>
          <p:cNvSpPr txBox="1"/>
          <p:nvPr/>
        </p:nvSpPr>
        <p:spPr>
          <a:xfrm>
            <a:off x="4410329" y="6768793"/>
            <a:ext cx="3298716" cy="1323439"/>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の色枠で囲った部分をさらに詳しく図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13</a:t>
            </a:r>
            <a:r>
              <a:rPr lang="ja-JP" altLang="en-US" dirty="0">
                <a:latin typeface="HG丸ｺﾞｼｯｸM-PRO" panose="020F0600000000000000" pitchFamily="50" charset="-128"/>
                <a:ea typeface="HG丸ｺﾞｼｯｸM-PRO" panose="020F0600000000000000" pitchFamily="50" charset="-128"/>
              </a:rPr>
              <a:t>で表す</a:t>
            </a:r>
            <a:br>
              <a:rPr lang="en-US" altLang="ja-JP" dirty="0">
                <a:latin typeface="HG丸ｺﾞｼｯｸM-PRO" panose="020F0600000000000000" pitchFamily="50" charset="-128"/>
                <a:ea typeface="HG丸ｺﾞｼｯｸM-PRO" panose="020F0600000000000000" pitchFamily="50" charset="-128"/>
              </a:rPr>
            </a:br>
            <a:r>
              <a:rPr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7</a:t>
            </a:r>
            <a:r>
              <a:rPr lang="ja-JP" altLang="en-US" dirty="0">
                <a:latin typeface="HG丸ｺﾞｼｯｸM-PRO" panose="020F0600000000000000" pitchFamily="50" charset="-128"/>
                <a:ea typeface="HG丸ｺﾞｼｯｸM-PRO" panose="020F0600000000000000" pitchFamily="50" charset="-128"/>
              </a:rPr>
              <a:t>で使用されている色枠と同色のもので囲われたものが対応する図となっている</a:t>
            </a:r>
            <a:endParaRPr kumimoji="1" lang="ja-JP" altLang="en-US"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695025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3927"/>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94668"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6334"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5140800"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781811"/>
            <a:ext cx="12600000" cy="8784976"/>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7487"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0054" y="336104"/>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36334" y="192088"/>
            <a:ext cx="259653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bg1"/>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3361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7" name="テキスト ボックス 16">
            <a:extLst>
              <a:ext uri="{FF2B5EF4-FFF2-40B4-BE49-F238E27FC236}">
                <a16:creationId xmlns:a16="http://schemas.microsoft.com/office/drawing/2014/main" id="{0DC06311-BA36-4C7C-B015-A5D92F655109}"/>
              </a:ext>
            </a:extLst>
          </p:cNvPr>
          <p:cNvSpPr txBox="1"/>
          <p:nvPr/>
        </p:nvSpPr>
        <p:spPr>
          <a:xfrm>
            <a:off x="82487" y="1959768"/>
            <a:ext cx="243643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１．振る舞い②</a:t>
            </a:r>
            <a:endParaRPr kumimoji="1" lang="ja-JP" altLang="en-US" dirty="0"/>
          </a:p>
        </p:txBody>
      </p:sp>
      <p:cxnSp>
        <p:nvCxnSpPr>
          <p:cNvPr id="18" name="直線コネクタ 17">
            <a:extLst>
              <a:ext uri="{FF2B5EF4-FFF2-40B4-BE49-F238E27FC236}">
                <a16:creationId xmlns:a16="http://schemas.microsoft.com/office/drawing/2014/main" id="{84CBF3E8-EDE8-4D9B-9683-B749FABE7F1F}"/>
              </a:ext>
            </a:extLst>
          </p:cNvPr>
          <p:cNvCxnSpPr>
            <a:cxnSpLocks/>
          </p:cNvCxnSpPr>
          <p:nvPr/>
        </p:nvCxnSpPr>
        <p:spPr>
          <a:xfrm flipV="1">
            <a:off x="176472" y="2212922"/>
            <a:ext cx="12417016" cy="667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 name="図 6">
            <a:extLst>
              <a:ext uri="{FF2B5EF4-FFF2-40B4-BE49-F238E27FC236}">
                <a16:creationId xmlns:a16="http://schemas.microsoft.com/office/drawing/2014/main" id="{C6B4D44D-8896-4C46-B042-7863E61D0ED2}"/>
              </a:ext>
            </a:extLst>
          </p:cNvPr>
          <p:cNvPicPr>
            <a:picLocks noChangeAspect="1"/>
          </p:cNvPicPr>
          <p:nvPr/>
        </p:nvPicPr>
        <p:blipFill rotWithShape="1">
          <a:blip r:embed="rId2"/>
          <a:srcRect l="20578" t="22288" r="25250" b="16770"/>
          <a:stretch/>
        </p:blipFill>
        <p:spPr>
          <a:xfrm>
            <a:off x="263453" y="2482128"/>
            <a:ext cx="6151410" cy="3748501"/>
          </a:xfrm>
          <a:prstGeom prst="rect">
            <a:avLst/>
          </a:prstGeom>
        </p:spPr>
      </p:pic>
      <p:pic>
        <p:nvPicPr>
          <p:cNvPr id="8" name="図 7">
            <a:extLst>
              <a:ext uri="{FF2B5EF4-FFF2-40B4-BE49-F238E27FC236}">
                <a16:creationId xmlns:a16="http://schemas.microsoft.com/office/drawing/2014/main" id="{B352540B-EFA7-4CF4-ADA3-6F74F287F940}"/>
              </a:ext>
            </a:extLst>
          </p:cNvPr>
          <p:cNvPicPr>
            <a:picLocks noChangeAspect="1"/>
          </p:cNvPicPr>
          <p:nvPr/>
        </p:nvPicPr>
        <p:blipFill rotWithShape="1">
          <a:blip r:embed="rId3"/>
          <a:srcRect l="14151" t="24666" r="32389" b="20882"/>
          <a:stretch/>
        </p:blipFill>
        <p:spPr>
          <a:xfrm>
            <a:off x="6708395" y="2449091"/>
            <a:ext cx="2532599" cy="2002320"/>
          </a:xfrm>
          <a:prstGeom prst="rect">
            <a:avLst/>
          </a:prstGeom>
        </p:spPr>
      </p:pic>
      <p:pic>
        <p:nvPicPr>
          <p:cNvPr id="19" name="図 18">
            <a:extLst>
              <a:ext uri="{FF2B5EF4-FFF2-40B4-BE49-F238E27FC236}">
                <a16:creationId xmlns:a16="http://schemas.microsoft.com/office/drawing/2014/main" id="{F9BB8A40-A3BD-45F3-B386-401C64D20575}"/>
              </a:ext>
            </a:extLst>
          </p:cNvPr>
          <p:cNvPicPr>
            <a:picLocks noChangeAspect="1"/>
          </p:cNvPicPr>
          <p:nvPr/>
        </p:nvPicPr>
        <p:blipFill rotWithShape="1">
          <a:blip r:embed="rId4"/>
          <a:srcRect l="28625" t="14885" r="30313" b="19885"/>
          <a:stretch/>
        </p:blipFill>
        <p:spPr>
          <a:xfrm>
            <a:off x="9384572" y="2449091"/>
            <a:ext cx="3154336" cy="2714222"/>
          </a:xfrm>
          <a:prstGeom prst="rect">
            <a:avLst/>
          </a:prstGeom>
        </p:spPr>
      </p:pic>
      <p:pic>
        <p:nvPicPr>
          <p:cNvPr id="20" name="図 19">
            <a:extLst>
              <a:ext uri="{FF2B5EF4-FFF2-40B4-BE49-F238E27FC236}">
                <a16:creationId xmlns:a16="http://schemas.microsoft.com/office/drawing/2014/main" id="{299E4467-0069-4FF2-8179-DCB77A572EE9}"/>
              </a:ext>
            </a:extLst>
          </p:cNvPr>
          <p:cNvPicPr>
            <a:picLocks noChangeAspect="1"/>
          </p:cNvPicPr>
          <p:nvPr/>
        </p:nvPicPr>
        <p:blipFill rotWithShape="1">
          <a:blip r:embed="rId5"/>
          <a:srcRect l="19186" t="27155" r="40159" b="31780"/>
          <a:stretch/>
        </p:blipFill>
        <p:spPr>
          <a:xfrm>
            <a:off x="297487" y="6501295"/>
            <a:ext cx="3171459" cy="1735216"/>
          </a:xfrm>
          <a:prstGeom prst="rect">
            <a:avLst/>
          </a:prstGeom>
        </p:spPr>
      </p:pic>
    </p:spTree>
    <p:extLst>
      <p:ext uri="{BB962C8B-B14F-4D97-AF65-F5344CB8AC3E}">
        <p14:creationId xmlns:p14="http://schemas.microsoft.com/office/powerpoint/2010/main" val="3004469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93925"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40800"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9201"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7667675"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7675" y="890673"/>
            <a:ext cx="12600000" cy="8784976"/>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2844"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4741" y="336104"/>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085125" y="336104"/>
            <a:ext cx="263662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4842" y="192088"/>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bg1"/>
              </a:solidFill>
              <a:latin typeface="HG創英角ｺﾞｼｯｸUB" panose="020B0909000000000000" pitchFamily="49" charset="-128"/>
              <a:ea typeface="HG創英角ｺﾞｼｯｸUB" panose="020B0909000000000000" pitchFamily="49" charset="-128"/>
            </a:endParaRPr>
          </a:p>
        </p:txBody>
      </p:sp>
      <p:grpSp>
        <p:nvGrpSpPr>
          <p:cNvPr id="113" name="グループ化 112">
            <a:extLst>
              <a:ext uri="{FF2B5EF4-FFF2-40B4-BE49-F238E27FC236}">
                <a16:creationId xmlns:a16="http://schemas.microsoft.com/office/drawing/2014/main" id="{60BDD774-6BA9-B64B-B785-1535AFACE913}"/>
              </a:ext>
            </a:extLst>
          </p:cNvPr>
          <p:cNvGrpSpPr/>
          <p:nvPr/>
        </p:nvGrpSpPr>
        <p:grpSpPr>
          <a:xfrm>
            <a:off x="6449861" y="6965824"/>
            <a:ext cx="6105560" cy="353436"/>
            <a:chOff x="199428" y="862607"/>
            <a:chExt cx="3895488" cy="353436"/>
          </a:xfrm>
        </p:grpSpPr>
        <p:cxnSp>
          <p:nvCxnSpPr>
            <p:cNvPr id="114" name="直線コネクタ 113">
              <a:extLst>
                <a:ext uri="{FF2B5EF4-FFF2-40B4-BE49-F238E27FC236}">
                  <a16:creationId xmlns:a16="http://schemas.microsoft.com/office/drawing/2014/main" id="{4B060A29-FE20-EE43-A583-47E58800124E}"/>
                </a:ext>
              </a:extLst>
            </p:cNvPr>
            <p:cNvCxnSpPr>
              <a:cxnSpLocks/>
            </p:cNvCxnSpPr>
            <p:nvPr/>
          </p:nvCxnSpPr>
          <p:spPr>
            <a:xfrm>
              <a:off x="285140" y="1216043"/>
              <a:ext cx="3809776"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5" name="テキスト ボックス 114">
              <a:extLst>
                <a:ext uri="{FF2B5EF4-FFF2-40B4-BE49-F238E27FC236}">
                  <a16:creationId xmlns:a16="http://schemas.microsoft.com/office/drawing/2014/main" id="{3904C7EE-CB92-574C-B961-D9C6AFE022F9}"/>
                </a:ext>
              </a:extLst>
            </p:cNvPr>
            <p:cNvSpPr txBox="1"/>
            <p:nvPr/>
          </p:nvSpPr>
          <p:spPr>
            <a:xfrm>
              <a:off x="199428" y="862607"/>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ja-JP" b="1" dirty="0">
                  <a:solidFill>
                    <a:prstClr val="black"/>
                  </a:solidFill>
                  <a:latin typeface="Yu Gothic" panose="020B0400000000000000" pitchFamily="34" charset="-128"/>
                  <a:ea typeface="Yu Gothic" panose="020B0400000000000000" pitchFamily="34" charset="-128"/>
                </a:rPr>
                <a:t>4</a:t>
              </a:r>
              <a:r>
                <a:rPr kumimoji="1" lang="ja-JP" altLang="en-US" sz="1600" b="1"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rPr>
                <a:t>．効果の検証</a:t>
              </a:r>
              <a:endParaRPr kumimoji="1" lang="en-US" altLang="ja-JP" sz="1600" b="1"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endParaRPr>
            </a:p>
          </p:txBody>
        </p:sp>
      </p:grpSp>
    </p:spTree>
    <p:extLst>
      <p:ext uri="{BB962C8B-B14F-4D97-AF65-F5344CB8AC3E}">
        <p14:creationId xmlns:p14="http://schemas.microsoft.com/office/powerpoint/2010/main" val="3429835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四角形: 角を丸くする 23">
            <a:extLst>
              <a:ext uri="{FF2B5EF4-FFF2-40B4-BE49-F238E27FC236}">
                <a16:creationId xmlns:a16="http://schemas.microsoft.com/office/drawing/2014/main" id="{12951430-E1FB-4735-9B37-A734F8A824A9}"/>
              </a:ext>
            </a:extLst>
          </p:cNvPr>
          <p:cNvSpPr/>
          <p:nvPr/>
        </p:nvSpPr>
        <p:spPr>
          <a:xfrm>
            <a:off x="6137536" y="264374"/>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5" name="四角形: 角を丸くする 24">
            <a:extLst>
              <a:ext uri="{FF2B5EF4-FFF2-40B4-BE49-F238E27FC236}">
                <a16:creationId xmlns:a16="http://schemas.microsoft.com/office/drawing/2014/main" id="{082B9990-7CE9-4E3A-916D-415F798931E5}"/>
              </a:ext>
            </a:extLst>
          </p:cNvPr>
          <p:cNvSpPr/>
          <p:nvPr/>
        </p:nvSpPr>
        <p:spPr>
          <a:xfrm>
            <a:off x="4123165" y="267972"/>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6" name="四角形: 角を丸くする 25">
            <a:extLst>
              <a:ext uri="{FF2B5EF4-FFF2-40B4-BE49-F238E27FC236}">
                <a16:creationId xmlns:a16="http://schemas.microsoft.com/office/drawing/2014/main" id="{D692603E-1CC2-4C7C-A269-124B18B5115C}"/>
              </a:ext>
            </a:extLst>
          </p:cNvPr>
          <p:cNvSpPr/>
          <p:nvPr/>
        </p:nvSpPr>
        <p:spPr>
          <a:xfrm>
            <a:off x="2107184" y="271017"/>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7" name="四角形: 角を丸くする 26">
            <a:extLst>
              <a:ext uri="{FF2B5EF4-FFF2-40B4-BE49-F238E27FC236}">
                <a16:creationId xmlns:a16="http://schemas.microsoft.com/office/drawing/2014/main" id="{931175D4-F024-4715-850F-19B3CB76B868}"/>
              </a:ext>
            </a:extLst>
          </p:cNvPr>
          <p:cNvSpPr/>
          <p:nvPr/>
        </p:nvSpPr>
        <p:spPr>
          <a:xfrm>
            <a:off x="8160118" y="46597"/>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8" name="四角形: 角を丸くする 27">
            <a:extLst>
              <a:ext uri="{FF2B5EF4-FFF2-40B4-BE49-F238E27FC236}">
                <a16:creationId xmlns:a16="http://schemas.microsoft.com/office/drawing/2014/main" id="{CBF21EDC-25EC-4605-8BD1-65352BBF0B27}"/>
              </a:ext>
            </a:extLst>
          </p:cNvPr>
          <p:cNvSpPr/>
          <p:nvPr/>
        </p:nvSpPr>
        <p:spPr>
          <a:xfrm>
            <a:off x="91184" y="271203"/>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9" name="正方形/長方形 28">
            <a:extLst>
              <a:ext uri="{FF2B5EF4-FFF2-40B4-BE49-F238E27FC236}">
                <a16:creationId xmlns:a16="http://schemas.microsoft.com/office/drawing/2014/main" id="{32D5BB5C-4276-43AA-B37A-98D4949E04DA}"/>
              </a:ext>
            </a:extLst>
          </p:cNvPr>
          <p:cNvSpPr/>
          <p:nvPr/>
        </p:nvSpPr>
        <p:spPr>
          <a:xfrm>
            <a:off x="97137" y="694983"/>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8" name="テキスト ボックス 17">
            <a:extLst>
              <a:ext uri="{FF2B5EF4-FFF2-40B4-BE49-F238E27FC236}">
                <a16:creationId xmlns:a16="http://schemas.microsoft.com/office/drawing/2014/main" id="{7822C4B6-AB52-4440-B9CE-AF88464E04C4}"/>
              </a:ext>
            </a:extLst>
          </p:cNvPr>
          <p:cNvSpPr txBox="1"/>
          <p:nvPr/>
        </p:nvSpPr>
        <p:spPr>
          <a:xfrm>
            <a:off x="6124666" y="258340"/>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9" name="テキスト ボックス 18">
            <a:extLst>
              <a:ext uri="{FF2B5EF4-FFF2-40B4-BE49-F238E27FC236}">
                <a16:creationId xmlns:a16="http://schemas.microsoft.com/office/drawing/2014/main" id="{FCFED912-B440-4631-B960-D1C2C31AD158}"/>
              </a:ext>
            </a:extLst>
          </p:cNvPr>
          <p:cNvSpPr txBox="1"/>
          <p:nvPr/>
        </p:nvSpPr>
        <p:spPr>
          <a:xfrm>
            <a:off x="514769" y="248189"/>
            <a:ext cx="118655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0" name="テキスト ボックス 19">
            <a:extLst>
              <a:ext uri="{FF2B5EF4-FFF2-40B4-BE49-F238E27FC236}">
                <a16:creationId xmlns:a16="http://schemas.microsoft.com/office/drawing/2014/main" id="{EC3B7523-8515-4312-B70A-7EAE3258E856}"/>
              </a:ext>
            </a:extLst>
          </p:cNvPr>
          <p:cNvSpPr txBox="1"/>
          <p:nvPr/>
        </p:nvSpPr>
        <p:spPr>
          <a:xfrm>
            <a:off x="4110113" y="258340"/>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a:t>
            </a:r>
            <a:r>
              <a:rPr lang="ja-JP" altLang="en-US" sz="2200" dirty="0">
                <a:solidFill>
                  <a:srgbClr val="70AD47">
                    <a:lumMod val="60000"/>
                    <a:lumOff val="40000"/>
                  </a:srgbClr>
                </a:solidFill>
                <a:latin typeface="HG創英角ｺﾞｼｯｸUB" panose="020B0909000000000000" pitchFamily="49" charset="-128"/>
                <a:ea typeface="HG創英角ｺﾞｼｯｸUB" panose="020B0909000000000000" pitchFamily="49" charset="-128"/>
              </a:rPr>
              <a:t>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1" name="テキスト ボックス 20">
            <a:extLst>
              <a:ext uri="{FF2B5EF4-FFF2-40B4-BE49-F238E27FC236}">
                <a16:creationId xmlns:a16="http://schemas.microsoft.com/office/drawing/2014/main" id="{A7EE68A5-322E-4DDC-A3C3-80A78E30A67A}"/>
              </a:ext>
            </a:extLst>
          </p:cNvPr>
          <p:cNvSpPr txBox="1"/>
          <p:nvPr/>
        </p:nvSpPr>
        <p:spPr>
          <a:xfrm>
            <a:off x="2501900" y="248189"/>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2" name="テキスト ボックス 21">
            <a:extLst>
              <a:ext uri="{FF2B5EF4-FFF2-40B4-BE49-F238E27FC236}">
                <a16:creationId xmlns:a16="http://schemas.microsoft.com/office/drawing/2014/main" id="{BA6F72F9-0611-4C47-8B97-9002A082D577}"/>
              </a:ext>
            </a:extLst>
          </p:cNvPr>
          <p:cNvSpPr txBox="1"/>
          <p:nvPr/>
        </p:nvSpPr>
        <p:spPr>
          <a:xfrm>
            <a:off x="8345016" y="150138"/>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nvGrpSpPr>
          <p:cNvPr id="13" name="グループ化 12">
            <a:extLst>
              <a:ext uri="{FF2B5EF4-FFF2-40B4-BE49-F238E27FC236}">
                <a16:creationId xmlns:a16="http://schemas.microsoft.com/office/drawing/2014/main" id="{F5E08EBB-0D98-2348-BF0D-84234FFBC19E}"/>
              </a:ext>
            </a:extLst>
          </p:cNvPr>
          <p:cNvGrpSpPr/>
          <p:nvPr/>
        </p:nvGrpSpPr>
        <p:grpSpPr>
          <a:xfrm>
            <a:off x="104463" y="766991"/>
            <a:ext cx="6252559" cy="347516"/>
            <a:chOff x="131524" y="868527"/>
            <a:chExt cx="3963392" cy="347516"/>
          </a:xfrm>
        </p:grpSpPr>
        <p:cxnSp>
          <p:nvCxnSpPr>
            <p:cNvPr id="14" name="直線コネクタ 13">
              <a:extLst>
                <a:ext uri="{FF2B5EF4-FFF2-40B4-BE49-F238E27FC236}">
                  <a16:creationId xmlns:a16="http://schemas.microsoft.com/office/drawing/2014/main" id="{E52818CA-4FF9-564E-86B3-CAFF84D95859}"/>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7083664E-8A31-5146-BF80-643E848A9152}"/>
                </a:ext>
              </a:extLst>
            </p:cNvPr>
            <p:cNvSpPr txBox="1"/>
            <p:nvPr/>
          </p:nvSpPr>
          <p:spPr>
            <a:xfrm>
              <a:off x="131524" y="868527"/>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a:solidFill>
                    <a:prstClr val="black"/>
                  </a:solidFill>
                  <a:latin typeface="Yu Gothic" panose="020B0400000000000000" pitchFamily="34" charset="-128"/>
                  <a:ea typeface="Yu Gothic" panose="020B0400000000000000" pitchFamily="34" charset="-128"/>
                </a:rPr>
                <a:t>１．工夫点</a:t>
              </a:r>
              <a:endParaRPr lang="en-US" altLang="ja-JP" b="1" dirty="0">
                <a:solidFill>
                  <a:prstClr val="black"/>
                </a:solidFill>
                <a:latin typeface="Yu Gothic" panose="020B0400000000000000" pitchFamily="34" charset="-128"/>
                <a:ea typeface="Yu Gothic" panose="020B0400000000000000" pitchFamily="34" charset="-128"/>
              </a:endParaRPr>
            </a:p>
          </p:txBody>
        </p:sp>
      </p:grpSp>
      <p:cxnSp>
        <p:nvCxnSpPr>
          <p:cNvPr id="16" name="直線コネクタ 15">
            <a:extLst>
              <a:ext uri="{FF2B5EF4-FFF2-40B4-BE49-F238E27FC236}">
                <a16:creationId xmlns:a16="http://schemas.microsoft.com/office/drawing/2014/main" id="{C3E45C63-86BA-6A41-9DEF-EF4DAD146015}"/>
              </a:ext>
            </a:extLst>
          </p:cNvPr>
          <p:cNvCxnSpPr>
            <a:cxnSpLocks/>
          </p:cNvCxnSpPr>
          <p:nvPr/>
        </p:nvCxnSpPr>
        <p:spPr>
          <a:xfrm>
            <a:off x="6397137" y="766991"/>
            <a:ext cx="0" cy="878497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B6C40FD1-0130-9849-91C9-60A12A1CD507}"/>
              </a:ext>
            </a:extLst>
          </p:cNvPr>
          <p:cNvSpPr txBox="1"/>
          <p:nvPr/>
        </p:nvSpPr>
        <p:spPr>
          <a:xfrm>
            <a:off x="140500" y="1123470"/>
            <a:ext cx="6211243" cy="261610"/>
          </a:xfrm>
          <a:prstGeom prst="rect">
            <a:avLst/>
          </a:prstGeom>
          <a:noFill/>
        </p:spPr>
        <p:txBody>
          <a:bodyPr wrap="square" rtlCol="0">
            <a:spAutoFit/>
          </a:bodyPr>
          <a:lstStyle/>
          <a:p>
            <a:r>
              <a:rPr kumimoji="1" lang="ja-JP" altLang="en-US" sz="1050">
                <a:latin typeface="Meiryo" panose="020B0604030504040204" pitchFamily="34" charset="-128"/>
                <a:ea typeface="Meiryo" panose="020B0604030504040204" pitchFamily="34" charset="-128"/>
              </a:rPr>
              <a:t>カーブを</a:t>
            </a:r>
            <a:r>
              <a:rPr lang="ja-JP" altLang="en-US" sz="1050">
                <a:latin typeface="Meiryo" panose="020B0604030504040204" pitchFamily="34" charset="-128"/>
                <a:ea typeface="Meiryo" panose="020B0604030504040204" pitchFamily="34" charset="-128"/>
              </a:rPr>
              <a:t>安定して曲がることのできる旋回量計算式の構築</a:t>
            </a:r>
            <a:endParaRPr kumimoji="1" lang="en-US" altLang="ja-JP" sz="1050" dirty="0">
              <a:latin typeface="Meiryo" panose="020B0604030504040204" pitchFamily="34" charset="-128"/>
              <a:ea typeface="Meiryo" panose="020B0604030504040204" pitchFamily="34" charset="-128"/>
            </a:endParaRPr>
          </a:p>
        </p:txBody>
      </p:sp>
      <p:sp>
        <p:nvSpPr>
          <p:cNvPr id="32" name="テキスト ボックス 31">
            <a:extLst>
              <a:ext uri="{FF2B5EF4-FFF2-40B4-BE49-F238E27FC236}">
                <a16:creationId xmlns:a16="http://schemas.microsoft.com/office/drawing/2014/main" id="{6DB9120F-7F21-6546-8D8A-67B1307B4C8B}"/>
              </a:ext>
            </a:extLst>
          </p:cNvPr>
          <p:cNvSpPr txBox="1"/>
          <p:nvPr/>
        </p:nvSpPr>
        <p:spPr>
          <a:xfrm>
            <a:off x="182174" y="1833902"/>
            <a:ext cx="6211245" cy="738664"/>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今年のコースは昨年と比較してカーブが多く，また，カーブの曲率も大きくなっている．そのため，完走率の向上には様々な外乱を考慮に入れたロバストな旋回量計算式が必要であると考えた．具体的には</a:t>
            </a:r>
            <a:r>
              <a:rPr lang="en-US" altLang="ja-JP" sz="1050" dirty="0">
                <a:latin typeface="Meiryo" panose="020B0604030504040204" pitchFamily="34" charset="-128"/>
                <a:ea typeface="Meiryo" panose="020B0604030504040204" pitchFamily="34" charset="-128"/>
              </a:rPr>
              <a:t>PID</a:t>
            </a:r>
            <a:r>
              <a:rPr lang="ja-JP" altLang="en-US" sz="1050">
                <a:latin typeface="Meiryo" panose="020B0604030504040204" pitchFamily="34" charset="-128"/>
                <a:ea typeface="Meiryo" panose="020B0604030504040204" pitchFamily="34" charset="-128"/>
              </a:rPr>
              <a:t>制御に加え，カーブの曲率を考慮した曲率制御と，バッテリ電圧の低下を考慮したバッテリ電圧補償係数を導入した．</a:t>
            </a:r>
            <a:endParaRPr kumimoji="1" lang="en-US" altLang="ja-JP" sz="1050" dirty="0">
              <a:latin typeface="Meiryo" panose="020B0604030504040204" pitchFamily="34" charset="-128"/>
              <a:ea typeface="Meiryo" panose="020B0604030504040204" pitchFamily="34" charset="-128"/>
            </a:endParaRPr>
          </a:p>
        </p:txBody>
      </p:sp>
      <p:grpSp>
        <p:nvGrpSpPr>
          <p:cNvPr id="36" name="グループ化 35">
            <a:extLst>
              <a:ext uri="{FF2B5EF4-FFF2-40B4-BE49-F238E27FC236}">
                <a16:creationId xmlns:a16="http://schemas.microsoft.com/office/drawing/2014/main" id="{BF6785AF-58EA-4B43-B2AF-F89E2DADBB7F}"/>
              </a:ext>
            </a:extLst>
          </p:cNvPr>
          <p:cNvGrpSpPr/>
          <p:nvPr/>
        </p:nvGrpSpPr>
        <p:grpSpPr>
          <a:xfrm>
            <a:off x="144578" y="1484350"/>
            <a:ext cx="6252559" cy="347516"/>
            <a:chOff x="131524" y="868527"/>
            <a:chExt cx="3963392" cy="347516"/>
          </a:xfrm>
        </p:grpSpPr>
        <p:cxnSp>
          <p:nvCxnSpPr>
            <p:cNvPr id="37" name="直線コネクタ 36">
              <a:extLst>
                <a:ext uri="{FF2B5EF4-FFF2-40B4-BE49-F238E27FC236}">
                  <a16:creationId xmlns:a16="http://schemas.microsoft.com/office/drawing/2014/main" id="{938B2B8E-EEBD-9643-9FE2-6CC6D42A460B}"/>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2E304224-DD39-3E41-AEB0-D430FF367BD8}"/>
                </a:ext>
              </a:extLst>
            </p:cNvPr>
            <p:cNvSpPr txBox="1"/>
            <p:nvPr/>
          </p:nvSpPr>
          <p:spPr>
            <a:xfrm>
              <a:off x="131524" y="868527"/>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rPr>
                <a:t>２．背景</a:t>
              </a:r>
              <a:endParaRPr lang="en-US" altLang="ja-JP" b="1" dirty="0">
                <a:solidFill>
                  <a:prstClr val="black"/>
                </a:solidFill>
                <a:latin typeface="Yu Gothic" panose="020B0400000000000000" pitchFamily="34" charset="-128"/>
                <a:ea typeface="Yu Gothic" panose="020B0400000000000000" pitchFamily="34" charset="-128"/>
              </a:endParaRPr>
            </a:p>
          </p:txBody>
        </p:sp>
      </p:grpSp>
      <p:grpSp>
        <p:nvGrpSpPr>
          <p:cNvPr id="39" name="グループ化 38">
            <a:extLst>
              <a:ext uri="{FF2B5EF4-FFF2-40B4-BE49-F238E27FC236}">
                <a16:creationId xmlns:a16="http://schemas.microsoft.com/office/drawing/2014/main" id="{0B54B051-B448-FE4D-A773-7DECD25C7353}"/>
              </a:ext>
            </a:extLst>
          </p:cNvPr>
          <p:cNvGrpSpPr/>
          <p:nvPr/>
        </p:nvGrpSpPr>
        <p:grpSpPr>
          <a:xfrm>
            <a:off x="182174" y="2653094"/>
            <a:ext cx="6252559" cy="347516"/>
            <a:chOff x="131524" y="868527"/>
            <a:chExt cx="3963392" cy="347516"/>
          </a:xfrm>
        </p:grpSpPr>
        <p:cxnSp>
          <p:nvCxnSpPr>
            <p:cNvPr id="40" name="直線コネクタ 39">
              <a:extLst>
                <a:ext uri="{FF2B5EF4-FFF2-40B4-BE49-F238E27FC236}">
                  <a16:creationId xmlns:a16="http://schemas.microsoft.com/office/drawing/2014/main" id="{BCC2AC72-5882-2241-AB6B-E4009BE06A23}"/>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ABCE1007-4462-044E-9923-664A8AD58547}"/>
                </a:ext>
              </a:extLst>
            </p:cNvPr>
            <p:cNvSpPr txBox="1"/>
            <p:nvPr/>
          </p:nvSpPr>
          <p:spPr>
            <a:xfrm>
              <a:off x="131524" y="868527"/>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rPr>
                <a:t>３．実装</a:t>
              </a:r>
              <a:endParaRPr lang="en-US" altLang="ja-JP" b="1" dirty="0">
                <a:solidFill>
                  <a:prstClr val="black"/>
                </a:solidFill>
                <a:latin typeface="Yu Gothic" panose="020B0400000000000000" pitchFamily="34" charset="-128"/>
                <a:ea typeface="Yu Gothic" panose="020B0400000000000000" pitchFamily="34" charset="-128"/>
              </a:endParaRPr>
            </a:p>
          </p:txBody>
        </p:sp>
      </p:grpSp>
      <p:sp>
        <p:nvSpPr>
          <p:cNvPr id="42" name="テキスト ボックス 41">
            <a:extLst>
              <a:ext uri="{FF2B5EF4-FFF2-40B4-BE49-F238E27FC236}">
                <a16:creationId xmlns:a16="http://schemas.microsoft.com/office/drawing/2014/main" id="{2B20BC8C-D108-194C-BB5F-2730D925F910}"/>
              </a:ext>
            </a:extLst>
          </p:cNvPr>
          <p:cNvSpPr txBox="1"/>
          <p:nvPr/>
        </p:nvSpPr>
        <p:spPr>
          <a:xfrm>
            <a:off x="335234" y="3304979"/>
            <a:ext cx="2604479" cy="4131900"/>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カーブの曲率に応じた定数を曲率旋回量として旋回量計算式に加える形で組み込んだ．</a:t>
            </a:r>
            <a:endParaRPr lang="en-US" altLang="ja-JP" sz="1050" dirty="0">
              <a:latin typeface="Meiryo" panose="020B0604030504040204" pitchFamily="34" charset="-128"/>
              <a:ea typeface="Meiryo" panose="020B0604030504040204" pitchFamily="34" charset="-128"/>
            </a:endParaRPr>
          </a:p>
          <a:p>
            <a:endParaRPr lang="en-US" altLang="ja-JP" sz="1050" dirty="0">
              <a:latin typeface="Meiryo" panose="020B0604030504040204" pitchFamily="34" charset="-128"/>
              <a:ea typeface="Meiryo" panose="020B0604030504040204" pitchFamily="34" charset="-128"/>
            </a:endParaRPr>
          </a:p>
          <a:p>
            <a:r>
              <a:rPr lang="ja-JP" altLang="en-US" sz="1050">
                <a:latin typeface="Meiryo" panose="020B0604030504040204" pitchFamily="34" charset="-128"/>
                <a:ea typeface="Meiryo" panose="020B0604030504040204" pitchFamily="34" charset="-128"/>
              </a:rPr>
              <a:t>そのために，機能モデルでも示したようにコースを</a:t>
            </a:r>
            <a:r>
              <a:rPr lang="en-US" altLang="ja-JP" sz="1050" dirty="0">
                <a:latin typeface="Meiryo" panose="020B0604030504040204" pitchFamily="34" charset="-128"/>
                <a:ea typeface="Meiryo" panose="020B0604030504040204" pitchFamily="34" charset="-128"/>
              </a:rPr>
              <a:t>15</a:t>
            </a:r>
            <a:r>
              <a:rPr lang="ja-JP" altLang="en-US" sz="1050">
                <a:latin typeface="Meiryo" panose="020B0604030504040204" pitchFamily="34" charset="-128"/>
                <a:ea typeface="Meiryo" panose="020B0604030504040204" pitchFamily="34" charset="-128"/>
              </a:rPr>
              <a:t>の区間に分割し，区間ごとに走行パラメータを変更することにした．</a:t>
            </a:r>
            <a:endParaRPr lang="en-US" altLang="ja-JP" sz="1050" dirty="0">
              <a:latin typeface="Meiryo" panose="020B0604030504040204" pitchFamily="34" charset="-128"/>
              <a:ea typeface="Meiryo" panose="020B0604030504040204" pitchFamily="34" charset="-128"/>
            </a:endParaRPr>
          </a:p>
          <a:p>
            <a:endParaRPr lang="en-US" altLang="ja-JP" sz="1050" dirty="0">
              <a:latin typeface="Meiryo" panose="020B0604030504040204" pitchFamily="34" charset="-128"/>
              <a:ea typeface="Meiryo" panose="020B0604030504040204" pitchFamily="34" charset="-128"/>
            </a:endParaRPr>
          </a:p>
          <a:p>
            <a:r>
              <a:rPr lang="ja-JP" altLang="en-US" sz="1050">
                <a:latin typeface="Meiryo" panose="020B0604030504040204" pitchFamily="34" charset="-128"/>
                <a:ea typeface="Meiryo" panose="020B0604030504040204" pitchFamily="34" charset="-128"/>
              </a:rPr>
              <a:t>全ての区間に異なるパラメータを用意すると，調整に時間がかかるため，曲率を</a:t>
            </a:r>
            <a:r>
              <a:rPr lang="en-US" altLang="ja-JP" sz="1050" dirty="0">
                <a:latin typeface="Meiryo" panose="020B0604030504040204" pitchFamily="34" charset="-128"/>
                <a:ea typeface="Meiryo" panose="020B0604030504040204" pitchFamily="34" charset="-128"/>
              </a:rPr>
              <a:t>4</a:t>
            </a:r>
            <a:r>
              <a:rPr lang="ja-JP" altLang="en-US" sz="1050">
                <a:latin typeface="Meiryo" panose="020B0604030504040204" pitchFamily="34" charset="-128"/>
                <a:ea typeface="Meiryo" panose="020B0604030504040204" pitchFamily="34" charset="-128"/>
              </a:rPr>
              <a:t>種類に分類し，</a:t>
            </a:r>
            <a:r>
              <a:rPr lang="en-US" altLang="ja-JP" sz="1050" dirty="0">
                <a:latin typeface="Meiryo" panose="020B0604030504040204" pitchFamily="34" charset="-128"/>
                <a:ea typeface="Meiryo" panose="020B0604030504040204" pitchFamily="34" charset="-128"/>
              </a:rPr>
              <a:t>4</a:t>
            </a:r>
            <a:r>
              <a:rPr lang="ja-JP" altLang="en-US" sz="1050">
                <a:latin typeface="Meiryo" panose="020B0604030504040204" pitchFamily="34" charset="-128"/>
                <a:ea typeface="Meiryo" panose="020B0604030504040204" pitchFamily="34" charset="-128"/>
              </a:rPr>
              <a:t>セットの</a:t>
            </a:r>
            <a:r>
              <a:rPr lang="en-US" altLang="ja-JP" sz="1050" dirty="0">
                <a:latin typeface="Meiryo" panose="020B0604030504040204" pitchFamily="34" charset="-128"/>
                <a:ea typeface="Meiryo" panose="020B0604030504040204" pitchFamily="34" charset="-128"/>
              </a:rPr>
              <a:t>PID</a:t>
            </a:r>
            <a:r>
              <a:rPr lang="ja-JP" altLang="en-US" sz="1050">
                <a:latin typeface="Meiryo" panose="020B0604030504040204" pitchFamily="34" charset="-128"/>
                <a:ea typeface="Meiryo" panose="020B0604030504040204" pitchFamily="34" charset="-128"/>
              </a:rPr>
              <a:t>パラメータ，曲率旋回量を用意した．曲率の分類は右下の帯グラフの通りに分類した．</a:t>
            </a:r>
            <a:endParaRPr lang="en-US" altLang="ja-JP" sz="1050" dirty="0">
              <a:latin typeface="Meiryo" panose="020B0604030504040204" pitchFamily="34" charset="-128"/>
              <a:ea typeface="Meiryo" panose="020B0604030504040204" pitchFamily="34" charset="-128"/>
            </a:endParaRPr>
          </a:p>
          <a:p>
            <a:endParaRPr lang="en-US" altLang="ja-JP" sz="1050" dirty="0">
              <a:latin typeface="Meiryo" panose="020B0604030504040204" pitchFamily="34" charset="-128"/>
              <a:ea typeface="Meiryo" panose="020B0604030504040204" pitchFamily="34" charset="-128"/>
            </a:endParaRPr>
          </a:p>
          <a:p>
            <a:r>
              <a:rPr lang="ja-JP" altLang="en-US" sz="1050">
                <a:latin typeface="Meiryo" panose="020B0604030504040204" pitchFamily="34" charset="-128"/>
                <a:ea typeface="Meiryo" panose="020B0604030504040204" pitchFamily="34" charset="-128"/>
              </a:rPr>
              <a:t>カーブ半径は試走会</a:t>
            </a:r>
            <a:r>
              <a:rPr lang="en-US" altLang="ja-JP" sz="1050" dirty="0">
                <a:latin typeface="Meiryo" panose="020B0604030504040204" pitchFamily="34" charset="-128"/>
                <a:ea typeface="Meiryo" panose="020B0604030504040204" pitchFamily="34" charset="-128"/>
              </a:rPr>
              <a:t>1</a:t>
            </a:r>
            <a:r>
              <a:rPr lang="ja-JP" altLang="en-US" sz="1050">
                <a:latin typeface="Meiryo" panose="020B0604030504040204" pitchFamily="34" charset="-128"/>
                <a:ea typeface="Meiryo" panose="020B0604030504040204" pitchFamily="34" charset="-128"/>
              </a:rPr>
              <a:t>で取得したログデータから算出した．</a:t>
            </a:r>
            <a:endParaRPr lang="en-US" altLang="ja-JP" sz="1050" dirty="0">
              <a:latin typeface="Meiryo" panose="020B0604030504040204" pitchFamily="34" charset="-128"/>
              <a:ea typeface="Meiryo" panose="020B0604030504040204" pitchFamily="34" charset="-128"/>
            </a:endParaRPr>
          </a:p>
          <a:p>
            <a:endParaRPr lang="en-US" altLang="ja-JP" sz="1050" dirty="0">
              <a:latin typeface="Meiryo" panose="020B0604030504040204" pitchFamily="34" charset="-128"/>
              <a:ea typeface="Meiryo" panose="020B0604030504040204" pitchFamily="34" charset="-128"/>
            </a:endParaRPr>
          </a:p>
          <a:p>
            <a:r>
              <a:rPr lang="en-US" altLang="ja-JP" sz="1050" dirty="0">
                <a:latin typeface="Meiryo" panose="020B0604030504040204" pitchFamily="34" charset="-128"/>
                <a:ea typeface="Meiryo" panose="020B0604030504040204" pitchFamily="34" charset="-128"/>
              </a:rPr>
              <a:t>PID</a:t>
            </a:r>
            <a:r>
              <a:rPr lang="ja-JP" altLang="en-US" sz="1050">
                <a:latin typeface="Meiryo" panose="020B0604030504040204" pitchFamily="34" charset="-128"/>
                <a:ea typeface="Meiryo" panose="020B0604030504040204" pitchFamily="34" charset="-128"/>
              </a:rPr>
              <a:t>パラメータは限界感度法によって算出したものを</a:t>
            </a:r>
            <a:r>
              <a:rPr lang="en-US" altLang="ja-JP" sz="1050" dirty="0">
                <a:latin typeface="Meiryo" panose="020B0604030504040204" pitchFamily="34" charset="-128"/>
                <a:ea typeface="Meiryo" panose="020B0604030504040204" pitchFamily="34" charset="-128"/>
              </a:rPr>
              <a:t>Ki</a:t>
            </a:r>
            <a:r>
              <a:rPr lang="ja-JP" altLang="en-US" sz="1050">
                <a:latin typeface="Meiryo" panose="020B0604030504040204" pitchFamily="34" charset="-128"/>
                <a:ea typeface="Meiryo" panose="020B0604030504040204" pitchFamily="34" charset="-128"/>
              </a:rPr>
              <a:t>のみ値を小さくして使用している．</a:t>
            </a:r>
            <a:endParaRPr lang="en-US" altLang="ja-JP" sz="1050" dirty="0">
              <a:latin typeface="Meiryo" panose="020B0604030504040204" pitchFamily="34" charset="-128"/>
              <a:ea typeface="Meiryo" panose="020B0604030504040204" pitchFamily="34" charset="-128"/>
            </a:endParaRPr>
          </a:p>
          <a:p>
            <a:endParaRPr lang="en-US" altLang="ja-JP" sz="1050" dirty="0">
              <a:latin typeface="Meiryo" panose="020B0604030504040204" pitchFamily="34" charset="-128"/>
              <a:ea typeface="Meiryo" panose="020B0604030504040204" pitchFamily="34" charset="-128"/>
            </a:endParaRPr>
          </a:p>
          <a:p>
            <a:r>
              <a:rPr lang="ja-JP" altLang="en-US" sz="1050">
                <a:latin typeface="Meiryo" panose="020B0604030504040204" pitchFamily="34" charset="-128"/>
                <a:ea typeface="Meiryo" panose="020B0604030504040204" pitchFamily="34" charset="-128"/>
              </a:rPr>
              <a:t>前進量は曲率分類が</a:t>
            </a:r>
            <a:r>
              <a:rPr lang="en-US" altLang="ja-JP" sz="1050" dirty="0">
                <a:latin typeface="Meiryo" panose="020B0604030504040204" pitchFamily="34" charset="-128"/>
                <a:ea typeface="Meiryo" panose="020B0604030504040204" pitchFamily="34" charset="-128"/>
              </a:rPr>
              <a:t>1</a:t>
            </a:r>
            <a:r>
              <a:rPr lang="ja-JP" altLang="en-US" sz="1050">
                <a:latin typeface="Meiryo" panose="020B0604030504040204" pitchFamily="34" charset="-128"/>
                <a:ea typeface="Meiryo" panose="020B0604030504040204" pitchFamily="34" charset="-128"/>
              </a:rPr>
              <a:t>変化する場合は</a:t>
            </a:r>
            <a:r>
              <a:rPr lang="en-US" altLang="ja-JP" sz="1050" dirty="0">
                <a:latin typeface="Meiryo" panose="020B0604030504040204" pitchFamily="34" charset="-128"/>
                <a:ea typeface="Meiryo" panose="020B0604030504040204" pitchFamily="34" charset="-128"/>
              </a:rPr>
              <a:t>8</a:t>
            </a:r>
            <a:r>
              <a:rPr lang="ja-JP" altLang="en-US" sz="1050">
                <a:latin typeface="Meiryo" panose="020B0604030504040204" pitchFamily="34" charset="-128"/>
                <a:ea typeface="Meiryo" panose="020B0604030504040204" pitchFamily="34" charset="-128"/>
              </a:rPr>
              <a:t>，</a:t>
            </a:r>
            <a:r>
              <a:rPr lang="en-US" altLang="ja-JP" sz="1050" dirty="0">
                <a:latin typeface="Meiryo" panose="020B0604030504040204" pitchFamily="34" charset="-128"/>
                <a:ea typeface="Meiryo" panose="020B0604030504040204" pitchFamily="34" charset="-128"/>
              </a:rPr>
              <a:t>2</a:t>
            </a:r>
            <a:r>
              <a:rPr lang="ja-JP" altLang="en-US" sz="1050">
                <a:latin typeface="Meiryo" panose="020B0604030504040204" pitchFamily="34" charset="-128"/>
                <a:ea typeface="Meiryo" panose="020B0604030504040204" pitchFamily="34" charset="-128"/>
              </a:rPr>
              <a:t>変化する</a:t>
            </a:r>
            <a:endParaRPr lang="en-US" altLang="ja-JP" sz="1050" dirty="0">
              <a:latin typeface="Meiryo" panose="020B0604030504040204" pitchFamily="34" charset="-128"/>
              <a:ea typeface="Meiryo" panose="020B0604030504040204" pitchFamily="34" charset="-128"/>
            </a:endParaRPr>
          </a:p>
          <a:p>
            <a:endParaRPr lang="en-US" altLang="ja-JP" sz="1050" dirty="0">
              <a:latin typeface="Meiryo" panose="020B0604030504040204" pitchFamily="34" charset="-128"/>
              <a:ea typeface="Meiryo" panose="020B0604030504040204" pitchFamily="34" charset="-128"/>
            </a:endParaRPr>
          </a:p>
        </p:txBody>
      </p:sp>
      <p:sp>
        <p:nvSpPr>
          <p:cNvPr id="43" name="テキスト ボックス 42">
            <a:extLst>
              <a:ext uri="{FF2B5EF4-FFF2-40B4-BE49-F238E27FC236}">
                <a16:creationId xmlns:a16="http://schemas.microsoft.com/office/drawing/2014/main" id="{933C4CDE-FD4B-EF48-9F6F-5251BC2EDD72}"/>
              </a:ext>
            </a:extLst>
          </p:cNvPr>
          <p:cNvSpPr txBox="1"/>
          <p:nvPr/>
        </p:nvSpPr>
        <p:spPr>
          <a:xfrm>
            <a:off x="168038" y="8146067"/>
            <a:ext cx="6118347" cy="253916"/>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曲率旋回量を</a:t>
            </a:r>
            <a:r>
              <a:rPr lang="en-US" altLang="ja-JP" sz="1050" dirty="0">
                <a:latin typeface="Meiryo" panose="020B0604030504040204" pitchFamily="34" charset="-128"/>
                <a:ea typeface="Meiryo" panose="020B0604030504040204" pitchFamily="34" charset="-128"/>
              </a:rPr>
              <a:t>PID</a:t>
            </a:r>
            <a:r>
              <a:rPr lang="ja-JP" altLang="en-US" sz="1050">
                <a:latin typeface="Meiryo" panose="020B0604030504040204" pitchFamily="34" charset="-128"/>
                <a:ea typeface="Meiryo" panose="020B0604030504040204" pitchFamily="34" charset="-128"/>
              </a:rPr>
              <a:t>計算の出力値に足し合わせることで曲率制御の旋回量を算出する．</a:t>
            </a:r>
            <a:endParaRPr lang="en-US" altLang="ja-JP" sz="1050" dirty="0">
              <a:latin typeface="Meiryo" panose="020B0604030504040204" pitchFamily="34" charset="-128"/>
              <a:ea typeface="Meiryo" panose="020B0604030504040204" pitchFamily="34" charset="-128"/>
            </a:endParaRPr>
          </a:p>
        </p:txBody>
      </p:sp>
      <p:sp>
        <p:nvSpPr>
          <p:cNvPr id="44" name="テキスト ボックス 43">
            <a:extLst>
              <a:ext uri="{FF2B5EF4-FFF2-40B4-BE49-F238E27FC236}">
                <a16:creationId xmlns:a16="http://schemas.microsoft.com/office/drawing/2014/main" id="{46E833DF-7DE5-5E47-8C2C-97312B88A25E}"/>
              </a:ext>
            </a:extLst>
          </p:cNvPr>
          <p:cNvSpPr txBox="1"/>
          <p:nvPr/>
        </p:nvSpPr>
        <p:spPr>
          <a:xfrm>
            <a:off x="344713" y="3046775"/>
            <a:ext cx="2816996"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ja-JP" sz="1200" b="1" dirty="0">
                <a:solidFill>
                  <a:prstClr val="black"/>
                </a:solidFill>
                <a:latin typeface="Yu Gothic" panose="020B0400000000000000" pitchFamily="34" charset="-128"/>
                <a:ea typeface="Yu Gothic" panose="020B0400000000000000" pitchFamily="34" charset="-128"/>
              </a:rPr>
              <a:t>3-1</a:t>
            </a:r>
            <a:r>
              <a:rPr kumimoji="1" lang="ja-JP" altLang="en-US" sz="1200" b="1"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rPr>
              <a:t>．</a:t>
            </a:r>
            <a:r>
              <a:rPr lang="ja-JP" altLang="en-US" sz="1200" b="1">
                <a:solidFill>
                  <a:prstClr val="black"/>
                </a:solidFill>
                <a:latin typeface="Yu Gothic" panose="020B0400000000000000" pitchFamily="34" charset="-128"/>
                <a:ea typeface="Yu Gothic" panose="020B0400000000000000" pitchFamily="34" charset="-128"/>
              </a:rPr>
              <a:t>曲率制御の導入</a:t>
            </a:r>
            <a:endParaRPr kumimoji="1" lang="en-US" altLang="ja-JP" sz="1200" b="1"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endParaRPr>
          </a:p>
        </p:txBody>
      </p:sp>
      <p:graphicFrame>
        <p:nvGraphicFramePr>
          <p:cNvPr id="45" name="表 44">
            <a:extLst>
              <a:ext uri="{FF2B5EF4-FFF2-40B4-BE49-F238E27FC236}">
                <a16:creationId xmlns:a16="http://schemas.microsoft.com/office/drawing/2014/main" id="{7216E635-9141-AA4C-852F-78728EA81620}"/>
              </a:ext>
            </a:extLst>
          </p:cNvPr>
          <p:cNvGraphicFramePr>
            <a:graphicFrameLocks noGrp="1"/>
          </p:cNvGraphicFramePr>
          <p:nvPr>
            <p:extLst>
              <p:ext uri="{D42A27DB-BD31-4B8C-83A1-F6EECF244321}">
                <p14:modId xmlns:p14="http://schemas.microsoft.com/office/powerpoint/2010/main" val="900177270"/>
              </p:ext>
            </p:extLst>
          </p:nvPr>
        </p:nvGraphicFramePr>
        <p:xfrm>
          <a:off x="2960910" y="3263112"/>
          <a:ext cx="3312001" cy="4023360"/>
        </p:xfrm>
        <a:graphic>
          <a:graphicData uri="http://schemas.openxmlformats.org/drawingml/2006/table">
            <a:tbl>
              <a:tblPr firstRow="1" bandRow="1">
                <a:tableStyleId>{93296810-A885-4BE3-A3E7-6D5BEEA58F35}</a:tableStyleId>
              </a:tblPr>
              <a:tblGrid>
                <a:gridCol w="548363">
                  <a:extLst>
                    <a:ext uri="{9D8B030D-6E8A-4147-A177-3AD203B41FA5}">
                      <a16:colId xmlns:a16="http://schemas.microsoft.com/office/drawing/2014/main" val="723096753"/>
                    </a:ext>
                  </a:extLst>
                </a:gridCol>
                <a:gridCol w="1083296">
                  <a:extLst>
                    <a:ext uri="{9D8B030D-6E8A-4147-A177-3AD203B41FA5}">
                      <a16:colId xmlns:a16="http://schemas.microsoft.com/office/drawing/2014/main" val="943289744"/>
                    </a:ext>
                  </a:extLst>
                </a:gridCol>
                <a:gridCol w="866637">
                  <a:extLst>
                    <a:ext uri="{9D8B030D-6E8A-4147-A177-3AD203B41FA5}">
                      <a16:colId xmlns:a16="http://schemas.microsoft.com/office/drawing/2014/main" val="2133013988"/>
                    </a:ext>
                  </a:extLst>
                </a:gridCol>
                <a:gridCol w="813705">
                  <a:extLst>
                    <a:ext uri="{9D8B030D-6E8A-4147-A177-3AD203B41FA5}">
                      <a16:colId xmlns:a16="http://schemas.microsoft.com/office/drawing/2014/main" val="134859520"/>
                    </a:ext>
                  </a:extLst>
                </a:gridCol>
              </a:tblGrid>
              <a:tr h="199399">
                <a:tc>
                  <a:txBody>
                    <a:bodyPr/>
                    <a:lstStyle/>
                    <a:p>
                      <a:pPr algn="ctr"/>
                      <a:r>
                        <a:rPr kumimoji="1" lang="ja-JP" altLang="en-US" sz="1050" b="1" i="0">
                          <a:latin typeface="Yu Gothic" panose="020B0400000000000000" pitchFamily="34" charset="-128"/>
                          <a:ea typeface="Yu Gothic" panose="020B0400000000000000" pitchFamily="34" charset="-128"/>
                        </a:rPr>
                        <a:t>区間</a:t>
                      </a:r>
                    </a:p>
                  </a:txBody>
                  <a:tcPr/>
                </a:tc>
                <a:tc>
                  <a:txBody>
                    <a:bodyPr/>
                    <a:lstStyle/>
                    <a:p>
                      <a:pPr algn="ctr"/>
                      <a:r>
                        <a:rPr kumimoji="1" lang="ja-JP" altLang="en-US" sz="1050" b="1" i="0">
                          <a:latin typeface="Yu Gothic" panose="020B0400000000000000" pitchFamily="34" charset="-128"/>
                          <a:ea typeface="Yu Gothic" panose="020B0400000000000000" pitchFamily="34" charset="-128"/>
                        </a:rPr>
                        <a:t>カーブ半径</a:t>
                      </a:r>
                      <a:r>
                        <a:rPr kumimoji="1" lang="en-US" altLang="ja-JP" sz="1050" b="1" i="0" dirty="0">
                          <a:latin typeface="Yu Gothic" panose="020B0400000000000000" pitchFamily="34" charset="-128"/>
                          <a:ea typeface="Yu Gothic" panose="020B0400000000000000" pitchFamily="34" charset="-128"/>
                        </a:rPr>
                        <a:t>[m]</a:t>
                      </a:r>
                      <a:endParaRPr kumimoji="1" lang="ja-JP" altLang="en-US" sz="1050" b="1" i="0">
                        <a:latin typeface="Yu Gothic" panose="020B0400000000000000" pitchFamily="34" charset="-128"/>
                        <a:ea typeface="Yu Gothic" panose="020B0400000000000000" pitchFamily="34" charset="-128"/>
                      </a:endParaRPr>
                    </a:p>
                  </a:txBody>
                  <a:tcPr/>
                </a:tc>
                <a:tc>
                  <a:txBody>
                    <a:bodyPr/>
                    <a:lstStyle/>
                    <a:p>
                      <a:pPr algn="ctr"/>
                      <a:r>
                        <a:rPr kumimoji="1" lang="ja-JP" altLang="en-US" sz="1050" b="1" i="0">
                          <a:latin typeface="Yu Gothic" panose="020B0400000000000000" pitchFamily="34" charset="-128"/>
                          <a:ea typeface="Yu Gothic" panose="020B0400000000000000" pitchFamily="34" charset="-128"/>
                        </a:rPr>
                        <a:t>曲率</a:t>
                      </a:r>
                      <a:r>
                        <a:rPr kumimoji="1" lang="en-US" altLang="ja-JP" sz="1050" b="1" i="0" dirty="0">
                          <a:latin typeface="Yu Gothic" panose="020B0400000000000000" pitchFamily="34" charset="-128"/>
                          <a:ea typeface="Yu Gothic" panose="020B0400000000000000" pitchFamily="34" charset="-128"/>
                        </a:rPr>
                        <a:t>[1/m]</a:t>
                      </a:r>
                      <a:endParaRPr kumimoji="1" lang="ja-JP" altLang="en-US" sz="1050" b="1" i="0">
                        <a:latin typeface="Yu Gothic" panose="020B0400000000000000" pitchFamily="34" charset="-128"/>
                        <a:ea typeface="Yu Gothic" panose="020B0400000000000000" pitchFamily="34" charset="-128"/>
                      </a:endParaRPr>
                    </a:p>
                  </a:txBody>
                  <a:tcPr/>
                </a:tc>
                <a:tc>
                  <a:txBody>
                    <a:bodyPr/>
                    <a:lstStyle/>
                    <a:p>
                      <a:pPr algn="ctr"/>
                      <a:r>
                        <a:rPr kumimoji="1" lang="ja-JP" altLang="en-US" sz="1050" b="1" i="0">
                          <a:latin typeface="Yu Gothic" panose="020B0400000000000000" pitchFamily="34" charset="-128"/>
                          <a:ea typeface="Yu Gothic" panose="020B0400000000000000" pitchFamily="34" charset="-128"/>
                        </a:rPr>
                        <a:t>曲率分類</a:t>
                      </a:r>
                    </a:p>
                  </a:txBody>
                  <a:tcPr/>
                </a:tc>
                <a:extLst>
                  <a:ext uri="{0D108BD9-81ED-4DB2-BD59-A6C34878D82A}">
                    <a16:rowId xmlns:a16="http://schemas.microsoft.com/office/drawing/2014/main" val="374968130"/>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889408877"/>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a:t>
                      </a:r>
                    </a:p>
                  </a:txBody>
                  <a:tcPr/>
                </a:tc>
                <a:tc>
                  <a:txBody>
                    <a:bodyPr/>
                    <a:lstStyle/>
                    <a:p>
                      <a:pPr algn="ctr"/>
                      <a:r>
                        <a:rPr kumimoji="1" lang="en-US" altLang="ja-JP" sz="1050" dirty="0">
                          <a:latin typeface="Meiryo" panose="020B0604030504040204" pitchFamily="34" charset="-128"/>
                          <a:ea typeface="Meiryo" panose="020B0604030504040204" pitchFamily="34" charset="-128"/>
                        </a:rPr>
                        <a:t>0.38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2.63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3343755976"/>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2</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938966160"/>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0.47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2.13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1</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77276389"/>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0.28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3.57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930595764"/>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5</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-3.03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907938026"/>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6</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-2.63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156902334"/>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933379010"/>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-0.54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-1.85</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1</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815904312"/>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9</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4176247736"/>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-0.44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-2.27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1</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3257721039"/>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11</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3281849761"/>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12</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-2.70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497477891"/>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3.03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120672662"/>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807242935"/>
                  </a:ext>
                </a:extLst>
              </a:tr>
            </a:tbl>
          </a:graphicData>
        </a:graphic>
      </p:graphicFrame>
      <p:grpSp>
        <p:nvGrpSpPr>
          <p:cNvPr id="46" name="グループ化 45">
            <a:extLst>
              <a:ext uri="{FF2B5EF4-FFF2-40B4-BE49-F238E27FC236}">
                <a16:creationId xmlns:a16="http://schemas.microsoft.com/office/drawing/2014/main" id="{42D33652-23C4-D44F-96BC-72DD77D4938D}"/>
              </a:ext>
            </a:extLst>
          </p:cNvPr>
          <p:cNvGrpSpPr/>
          <p:nvPr/>
        </p:nvGrpSpPr>
        <p:grpSpPr>
          <a:xfrm>
            <a:off x="180303" y="7522730"/>
            <a:ext cx="2683275" cy="430887"/>
            <a:chOff x="298994" y="7392888"/>
            <a:chExt cx="2683275" cy="430887"/>
          </a:xfrm>
        </p:grpSpPr>
        <p:sp>
          <p:nvSpPr>
            <p:cNvPr id="47" name="ホームベース 46">
              <a:extLst>
                <a:ext uri="{FF2B5EF4-FFF2-40B4-BE49-F238E27FC236}">
                  <a16:creationId xmlns:a16="http://schemas.microsoft.com/office/drawing/2014/main" id="{2ECA69F3-5F38-104D-AF49-808646130EA8}"/>
                </a:ext>
              </a:extLst>
            </p:cNvPr>
            <p:cNvSpPr/>
            <p:nvPr/>
          </p:nvSpPr>
          <p:spPr>
            <a:xfrm rot="10800000">
              <a:off x="298994" y="7392888"/>
              <a:ext cx="2683275" cy="407066"/>
            </a:xfrm>
            <a:prstGeom prst="homePlat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9E4984DA-E534-A442-8551-321E0DD14F64}"/>
                </a:ext>
              </a:extLst>
            </p:cNvPr>
            <p:cNvSpPr txBox="1"/>
            <p:nvPr/>
          </p:nvSpPr>
          <p:spPr>
            <a:xfrm>
              <a:off x="558489" y="7392888"/>
              <a:ext cx="2333473" cy="430887"/>
            </a:xfrm>
            <a:prstGeom prst="rect">
              <a:avLst/>
            </a:prstGeom>
            <a:noFill/>
          </p:spPr>
          <p:txBody>
            <a:bodyPr wrap="square" rtlCol="0">
              <a:spAutoFit/>
            </a:bodyPr>
            <a:lstStyle/>
            <a:p>
              <a:pPr algn="ctr"/>
              <a:r>
                <a:rPr lang="ja-JP" altLang="en-US" sz="1100">
                  <a:latin typeface="メイリオ" panose="020B0604030504040204" pitchFamily="50" charset="-128"/>
                  <a:ea typeface="メイリオ" panose="020B0604030504040204" pitchFamily="50" charset="-128"/>
                </a:rPr>
                <a:t>具体的なパラメータの値は</a:t>
              </a:r>
              <a:endParaRPr lang="en-US" altLang="ja-JP" sz="1100" dirty="0">
                <a:latin typeface="メイリオ" panose="020B0604030504040204" pitchFamily="50" charset="-128"/>
                <a:ea typeface="メイリオ" panose="020B0604030504040204" pitchFamily="50" charset="-128"/>
              </a:endParaRPr>
            </a:p>
            <a:p>
              <a:pPr algn="ctr"/>
              <a:r>
                <a:rPr lang="ja-JP" altLang="en-US" sz="1100">
                  <a:latin typeface="メイリオ" panose="020B0604030504040204" pitchFamily="50" charset="-128"/>
                  <a:ea typeface="メイリオ" panose="020B0604030504040204" pitchFamily="50" charset="-128"/>
                </a:rPr>
                <a:t>「機能モデル</a:t>
              </a:r>
              <a:r>
                <a:rPr lang="en-US" altLang="ja-JP" sz="1100" dirty="0">
                  <a:latin typeface="メイリオ" panose="020B0604030504040204" pitchFamily="50" charset="-128"/>
                  <a:ea typeface="メイリオ" panose="020B0604030504040204" pitchFamily="50" charset="-128"/>
                </a:rPr>
                <a:t> </a:t>
              </a:r>
              <a:r>
                <a:rPr lang="ja-JP" altLang="en-US" sz="1100">
                  <a:latin typeface="メイリオ" panose="020B0604030504040204" pitchFamily="50" charset="-128"/>
                  <a:ea typeface="メイリオ" panose="020B0604030504040204" pitchFamily="50" charset="-128"/>
                </a:rPr>
                <a:t>補足</a:t>
              </a:r>
              <a:r>
                <a:rPr lang="en-US" altLang="ja-JP" sz="1100" dirty="0">
                  <a:latin typeface="メイリオ" panose="020B0604030504040204" pitchFamily="50" charset="-128"/>
                  <a:ea typeface="メイリオ" panose="020B0604030504040204" pitchFamily="50" charset="-128"/>
                </a:rPr>
                <a:t>2.</a:t>
              </a:r>
              <a:r>
                <a:rPr lang="ja-JP" altLang="en-US" sz="1100">
                  <a:latin typeface="メイリオ" panose="020B0604030504040204" pitchFamily="50" charset="-128"/>
                  <a:ea typeface="メイリオ" panose="020B0604030504040204" pitchFamily="50" charset="-128"/>
                </a:rPr>
                <a:t>」</a:t>
              </a:r>
              <a:r>
                <a:rPr lang="en-US" altLang="ja-JP" sz="1100" dirty="0">
                  <a:latin typeface="メイリオ" panose="020B0604030504040204" pitchFamily="50" charset="-128"/>
                  <a:ea typeface="メイリオ" panose="020B0604030504040204" pitchFamily="50" charset="-128"/>
                </a:rPr>
                <a:t> </a:t>
              </a:r>
              <a:r>
                <a:rPr lang="ja-JP" altLang="en-US" sz="1100">
                  <a:latin typeface="メイリオ" panose="020B0604030504040204" pitchFamily="50" charset="-128"/>
                  <a:ea typeface="メイリオ" panose="020B0604030504040204" pitchFamily="50" charset="-128"/>
                </a:rPr>
                <a:t>へ</a:t>
              </a:r>
              <a:endParaRPr kumimoji="1" lang="en-US" altLang="ja-JP" sz="1100" dirty="0">
                <a:latin typeface="メイリオ" panose="020B0604030504040204" pitchFamily="50" charset="-128"/>
                <a:ea typeface="メイリオ" panose="020B0604030504040204" pitchFamily="50" charset="-128"/>
              </a:endParaRPr>
            </a:p>
          </p:txBody>
        </p:sp>
      </p:grpSp>
      <p:pic>
        <p:nvPicPr>
          <p:cNvPr id="49" name="図 48">
            <a:extLst>
              <a:ext uri="{FF2B5EF4-FFF2-40B4-BE49-F238E27FC236}">
                <a16:creationId xmlns:a16="http://schemas.microsoft.com/office/drawing/2014/main" id="{73893ED3-1A0D-FB44-99B4-A7F6336031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547" y="7407174"/>
            <a:ext cx="3335283" cy="652864"/>
          </a:xfrm>
          <a:prstGeom prst="rect">
            <a:avLst/>
          </a:prstGeom>
        </p:spPr>
      </p:pic>
      <p:sp>
        <p:nvSpPr>
          <p:cNvPr id="51" name="テキスト ボックス 50">
            <a:extLst>
              <a:ext uri="{FF2B5EF4-FFF2-40B4-BE49-F238E27FC236}">
                <a16:creationId xmlns:a16="http://schemas.microsoft.com/office/drawing/2014/main" id="{AA8B78CF-2CDB-5642-9741-1ADD182F2D38}"/>
              </a:ext>
            </a:extLst>
          </p:cNvPr>
          <p:cNvSpPr txBox="1"/>
          <p:nvPr/>
        </p:nvSpPr>
        <p:spPr>
          <a:xfrm>
            <a:off x="360875" y="8734256"/>
            <a:ext cx="5952295" cy="738664"/>
          </a:xfrm>
          <a:prstGeom prst="rect">
            <a:avLst/>
          </a:prstGeom>
          <a:noFill/>
        </p:spPr>
        <p:txBody>
          <a:bodyPr wrap="square" rtlCol="0">
            <a:spAutoFit/>
          </a:bodyPr>
          <a:lstStyle/>
          <a:p>
            <a:r>
              <a:rPr lang="en-US" altLang="ja-JP" sz="1050" dirty="0">
                <a:latin typeface="Meiryo" panose="020B0604030504040204" pitchFamily="34" charset="-128"/>
                <a:ea typeface="Meiryo" panose="020B0604030504040204" pitchFamily="34" charset="-128"/>
              </a:rPr>
              <a:t>3-1.</a:t>
            </a:r>
            <a:r>
              <a:rPr lang="ja-JP" altLang="en-US" sz="1050">
                <a:latin typeface="Meiryo" panose="020B0604030504040204" pitchFamily="34" charset="-128"/>
                <a:ea typeface="Meiryo" panose="020B0604030504040204" pitchFamily="34" charset="-128"/>
              </a:rPr>
              <a:t>の曲率制御導入後，同じ旋回指令値を入力しても日によって旋回曲率が異なることに気づいた．この時走行のプログラムやパラメータは変更していなかったことから原因はバッテリ電圧にあると考え，試走会</a:t>
            </a:r>
            <a:r>
              <a:rPr lang="en-US" altLang="ja-JP" sz="1050" dirty="0">
                <a:latin typeface="Meiryo" panose="020B0604030504040204" pitchFamily="34" charset="-128"/>
                <a:ea typeface="Meiryo" panose="020B0604030504040204" pitchFamily="34" charset="-128"/>
              </a:rPr>
              <a:t>1</a:t>
            </a:r>
            <a:r>
              <a:rPr lang="ja-JP" altLang="en-US" sz="1050">
                <a:latin typeface="Meiryo" panose="020B0604030504040204" pitchFamily="34" charset="-128"/>
                <a:ea typeface="Meiryo" panose="020B0604030504040204" pitchFamily="34" charset="-128"/>
              </a:rPr>
              <a:t>で頂いた新品のオフィシャルバッテリの放電特性と電圧の低下による旋回曲率への影響を調査を行った．</a:t>
            </a:r>
            <a:endParaRPr lang="en-US" altLang="ja-JP" sz="1050" dirty="0">
              <a:latin typeface="Meiryo" panose="020B0604030504040204" pitchFamily="34" charset="-128"/>
              <a:ea typeface="Meiryo" panose="020B0604030504040204" pitchFamily="34" charset="-128"/>
            </a:endParaRPr>
          </a:p>
        </p:txBody>
      </p:sp>
      <p:sp>
        <p:nvSpPr>
          <p:cNvPr id="52" name="テキスト ボックス 51">
            <a:extLst>
              <a:ext uri="{FF2B5EF4-FFF2-40B4-BE49-F238E27FC236}">
                <a16:creationId xmlns:a16="http://schemas.microsoft.com/office/drawing/2014/main" id="{10F0F018-A977-9E42-B532-AAA022C64C2E}"/>
              </a:ext>
            </a:extLst>
          </p:cNvPr>
          <p:cNvSpPr txBox="1"/>
          <p:nvPr/>
        </p:nvSpPr>
        <p:spPr>
          <a:xfrm>
            <a:off x="346600" y="8529998"/>
            <a:ext cx="3422391" cy="276999"/>
          </a:xfrm>
          <a:prstGeom prst="rect">
            <a:avLst/>
          </a:prstGeom>
          <a:noFill/>
        </p:spPr>
        <p:txBody>
          <a:bodyPr wrap="square" rtlCol="0">
            <a:spAutoFit/>
          </a:bodyPr>
          <a:lstStyle/>
          <a:p>
            <a:pPr>
              <a:defRPr/>
            </a:pPr>
            <a:r>
              <a:rPr lang="en-US" altLang="ja-JP" sz="1200" b="1" dirty="0">
                <a:solidFill>
                  <a:prstClr val="black"/>
                </a:solidFill>
                <a:latin typeface="Yu Gothic" panose="020B0400000000000000" pitchFamily="34" charset="-128"/>
                <a:ea typeface="Yu Gothic" panose="020B0400000000000000" pitchFamily="34" charset="-128"/>
              </a:rPr>
              <a:t>3-2</a:t>
            </a:r>
            <a:r>
              <a:rPr kumimoji="1" lang="ja-JP" altLang="en-US" sz="1200" b="1"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rPr>
              <a:t>．</a:t>
            </a:r>
            <a:r>
              <a:rPr lang="ja-JP" altLang="en-US" sz="1200" b="1">
                <a:latin typeface="Yu Gothic" panose="020B0400000000000000" pitchFamily="34" charset="-128"/>
                <a:ea typeface="Yu Gothic" panose="020B0400000000000000" pitchFamily="34" charset="-128"/>
              </a:rPr>
              <a:t>バッテリ電圧補償係数の導入</a:t>
            </a:r>
            <a:endParaRPr lang="en-US" altLang="ja-JP" sz="1200" b="1" dirty="0">
              <a:latin typeface="Yu Gothic" panose="020B0400000000000000" pitchFamily="34" charset="-128"/>
              <a:ea typeface="Yu Gothic" panose="020B0400000000000000" pitchFamily="34" charset="-128"/>
            </a:endParaRPr>
          </a:p>
        </p:txBody>
      </p:sp>
      <p:sp>
        <p:nvSpPr>
          <p:cNvPr id="53" name="テキスト ボックス 52">
            <a:extLst>
              <a:ext uri="{FF2B5EF4-FFF2-40B4-BE49-F238E27FC236}">
                <a16:creationId xmlns:a16="http://schemas.microsoft.com/office/drawing/2014/main" id="{975FFEA1-F3E7-8F43-8F76-D4F4C82DCA19}"/>
              </a:ext>
            </a:extLst>
          </p:cNvPr>
          <p:cNvSpPr txBox="1"/>
          <p:nvPr/>
        </p:nvSpPr>
        <p:spPr>
          <a:xfrm>
            <a:off x="6436095" y="3619261"/>
            <a:ext cx="3148663" cy="415498"/>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初めの</a:t>
            </a:r>
            <a:r>
              <a:rPr lang="en-US" altLang="ja-JP" sz="1050" dirty="0">
                <a:latin typeface="Meiryo" panose="020B0604030504040204" pitchFamily="34" charset="-128"/>
                <a:ea typeface="Meiryo" panose="020B0604030504040204" pitchFamily="34" charset="-128"/>
              </a:rPr>
              <a:t>3</a:t>
            </a:r>
            <a:r>
              <a:rPr lang="ja-JP" altLang="en-US" sz="1050">
                <a:latin typeface="Meiryo" panose="020B0604030504040204" pitchFamily="34" charset="-128"/>
                <a:ea typeface="Meiryo" panose="020B0604030504040204" pitchFamily="34" charset="-128"/>
              </a:rPr>
              <a:t>分間で</a:t>
            </a:r>
            <a:r>
              <a:rPr lang="en-US" altLang="ja-JP" sz="1050" dirty="0">
                <a:latin typeface="Meiryo" panose="020B0604030504040204" pitchFamily="34" charset="-128"/>
                <a:ea typeface="Meiryo" panose="020B0604030504040204" pitchFamily="34" charset="-128"/>
              </a:rPr>
              <a:t>7.4</a:t>
            </a:r>
            <a:r>
              <a:rPr lang="ja-JP" altLang="en-US" sz="1050">
                <a:latin typeface="Meiryo" panose="020B0604030504040204" pitchFamily="34" charset="-128"/>
                <a:ea typeface="Meiryo" panose="020B0604030504040204" pitchFamily="34" charset="-128"/>
              </a:rPr>
              <a:t>程度まで低下し，その後</a:t>
            </a:r>
            <a:r>
              <a:rPr lang="en-US" altLang="ja-JP" sz="1050" dirty="0">
                <a:latin typeface="Meiryo" panose="020B0604030504040204" pitchFamily="34" charset="-128"/>
                <a:ea typeface="Meiryo" panose="020B0604030504040204" pitchFamily="34" charset="-128"/>
              </a:rPr>
              <a:t>130</a:t>
            </a:r>
            <a:r>
              <a:rPr lang="ja-JP" altLang="en-US" sz="1050">
                <a:latin typeface="Meiryo" panose="020B0604030504040204" pitchFamily="34" charset="-128"/>
                <a:ea typeface="Meiryo" panose="020B0604030504040204" pitchFamily="34" charset="-128"/>
              </a:rPr>
              <a:t>分かけて緩やかに</a:t>
            </a:r>
            <a:r>
              <a:rPr lang="en-US" altLang="ja-JP" sz="1050" dirty="0">
                <a:latin typeface="Meiryo" panose="020B0604030504040204" pitchFamily="34" charset="-128"/>
                <a:ea typeface="Meiryo" panose="020B0604030504040204" pitchFamily="34" charset="-128"/>
              </a:rPr>
              <a:t>5.5V</a:t>
            </a:r>
            <a:r>
              <a:rPr lang="ja-JP" altLang="en-US" sz="1050">
                <a:latin typeface="Meiryo" panose="020B0604030504040204" pitchFamily="34" charset="-128"/>
                <a:ea typeface="Meiryo" panose="020B0604030504040204" pitchFamily="34" charset="-128"/>
              </a:rPr>
              <a:t>ほどまで低下した．</a:t>
            </a:r>
            <a:endParaRPr lang="en-US" altLang="ja-JP" sz="1050" dirty="0">
              <a:latin typeface="Meiryo" panose="020B0604030504040204" pitchFamily="34" charset="-128"/>
              <a:ea typeface="Meiryo" panose="020B0604030504040204" pitchFamily="34" charset="-128"/>
            </a:endParaRPr>
          </a:p>
        </p:txBody>
      </p:sp>
      <p:sp>
        <p:nvSpPr>
          <p:cNvPr id="54" name="テキスト ボックス 53">
            <a:extLst>
              <a:ext uri="{FF2B5EF4-FFF2-40B4-BE49-F238E27FC236}">
                <a16:creationId xmlns:a16="http://schemas.microsoft.com/office/drawing/2014/main" id="{6AED1C66-01A1-114B-AF70-503F627B7BF7}"/>
              </a:ext>
            </a:extLst>
          </p:cNvPr>
          <p:cNvSpPr txBox="1"/>
          <p:nvPr/>
        </p:nvSpPr>
        <p:spPr>
          <a:xfrm>
            <a:off x="9602039" y="3660669"/>
            <a:ext cx="3124077" cy="415498"/>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電圧が低下するとほぼ線形に旋回曲率が低下していく．</a:t>
            </a:r>
            <a:endParaRPr lang="en-US" altLang="ja-JP" sz="1050" dirty="0">
              <a:latin typeface="Meiryo" panose="020B0604030504040204" pitchFamily="34" charset="-128"/>
              <a:ea typeface="Meiryo" panose="020B0604030504040204" pitchFamily="34" charset="-128"/>
            </a:endParaRPr>
          </a:p>
        </p:txBody>
      </p:sp>
      <p:sp>
        <p:nvSpPr>
          <p:cNvPr id="55" name="テキスト ボックス 54">
            <a:extLst>
              <a:ext uri="{FF2B5EF4-FFF2-40B4-BE49-F238E27FC236}">
                <a16:creationId xmlns:a16="http://schemas.microsoft.com/office/drawing/2014/main" id="{FF4C549C-A795-C14D-9175-5DEBF2794624}"/>
              </a:ext>
            </a:extLst>
          </p:cNvPr>
          <p:cNvSpPr txBox="1"/>
          <p:nvPr/>
        </p:nvSpPr>
        <p:spPr>
          <a:xfrm>
            <a:off x="6465223" y="4488237"/>
            <a:ext cx="6194702" cy="415498"/>
          </a:xfrm>
          <a:prstGeom prst="rect">
            <a:avLst/>
          </a:prstGeom>
          <a:noFill/>
        </p:spPr>
        <p:txBody>
          <a:bodyPr wrap="square" rtlCol="0">
            <a:spAutoFit/>
          </a:bodyPr>
          <a:lstStyle/>
          <a:p>
            <a:r>
              <a:rPr lang="en-US" altLang="ja-JP" sz="1050" dirty="0">
                <a:latin typeface="Meiryo" panose="020B0604030504040204" pitchFamily="34" charset="-128"/>
                <a:ea typeface="Meiryo" panose="020B0604030504040204" pitchFamily="34" charset="-128"/>
              </a:rPr>
              <a:t>7.4V</a:t>
            </a:r>
            <a:r>
              <a:rPr lang="ja-JP" altLang="en-US" sz="1050">
                <a:latin typeface="Meiryo" panose="020B0604030504040204" pitchFamily="34" charset="-128"/>
                <a:ea typeface="Meiryo" panose="020B0604030504040204" pitchFamily="34" charset="-128"/>
              </a:rPr>
              <a:t>で電圧が安定するため，パラメータ調整の際は電圧が</a:t>
            </a:r>
            <a:r>
              <a:rPr lang="en-US" altLang="ja-JP" sz="1050" dirty="0">
                <a:latin typeface="Meiryo" panose="020B0604030504040204" pitchFamily="34" charset="-128"/>
                <a:ea typeface="Meiryo" panose="020B0604030504040204" pitchFamily="34" charset="-128"/>
              </a:rPr>
              <a:t>7.4V</a:t>
            </a:r>
            <a:r>
              <a:rPr lang="ja-JP" altLang="en-US" sz="1050">
                <a:latin typeface="Meiryo" panose="020B0604030504040204" pitchFamily="34" charset="-128"/>
                <a:ea typeface="Meiryo" panose="020B0604030504040204" pitchFamily="34" charset="-128"/>
              </a:rPr>
              <a:t>まで放電させてから行うようにした．</a:t>
            </a:r>
            <a:endParaRPr lang="en-US" altLang="ja-JP" sz="1050" dirty="0">
              <a:latin typeface="Meiryo" panose="020B0604030504040204" pitchFamily="34" charset="-128"/>
              <a:ea typeface="Meiryo" panose="020B0604030504040204" pitchFamily="34" charset="-128"/>
            </a:endParaRPr>
          </a:p>
          <a:p>
            <a:r>
              <a:rPr lang="ja-JP" altLang="en-US" sz="1050">
                <a:latin typeface="Meiryo" panose="020B0604030504040204" pitchFamily="34" charset="-128"/>
                <a:ea typeface="Meiryo" panose="020B0604030504040204" pitchFamily="34" charset="-128"/>
              </a:rPr>
              <a:t>バッテリの放電には，競技とは別に放電を行うプログラムを作成し，自動で放電を行えるようにした．</a:t>
            </a:r>
            <a:endParaRPr lang="en-US" altLang="ja-JP" sz="1050" dirty="0">
              <a:latin typeface="Meiryo" panose="020B0604030504040204" pitchFamily="34" charset="-128"/>
              <a:ea typeface="Meiryo" panose="020B0604030504040204" pitchFamily="34" charset="-128"/>
            </a:endParaRPr>
          </a:p>
        </p:txBody>
      </p:sp>
      <p:grpSp>
        <p:nvGrpSpPr>
          <p:cNvPr id="56" name="グループ化 55">
            <a:extLst>
              <a:ext uri="{FF2B5EF4-FFF2-40B4-BE49-F238E27FC236}">
                <a16:creationId xmlns:a16="http://schemas.microsoft.com/office/drawing/2014/main" id="{70BFB63B-0A99-9449-90A6-60105AFFCA5A}"/>
              </a:ext>
            </a:extLst>
          </p:cNvPr>
          <p:cNvGrpSpPr/>
          <p:nvPr/>
        </p:nvGrpSpPr>
        <p:grpSpPr>
          <a:xfrm>
            <a:off x="6621586" y="5303129"/>
            <a:ext cx="6045735" cy="1211356"/>
            <a:chOff x="346464" y="6884441"/>
            <a:chExt cx="6045735" cy="1211356"/>
          </a:xfrm>
        </p:grpSpPr>
        <p:grpSp>
          <p:nvGrpSpPr>
            <p:cNvPr id="57" name="グループ化 56">
              <a:extLst>
                <a:ext uri="{FF2B5EF4-FFF2-40B4-BE49-F238E27FC236}">
                  <a16:creationId xmlns:a16="http://schemas.microsoft.com/office/drawing/2014/main" id="{7306BF20-B708-2F4E-BC98-BDDB95A8F6E8}"/>
                </a:ext>
              </a:extLst>
            </p:cNvPr>
            <p:cNvGrpSpPr/>
            <p:nvPr/>
          </p:nvGrpSpPr>
          <p:grpSpPr>
            <a:xfrm>
              <a:off x="346464" y="7151895"/>
              <a:ext cx="4187757" cy="410753"/>
              <a:chOff x="249792" y="6987693"/>
              <a:chExt cx="4187757" cy="410753"/>
            </a:xfrm>
          </p:grpSpPr>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1B5A837F-1732-3446-BD62-A136CC254D92}"/>
                      </a:ext>
                    </a:extLst>
                  </p:cNvPr>
                  <p:cNvSpPr txBox="1"/>
                  <p:nvPr/>
                </p:nvSpPr>
                <p:spPr>
                  <a:xfrm>
                    <a:off x="728469" y="6987693"/>
                    <a:ext cx="3709080" cy="4107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100" b="0" i="1" smtClean="0">
                              <a:latin typeface="Cambria Math" panose="02040503050406030204" pitchFamily="18" charset="0"/>
                            </a:rPr>
                            <m:t>=</m:t>
                          </m:r>
                          <m:sSub>
                            <m:sSubPr>
                              <m:ctrlPr>
                                <a:rPr kumimoji="1" lang="en-US" altLang="ja-JP" sz="1100" b="0" i="1" smtClean="0">
                                  <a:latin typeface="Cambria Math" panose="02040503050406030204" pitchFamily="18" charset="0"/>
                                </a:rPr>
                              </m:ctrlPr>
                            </m:sSubPr>
                            <m:e>
                              <m:r>
                                <m:rPr>
                                  <m:sty m:val="p"/>
                                </m:rPr>
                                <a:rPr kumimoji="1" lang="en-US" altLang="ja-JP" sz="1100" b="0" i="0" smtClean="0">
                                  <a:latin typeface="Cambria Math" panose="02040503050406030204" pitchFamily="18" charset="0"/>
                                </a:rPr>
                                <m:t>K</m:t>
                              </m:r>
                            </m:e>
                            <m:sub>
                              <m:r>
                                <m:rPr>
                                  <m:sty m:val="p"/>
                                </m:rPr>
                                <a:rPr kumimoji="1" lang="en-US" altLang="ja-JP" sz="1100" b="0" i="0" smtClean="0">
                                  <a:latin typeface="Cambria Math" panose="02040503050406030204" pitchFamily="18" charset="0"/>
                                </a:rPr>
                                <m:t>P</m:t>
                              </m:r>
                            </m:sub>
                          </m:sSub>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r>
                            <a:rPr kumimoji="1" lang="en-US" altLang="ja-JP" sz="1100" b="0" i="1" smtClean="0">
                              <a:latin typeface="Cambria Math" panose="02040503050406030204" pitchFamily="18" charset="0"/>
                            </a:rPr>
                            <m:t>+</m:t>
                          </m:r>
                          <m:sSub>
                            <m:sSubPr>
                              <m:ctrlPr>
                                <a:rPr kumimoji="1" lang="en-US" altLang="ja-JP" sz="1100" b="0" i="1" smtClean="0">
                                  <a:latin typeface="Cambria Math" panose="02040503050406030204" pitchFamily="18" charset="0"/>
                                </a:rPr>
                              </m:ctrlPr>
                            </m:sSubPr>
                            <m:e>
                              <m:r>
                                <m:rPr>
                                  <m:sty m:val="p"/>
                                </m:rPr>
                                <a:rPr kumimoji="1" lang="en-US" altLang="ja-JP" sz="1100" b="0" i="0" smtClean="0">
                                  <a:latin typeface="Cambria Math" panose="02040503050406030204" pitchFamily="18" charset="0"/>
                                </a:rPr>
                                <m:t>K</m:t>
                              </m:r>
                            </m:e>
                            <m:sub>
                              <m:r>
                                <m:rPr>
                                  <m:sty m:val="p"/>
                                </m:rPr>
                                <a:rPr kumimoji="1" lang="en-US" altLang="ja-JP" sz="1100" b="0" i="0" smtClean="0">
                                  <a:latin typeface="Cambria Math" panose="02040503050406030204" pitchFamily="18" charset="0"/>
                                </a:rPr>
                                <m:t>I</m:t>
                              </m:r>
                            </m:sub>
                          </m:sSub>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nary>
                            <m:naryPr>
                              <m:chr m:val="∑"/>
                              <m:supHide m:val="on"/>
                              <m:ctrlPr>
                                <a:rPr lang="en-US" altLang="ja-JP" sz="1100" i="1" smtClean="0">
                                  <a:latin typeface="Cambria Math" panose="02040503050406030204" pitchFamily="18" charset="0"/>
                                  <a:ea typeface="メイリオ" panose="020B0604030504040204" pitchFamily="50" charset="-128"/>
                                </a:rPr>
                              </m:ctrlPr>
                            </m:naryPr>
                            <m:sub>
                              <m:r>
                                <m:rPr>
                                  <m:brk m:alnAt="7"/>
                                </m:rPr>
                                <a:rPr lang="en-US" altLang="ja-JP" sz="1100" b="0" i="1" smtClean="0">
                                  <a:latin typeface="Cambria Math" panose="02040503050406030204" pitchFamily="18" charset="0"/>
                                  <a:ea typeface="メイリオ" panose="020B0604030504040204" pitchFamily="50" charset="-128"/>
                                </a:rPr>
                                <m:t>𝑛</m:t>
                              </m:r>
                            </m:sub>
                            <m:sup/>
                            <m:e>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e>
                          </m:nary>
                          <m:r>
                            <a:rPr lang="en-US" altLang="ja-JP" sz="1100" i="1">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ea typeface="Cambria Math" panose="02040503050406030204" pitchFamily="18" charset="0"/>
                            </a:rPr>
                            <m:t>𝑡</m:t>
                          </m:r>
                          <m:r>
                            <a:rPr lang="en-US" altLang="ja-JP" sz="1100" b="0" i="1" smtClean="0">
                              <a:latin typeface="Cambria Math" panose="02040503050406030204" pitchFamily="18" charset="0"/>
                              <a:ea typeface="メイリオ" panose="020B0604030504040204" pitchFamily="50" charset="-128"/>
                            </a:rPr>
                            <m:t>+</m:t>
                          </m:r>
                          <m:sSub>
                            <m:sSubPr>
                              <m:ctrlPr>
                                <a:rPr kumimoji="1" lang="en-US" altLang="ja-JP" sz="1100" b="0" i="1" smtClean="0">
                                  <a:latin typeface="Cambria Math" panose="02040503050406030204" pitchFamily="18" charset="0"/>
                                </a:rPr>
                              </m:ctrlPr>
                            </m:sSubPr>
                            <m:e>
                              <m:r>
                                <m:rPr>
                                  <m:sty m:val="p"/>
                                </m:rPr>
                                <a:rPr kumimoji="1" lang="en-US" altLang="ja-JP" sz="1100" b="0" i="0" smtClean="0">
                                  <a:latin typeface="Cambria Math" panose="02040503050406030204" pitchFamily="18" charset="0"/>
                                </a:rPr>
                                <m:t>K</m:t>
                              </m:r>
                            </m:e>
                            <m:sub>
                              <m:r>
                                <m:rPr>
                                  <m:sty m:val="p"/>
                                </m:rPr>
                                <a:rPr kumimoji="1" lang="en-US" altLang="ja-JP" sz="1100" b="0" i="0" smtClean="0">
                                  <a:latin typeface="Cambria Math" panose="02040503050406030204" pitchFamily="18" charset="0"/>
                                </a:rPr>
                                <m:t>D</m:t>
                              </m:r>
                            </m:sub>
                          </m:sSub>
                          <m:r>
                            <a:rPr kumimoji="1" lang="en-US" altLang="ja-JP" sz="1100" b="0" i="1" smtClean="0">
                              <a:latin typeface="Cambria Math" panose="02040503050406030204" pitchFamily="18" charset="0"/>
                            </a:rPr>
                            <m:t> </m:t>
                          </m:r>
                          <m:f>
                            <m:fPr>
                              <m:ctrlPr>
                                <a:rPr kumimoji="1" lang="en-US" altLang="ja-JP" sz="1100" b="0" i="1" smtClean="0">
                                  <a:latin typeface="Cambria Math" panose="02040503050406030204" pitchFamily="18" charset="0"/>
                                </a:rPr>
                              </m:ctrlPr>
                            </m:fPr>
                            <m:num>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r>
                                <a:rPr lang="en-US" altLang="ja-JP" sz="1100" b="0" i="1" smtClean="0">
                                  <a:latin typeface="Cambria Math" panose="02040503050406030204" pitchFamily="18" charset="0"/>
                                  <a:ea typeface="メイリオ" panose="020B0604030504040204" pitchFamily="50" charset="-128"/>
                                </a:rPr>
                                <m:t>−</m:t>
                              </m:r>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r>
                                    <a:rPr lang="en-US" altLang="ja-JP" sz="1100" b="0" i="1" smtClean="0">
                                      <a:latin typeface="Cambria Math" panose="02040503050406030204" pitchFamily="18" charset="0"/>
                                      <a:ea typeface="メイリオ" panose="020B0604030504040204" pitchFamily="50" charset="-128"/>
                                    </a:rPr>
                                    <m:t>−1</m:t>
                                  </m:r>
                                </m:sub>
                              </m:sSub>
                            </m:num>
                            <m:den>
                              <m:r>
                                <a:rPr lang="en-US" altLang="ja-JP" sz="1100" i="1">
                                  <a:latin typeface="Cambria Math" panose="02040503050406030204" pitchFamily="18" charset="0"/>
                                  <a:ea typeface="Cambria Math" panose="02040503050406030204" pitchFamily="18" charset="0"/>
                                </a:rPr>
                                <m:t>∆</m:t>
                              </m:r>
                              <m:r>
                                <a:rPr lang="en-US" altLang="ja-JP" sz="1100" i="1">
                                  <a:latin typeface="Cambria Math" panose="02040503050406030204" pitchFamily="18" charset="0"/>
                                  <a:ea typeface="Cambria Math" panose="02040503050406030204" pitchFamily="18" charset="0"/>
                                </a:rPr>
                                <m:t>𝑡</m:t>
                              </m:r>
                            </m:den>
                          </m:f>
                          <m:r>
                            <a:rPr kumimoji="1" lang="en-US" altLang="ja-JP" sz="1100" b="0" i="0" smtClean="0">
                              <a:latin typeface="Cambria Math" panose="02040503050406030204" pitchFamily="18" charset="0"/>
                            </a:rPr>
                            <m:t>+</m:t>
                          </m:r>
                          <m:sSub>
                            <m:sSubPr>
                              <m:ctrlPr>
                                <a:rPr lang="en-US" altLang="ja-JP" sz="1100" i="1">
                                  <a:latin typeface="Cambria Math" panose="02040503050406030204" pitchFamily="18" charset="0"/>
                                </a:rPr>
                              </m:ctrlPr>
                            </m:sSubPr>
                            <m:e>
                              <m:r>
                                <m:rPr>
                                  <m:sty m:val="p"/>
                                </m:rPr>
                                <a:rPr lang="en-US" altLang="ja-JP" sz="1100">
                                  <a:latin typeface="Cambria Math" panose="02040503050406030204" pitchFamily="18" charset="0"/>
                                </a:rPr>
                                <m:t>K</m:t>
                              </m:r>
                            </m:e>
                            <m:sub>
                              <m:r>
                                <m:rPr>
                                  <m:sty m:val="p"/>
                                </m:rPr>
                                <a:rPr lang="en-US" altLang="ja-JP" sz="1100" i="1" smtClean="0">
                                  <a:latin typeface="Cambria Math" panose="02040503050406030204" pitchFamily="18" charset="0"/>
                                </a:rPr>
                                <m:t>V</m:t>
                              </m:r>
                            </m:sub>
                          </m:sSub>
                          <m:r>
                            <a:rPr kumimoji="1" lang="en-US" altLang="ja-JP" sz="1100" b="0" i="0" smtClean="0">
                              <a:latin typeface="Cambria Math" panose="02040503050406030204" pitchFamily="18" charset="0"/>
                            </a:rPr>
                            <m:t>(</m:t>
                          </m:r>
                          <m:r>
                            <a:rPr lang="ja-JP" altLang="en-US" sz="1100" i="1">
                              <a:latin typeface="Cambria Math" panose="02040503050406030204" pitchFamily="18" charset="0"/>
                            </a:rPr>
                            <m:t>曲率旋回量</m:t>
                          </m:r>
                          <m:r>
                            <a:rPr kumimoji="1" lang="en-US" altLang="ja-JP" sz="1100" b="0" i="0" smtClean="0">
                              <a:latin typeface="Cambria Math" panose="02040503050406030204" pitchFamily="18" charset="0"/>
                            </a:rPr>
                            <m:t>)</m:t>
                          </m:r>
                        </m:oMath>
                      </m:oMathPara>
                    </a14:m>
                    <a:endParaRPr kumimoji="1" lang="ja-JP" altLang="en-US" sz="1100" dirty="0">
                      <a:latin typeface="Meiryo UI" panose="020B0604030504040204" pitchFamily="50" charset="-128"/>
                      <a:ea typeface="Meiryo UI" panose="020B0604030504040204" pitchFamily="50" charset="-128"/>
                    </a:endParaRPr>
                  </a:p>
                </p:txBody>
              </p:sp>
            </mc:Choice>
            <mc:Fallback xmlns="">
              <p:sp>
                <p:nvSpPr>
                  <p:cNvPr id="86" name="テキスト ボックス 85">
                    <a:extLst>
                      <a:ext uri="{FF2B5EF4-FFF2-40B4-BE49-F238E27FC236}">
                        <a16:creationId xmlns:a16="http://schemas.microsoft.com/office/drawing/2014/main" id="{C6AE2285-3B97-5C4B-B9C2-CD05FA537B93}"/>
                      </a:ext>
                    </a:extLst>
                  </p:cNvPr>
                  <p:cNvSpPr txBox="1">
                    <a:spLocks noRot="1" noChangeAspect="1" noMove="1" noResize="1" noEditPoints="1" noAdjustHandles="1" noChangeArrowheads="1" noChangeShapeType="1" noTextEdit="1"/>
                  </p:cNvSpPr>
                  <p:nvPr/>
                </p:nvSpPr>
                <p:spPr>
                  <a:xfrm>
                    <a:off x="728469" y="6987693"/>
                    <a:ext cx="3709080" cy="410753"/>
                  </a:xfrm>
                  <a:prstGeom prst="rect">
                    <a:avLst/>
                  </a:prstGeom>
                  <a:blipFill>
                    <a:blip r:embed="rId5"/>
                    <a:stretch>
                      <a:fillRect t="-153125" b="-206250"/>
                    </a:stretch>
                  </a:blipFill>
                </p:spPr>
                <p:txBody>
                  <a:bodyPr/>
                  <a:lstStyle/>
                  <a:p>
                    <a:r>
                      <a:rPr lang="ja-JP" altLang="en-US">
                        <a:noFill/>
                      </a:rPr>
                      <a:t> </a:t>
                    </a:r>
                  </a:p>
                </p:txBody>
              </p:sp>
            </mc:Fallback>
          </mc:AlternateContent>
          <p:sp>
            <p:nvSpPr>
              <p:cNvPr id="65" name="テキスト ボックス 64">
                <a:extLst>
                  <a:ext uri="{FF2B5EF4-FFF2-40B4-BE49-F238E27FC236}">
                    <a16:creationId xmlns:a16="http://schemas.microsoft.com/office/drawing/2014/main" id="{C58F89DF-B421-2748-896D-9022E798CDA6}"/>
                  </a:ext>
                </a:extLst>
              </p:cNvPr>
              <p:cNvSpPr txBox="1"/>
              <p:nvPr/>
            </p:nvSpPr>
            <p:spPr>
              <a:xfrm>
                <a:off x="249792" y="7070939"/>
                <a:ext cx="606282" cy="261610"/>
              </a:xfrm>
              <a:prstGeom prst="rect">
                <a:avLst/>
              </a:prstGeom>
              <a:noFill/>
            </p:spPr>
            <p:txBody>
              <a:bodyPr wrap="square" rtlCol="0">
                <a:spAutoFit/>
              </a:bodyPr>
              <a:lstStyle/>
              <a:p>
                <a:pPr algn="ctr"/>
                <a:r>
                  <a:rPr kumimoji="1" lang="ja-JP" altLang="en-US" sz="1100">
                    <a:latin typeface="メイリオ" panose="020B0604030504040204" pitchFamily="50" charset="-128"/>
                    <a:ea typeface="メイリオ" panose="020B0604030504040204" pitchFamily="50" charset="-128"/>
                  </a:rPr>
                  <a:t>旋回量</a:t>
                </a:r>
                <a:endParaRPr kumimoji="1" lang="ja-JP" altLang="en-US" sz="1100" dirty="0">
                  <a:latin typeface="メイリオ" panose="020B0604030504040204" pitchFamily="50" charset="-128"/>
                  <a:ea typeface="メイリオ" panose="020B0604030504040204" pitchFamily="50" charset="-128"/>
                </a:endParaRPr>
              </a:p>
            </p:txBody>
          </p:sp>
        </p:grpSp>
        <p:grpSp>
          <p:nvGrpSpPr>
            <p:cNvPr id="58" name="グループ化 57">
              <a:extLst>
                <a:ext uri="{FF2B5EF4-FFF2-40B4-BE49-F238E27FC236}">
                  <a16:creationId xmlns:a16="http://schemas.microsoft.com/office/drawing/2014/main" id="{76111874-1970-7640-8DBC-BF593645588A}"/>
                </a:ext>
              </a:extLst>
            </p:cNvPr>
            <p:cNvGrpSpPr/>
            <p:nvPr/>
          </p:nvGrpSpPr>
          <p:grpSpPr>
            <a:xfrm>
              <a:off x="4691229" y="6884441"/>
              <a:ext cx="1700970" cy="1211356"/>
              <a:chOff x="4680307" y="4852166"/>
              <a:chExt cx="2042491" cy="938265"/>
            </a:xfrm>
          </p:grpSpPr>
          <p:grpSp>
            <p:nvGrpSpPr>
              <p:cNvPr id="59" name="グループ化 58">
                <a:extLst>
                  <a:ext uri="{FF2B5EF4-FFF2-40B4-BE49-F238E27FC236}">
                    <a16:creationId xmlns:a16="http://schemas.microsoft.com/office/drawing/2014/main" id="{5BDCC53F-A5B6-AB41-9EE6-5CCAA3537C74}"/>
                  </a:ext>
                </a:extLst>
              </p:cNvPr>
              <p:cNvGrpSpPr/>
              <p:nvPr/>
            </p:nvGrpSpPr>
            <p:grpSpPr>
              <a:xfrm>
                <a:off x="4680307" y="4852166"/>
                <a:ext cx="1940630" cy="938265"/>
                <a:chOff x="3086491" y="5021128"/>
                <a:chExt cx="1914825" cy="988716"/>
              </a:xfrm>
            </p:grpSpPr>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CC54C565-B45C-8A4B-841C-40C498CA33F0}"/>
                        </a:ext>
                      </a:extLst>
                    </p:cNvPr>
                    <p:cNvSpPr txBox="1"/>
                    <p:nvPr/>
                  </p:nvSpPr>
                  <p:spPr>
                    <a:xfrm>
                      <a:off x="3093848" y="5021128"/>
                      <a:ext cx="280687" cy="9887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900" i="1" smtClean="0">
                                    <a:latin typeface="Cambria Math" panose="02040503050406030204" pitchFamily="18" charset="0"/>
                                  </a:rPr>
                                </m:ctrlPr>
                              </m:sSubPr>
                              <m:e>
                                <m:r>
                                  <m:rPr>
                                    <m:sty m:val="p"/>
                                  </m:rPr>
                                  <a:rPr lang="en-US" altLang="ja-JP" sz="900" i="0">
                                    <a:latin typeface="Cambria Math" panose="02040503050406030204" pitchFamily="18" charset="0"/>
                                  </a:rPr>
                                  <m:t>K</m:t>
                                </m:r>
                              </m:e>
                              <m:sub>
                                <m:r>
                                  <m:rPr>
                                    <m:sty m:val="p"/>
                                  </m:rPr>
                                  <a:rPr lang="en-US" altLang="ja-JP" sz="900" i="0">
                                    <a:latin typeface="Cambria Math" panose="02040503050406030204" pitchFamily="18" charset="0"/>
                                  </a:rPr>
                                  <m:t>P</m:t>
                                </m:r>
                              </m:sub>
                            </m:sSub>
                          </m:oMath>
                        </m:oMathPara>
                      </a14:m>
                      <a:endParaRPr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a:latin typeface="Cambria Math" panose="02040503050406030204" pitchFamily="18" charset="0"/>
                                  </a:rPr>
                                </m:ctrlPr>
                              </m:sSubPr>
                              <m:e>
                                <m:r>
                                  <m:rPr>
                                    <m:sty m:val="p"/>
                                  </m:rPr>
                                  <a:rPr lang="en-US" altLang="ja-JP" sz="900" i="0">
                                    <a:latin typeface="Cambria Math" panose="02040503050406030204" pitchFamily="18" charset="0"/>
                                  </a:rPr>
                                  <m:t>K</m:t>
                                </m:r>
                              </m:e>
                              <m:sub>
                                <m:r>
                                  <m:rPr>
                                    <m:sty m:val="p"/>
                                  </m:rPr>
                                  <a:rPr lang="en-US" altLang="ja-JP" sz="900" i="0">
                                    <a:latin typeface="Cambria Math" panose="02040503050406030204" pitchFamily="18" charset="0"/>
                                  </a:rPr>
                                  <m:t>I</m:t>
                                </m:r>
                              </m:sub>
                            </m:sSub>
                          </m:oMath>
                        </m:oMathPara>
                      </a14:m>
                      <a:endParaRPr kumimoji="1"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a:latin typeface="Cambria Math" panose="02040503050406030204" pitchFamily="18" charset="0"/>
                                  </a:rPr>
                                </m:ctrlPr>
                              </m:sSubPr>
                              <m:e>
                                <m:r>
                                  <m:rPr>
                                    <m:sty m:val="p"/>
                                  </m:rPr>
                                  <a:rPr lang="en-US" altLang="ja-JP" sz="900">
                                    <a:latin typeface="Cambria Math" panose="02040503050406030204" pitchFamily="18" charset="0"/>
                                  </a:rPr>
                                  <m:t>K</m:t>
                                </m:r>
                              </m:e>
                              <m:sub>
                                <m:r>
                                  <m:rPr>
                                    <m:sty m:val="p"/>
                                  </m:rPr>
                                  <a:rPr lang="en-US" altLang="ja-JP" sz="900">
                                    <a:latin typeface="Cambria Math" panose="02040503050406030204" pitchFamily="18" charset="0"/>
                                  </a:rPr>
                                  <m:t>D</m:t>
                                </m:r>
                              </m:sub>
                            </m:sSub>
                          </m:oMath>
                        </m:oMathPara>
                      </a14:m>
                      <a:endParaRPr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a:latin typeface="Cambria Math" panose="02040503050406030204" pitchFamily="18" charset="0"/>
                                  </a:rPr>
                                </m:ctrlPr>
                              </m:sSubPr>
                              <m:e>
                                <m:r>
                                  <m:rPr>
                                    <m:sty m:val="p"/>
                                  </m:rPr>
                                  <a:rPr lang="en-US" altLang="ja-JP" sz="900">
                                    <a:latin typeface="Cambria Math" panose="02040503050406030204" pitchFamily="18" charset="0"/>
                                  </a:rPr>
                                  <m:t>K</m:t>
                                </m:r>
                              </m:e>
                              <m:sub>
                                <m:r>
                                  <m:rPr>
                                    <m:sty m:val="p"/>
                                  </m:rPr>
                                  <a:rPr lang="en-US" altLang="ja-JP" sz="900" b="0" i="0" smtClean="0">
                                    <a:latin typeface="Cambria Math" panose="02040503050406030204" pitchFamily="18" charset="0"/>
                                  </a:rPr>
                                  <m:t>V</m:t>
                                </m:r>
                              </m:sub>
                            </m:sSub>
                          </m:oMath>
                        </m:oMathPara>
                      </a14:m>
                      <a:endParaRPr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smtClean="0">
                                    <a:latin typeface="Cambria Math" panose="02040503050406030204" pitchFamily="18" charset="0"/>
                                    <a:ea typeface="メイリオ" panose="020B0604030504040204" pitchFamily="50" charset="-128"/>
                                  </a:rPr>
                                </m:ctrlPr>
                              </m:sSubPr>
                              <m:e>
                                <m:r>
                                  <a:rPr lang="en-US" altLang="ja-JP" sz="900" i="1" smtClean="0">
                                    <a:latin typeface="Cambria Math" panose="02040503050406030204" pitchFamily="18" charset="0"/>
                                    <a:ea typeface="Cambria Math" panose="02040503050406030204" pitchFamily="18" charset="0"/>
                                  </a:rPr>
                                  <m:t>𝜖</m:t>
                                </m:r>
                              </m:e>
                              <m:sub>
                                <m:r>
                                  <a:rPr lang="en-US" altLang="ja-JP" sz="900" b="0" i="1" smtClean="0">
                                    <a:latin typeface="Cambria Math" panose="02040503050406030204" pitchFamily="18" charset="0"/>
                                    <a:ea typeface="メイリオ" panose="020B0604030504040204" pitchFamily="50" charset="-128"/>
                                  </a:rPr>
                                  <m:t>𝑛</m:t>
                                </m:r>
                              </m:sub>
                            </m:sSub>
                          </m:oMath>
                        </m:oMathPara>
                      </a14:m>
                      <a:endParaRPr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900" i="1">
                                <a:latin typeface="Cambria Math" panose="02040503050406030204" pitchFamily="18" charset="0"/>
                                <a:ea typeface="Cambria Math" panose="02040503050406030204" pitchFamily="18" charset="0"/>
                              </a:rPr>
                              <m:t>∆</m:t>
                            </m:r>
                            <m:r>
                              <a:rPr lang="en-US" altLang="ja-JP" sz="900" i="1">
                                <a:latin typeface="Cambria Math" panose="02040503050406030204" pitchFamily="18" charset="0"/>
                                <a:ea typeface="Cambria Math" panose="02040503050406030204" pitchFamily="18" charset="0"/>
                              </a:rPr>
                              <m:t>𝑡</m:t>
                            </m:r>
                          </m:oMath>
                        </m:oMathPara>
                      </a14:m>
                      <a:endParaRPr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a:latin typeface="Cambria Math" panose="02040503050406030204" pitchFamily="18" charset="0"/>
                                    <a:ea typeface="Cambria Math" panose="02040503050406030204" pitchFamily="18" charset="0"/>
                                  </a:rPr>
                                </m:ctrlPr>
                              </m:sSubPr>
                              <m:e>
                                <m:r>
                                  <a:rPr lang="en-US" altLang="ja-JP" sz="900" i="1">
                                    <a:latin typeface="Cambria Math" panose="02040503050406030204" pitchFamily="18" charset="0"/>
                                    <a:ea typeface="Cambria Math" panose="02040503050406030204" pitchFamily="18" charset="0"/>
                                  </a:rPr>
                                  <m:t>𝑉</m:t>
                                </m:r>
                              </m:e>
                              <m:sub>
                                <m:r>
                                  <a:rPr lang="en-US" altLang="ja-JP" sz="900" i="1">
                                    <a:latin typeface="Cambria Math" panose="02040503050406030204" pitchFamily="18" charset="0"/>
                                    <a:ea typeface="Cambria Math" panose="02040503050406030204" pitchFamily="18" charset="0"/>
                                  </a:rPr>
                                  <m:t>𝑟𝑒𝑓</m:t>
                                </m:r>
                              </m:sub>
                            </m:sSub>
                          </m:oMath>
                        </m:oMathPara>
                      </a14:m>
                      <a:endParaRPr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900" b="0" i="1" smtClean="0">
                                <a:latin typeface="Cambria Math" panose="02040503050406030204" pitchFamily="18" charset="0"/>
                                <a:ea typeface="Cambria Math" panose="02040503050406030204" pitchFamily="18" charset="0"/>
                              </a:rPr>
                              <m:t>𝑉</m:t>
                            </m:r>
                          </m:oMath>
                        </m:oMathPara>
                      </a14:m>
                      <a:endParaRPr lang="en-US" altLang="ja-JP" sz="900" dirty="0">
                        <a:latin typeface="メイリオ" panose="020B0604030504040204" pitchFamily="50" charset="-128"/>
                        <a:ea typeface="メイリオ" panose="020B0604030504040204" pitchFamily="50" charset="-128"/>
                      </a:endParaRPr>
                    </a:p>
                  </p:txBody>
                </p:sp>
              </mc:Choice>
              <mc:Fallback xmlns="">
                <p:sp>
                  <p:nvSpPr>
                    <p:cNvPr id="83" name="テキスト ボックス 82">
                      <a:extLst>
                        <a:ext uri="{FF2B5EF4-FFF2-40B4-BE49-F238E27FC236}">
                          <a16:creationId xmlns:a16="http://schemas.microsoft.com/office/drawing/2014/main" id="{34F28BD4-CA47-064C-9274-34DDDE4025D0}"/>
                        </a:ext>
                      </a:extLst>
                    </p:cNvPr>
                    <p:cNvSpPr txBox="1">
                      <a:spLocks noRot="1" noChangeAspect="1" noMove="1" noResize="1" noEditPoints="1" noAdjustHandles="1" noChangeArrowheads="1" noChangeShapeType="1" noTextEdit="1"/>
                    </p:cNvSpPr>
                    <p:nvPr/>
                  </p:nvSpPr>
                  <p:spPr>
                    <a:xfrm>
                      <a:off x="3093848" y="5021128"/>
                      <a:ext cx="280687" cy="988716"/>
                    </a:xfrm>
                    <a:prstGeom prst="rect">
                      <a:avLst/>
                    </a:prstGeom>
                    <a:blipFill>
                      <a:blip r:embed="rId6"/>
                      <a:stretch>
                        <a:fillRect r="-30000"/>
                      </a:stretch>
                    </a:blipFill>
                  </p:spPr>
                  <p:txBody>
                    <a:bodyPr/>
                    <a:lstStyle/>
                    <a:p>
                      <a:r>
                        <a:rPr lang="ja-JP" altLang="en-US">
                          <a:noFill/>
                        </a:rPr>
                        <a:t> </a:t>
                      </a:r>
                    </a:p>
                  </p:txBody>
                </p:sp>
              </mc:Fallback>
            </mc:AlternateContent>
            <p:sp>
              <p:nvSpPr>
                <p:cNvPr id="62" name="左大かっこ 61">
                  <a:extLst>
                    <a:ext uri="{FF2B5EF4-FFF2-40B4-BE49-F238E27FC236}">
                      <a16:creationId xmlns:a16="http://schemas.microsoft.com/office/drawing/2014/main" id="{9206517B-C1F4-8C4E-A5B9-70058015AC86}"/>
                    </a:ext>
                  </a:extLst>
                </p:cNvPr>
                <p:cNvSpPr/>
                <p:nvPr/>
              </p:nvSpPr>
              <p:spPr>
                <a:xfrm flipH="1">
                  <a:off x="4941511" y="5080225"/>
                  <a:ext cx="59805" cy="843524"/>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050"/>
                </a:p>
              </p:txBody>
            </p:sp>
            <p:sp>
              <p:nvSpPr>
                <p:cNvPr id="63" name="左大かっこ 62">
                  <a:extLst>
                    <a:ext uri="{FF2B5EF4-FFF2-40B4-BE49-F238E27FC236}">
                      <a16:creationId xmlns:a16="http://schemas.microsoft.com/office/drawing/2014/main" id="{3725525A-A5CE-EA40-96DD-764AA2EF7B7D}"/>
                    </a:ext>
                  </a:extLst>
                </p:cNvPr>
                <p:cNvSpPr/>
                <p:nvPr/>
              </p:nvSpPr>
              <p:spPr>
                <a:xfrm>
                  <a:off x="3086491" y="5076976"/>
                  <a:ext cx="59157" cy="846781"/>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050"/>
                </a:p>
              </p:txBody>
            </p:sp>
          </p:grpSp>
          <p:sp>
            <p:nvSpPr>
              <p:cNvPr id="60" name="テキスト ボックス 59">
                <a:extLst>
                  <a:ext uri="{FF2B5EF4-FFF2-40B4-BE49-F238E27FC236}">
                    <a16:creationId xmlns:a16="http://schemas.microsoft.com/office/drawing/2014/main" id="{00DB84DB-4704-E74A-8592-0C2193DDE0FD}"/>
                  </a:ext>
                </a:extLst>
              </p:cNvPr>
              <p:cNvSpPr txBox="1"/>
              <p:nvPr/>
            </p:nvSpPr>
            <p:spPr>
              <a:xfrm>
                <a:off x="4960933" y="4852535"/>
                <a:ext cx="1761865" cy="929723"/>
              </a:xfrm>
              <a:prstGeom prst="rect">
                <a:avLst/>
              </a:prstGeom>
              <a:noFill/>
            </p:spPr>
            <p:txBody>
              <a:bodyPr wrap="square" rtlCol="0">
                <a:spAutoFit/>
              </a:bodyPr>
              <a:lstStyle/>
              <a:p>
                <a:r>
                  <a:rPr lang="en-US" altLang="ja-JP" sz="900" dirty="0">
                    <a:latin typeface="メイリオ" panose="020B0604030504040204" pitchFamily="50" charset="-128"/>
                    <a:ea typeface="メイリオ" panose="020B0604030504040204" pitchFamily="50" charset="-128"/>
                  </a:rPr>
                  <a:t>:</a:t>
                </a:r>
                <a:r>
                  <a:rPr lang="ja-JP" altLang="en-US" sz="900" dirty="0">
                    <a:latin typeface="メイリオ" panose="020B0604030504040204" pitchFamily="50" charset="-128"/>
                    <a:ea typeface="メイリオ" panose="020B0604030504040204" pitchFamily="50" charset="-128"/>
                  </a:rPr>
                  <a:t>比例制御ゲイン</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dirty="0">
                    <a:latin typeface="メイリオ" panose="020B0604030504040204" pitchFamily="50" charset="-128"/>
                    <a:ea typeface="メイリオ" panose="020B0604030504040204" pitchFamily="50" charset="-128"/>
                  </a:rPr>
                  <a:t>積分制御ゲイン　　</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微分制御ゲイン</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電圧低下補償係数</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輝度の目標値との偏差</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時間ステップ</a:t>
                </a:r>
                <a:r>
                  <a:rPr lang="en-US" altLang="ja-JP" sz="900" dirty="0">
                    <a:latin typeface="メイリオ" panose="020B0604030504040204" pitchFamily="50" charset="-128"/>
                    <a:ea typeface="メイリオ" panose="020B0604030504040204" pitchFamily="50" charset="-128"/>
                  </a:rPr>
                  <a:t>(4[</a:t>
                </a:r>
                <a:r>
                  <a:rPr lang="en-US" altLang="ja-JP" sz="900" dirty="0" err="1">
                    <a:latin typeface="メイリオ" panose="020B0604030504040204" pitchFamily="50" charset="-128"/>
                    <a:ea typeface="メイリオ" panose="020B0604030504040204" pitchFamily="50" charset="-128"/>
                  </a:rPr>
                  <a:t>ms</a:t>
                </a:r>
                <a:r>
                  <a:rPr lang="en-US" altLang="ja-JP" sz="900" dirty="0">
                    <a:latin typeface="メイリオ" panose="020B0604030504040204" pitchFamily="50" charset="-128"/>
                    <a:ea typeface="メイリオ" panose="020B0604030504040204" pitchFamily="50" charset="-128"/>
                  </a:rPr>
                  <a:t>]</a:t>
                </a: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基準電圧</a:t>
                </a:r>
                <a:r>
                  <a:rPr lang="en-US" altLang="ja-JP" sz="900" dirty="0">
                    <a:latin typeface="メイリオ" panose="020B0604030504040204" pitchFamily="50" charset="-128"/>
                    <a:ea typeface="メイリオ" panose="020B0604030504040204" pitchFamily="50" charset="-128"/>
                  </a:rPr>
                  <a:t>(7.4[</a:t>
                </a:r>
                <a:r>
                  <a:rPr lang="en-US" altLang="ja-JP" sz="900" dirty="0" err="1">
                    <a:latin typeface="メイリオ" panose="020B0604030504040204" pitchFamily="50" charset="-128"/>
                    <a:ea typeface="メイリオ" panose="020B0604030504040204" pitchFamily="50" charset="-128"/>
                  </a:rPr>
                  <a:t>ms</a:t>
                </a:r>
                <a:r>
                  <a:rPr lang="en-US" altLang="ja-JP" sz="900" dirty="0">
                    <a:latin typeface="メイリオ" panose="020B0604030504040204" pitchFamily="50" charset="-128"/>
                    <a:ea typeface="メイリオ" panose="020B0604030504040204" pitchFamily="50" charset="-128"/>
                  </a:rPr>
                  <a:t>])</a:t>
                </a: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バッテリ電圧</a:t>
                </a:r>
                <a:r>
                  <a:rPr lang="en-US" altLang="ja-JP" sz="900" dirty="0">
                    <a:latin typeface="メイリオ" panose="020B0604030504040204" pitchFamily="50" charset="-128"/>
                    <a:ea typeface="メイリオ" panose="020B0604030504040204" pitchFamily="50" charset="-128"/>
                  </a:rPr>
                  <a:t>(4[</a:t>
                </a:r>
                <a:r>
                  <a:rPr lang="en-US" altLang="ja-JP" sz="900" dirty="0" err="1">
                    <a:latin typeface="メイリオ" panose="020B0604030504040204" pitchFamily="50" charset="-128"/>
                    <a:ea typeface="メイリオ" panose="020B0604030504040204" pitchFamily="50" charset="-128"/>
                  </a:rPr>
                  <a:t>ms</a:t>
                </a:r>
                <a:r>
                  <a:rPr lang="en-US" altLang="ja-JP" sz="900" dirty="0">
                    <a:latin typeface="メイリオ" panose="020B0604030504040204" pitchFamily="50" charset="-128"/>
                    <a:ea typeface="メイリオ" panose="020B0604030504040204" pitchFamily="50" charset="-128"/>
                  </a:rPr>
                  <a:t>])</a:t>
                </a:r>
                <a:endParaRPr lang="ja-JP" altLang="en-US" sz="900">
                  <a:latin typeface="メイリオ" panose="020B0604030504040204" pitchFamily="50" charset="-128"/>
                  <a:ea typeface="メイリオ" panose="020B0604030504040204" pitchFamily="50" charset="-128"/>
                </a:endParaRPr>
              </a:p>
            </p:txBody>
          </p:sp>
        </p:grpSp>
      </p:grpSp>
      <p:cxnSp>
        <p:nvCxnSpPr>
          <p:cNvPr id="66" name="直線コネクタ 65">
            <a:extLst>
              <a:ext uri="{FF2B5EF4-FFF2-40B4-BE49-F238E27FC236}">
                <a16:creationId xmlns:a16="http://schemas.microsoft.com/office/drawing/2014/main" id="{FC95B6E8-4867-B745-92B5-CCEA085B98B4}"/>
              </a:ext>
            </a:extLst>
          </p:cNvPr>
          <p:cNvCxnSpPr>
            <a:cxnSpLocks/>
          </p:cNvCxnSpPr>
          <p:nvPr/>
        </p:nvCxnSpPr>
        <p:spPr>
          <a:xfrm>
            <a:off x="9594736" y="775551"/>
            <a:ext cx="0" cy="362512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67" name="図 66">
            <a:extLst>
              <a:ext uri="{FF2B5EF4-FFF2-40B4-BE49-F238E27FC236}">
                <a16:creationId xmlns:a16="http://schemas.microsoft.com/office/drawing/2014/main" id="{01AF2874-C903-0144-80BE-36794EBE8E4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22318" y="1533932"/>
            <a:ext cx="2605805" cy="2000886"/>
          </a:xfrm>
          <a:prstGeom prst="rect">
            <a:avLst/>
          </a:prstGeom>
        </p:spPr>
      </p:pic>
      <p:sp>
        <p:nvSpPr>
          <p:cNvPr id="68" name="テキスト ボックス 67">
            <a:extLst>
              <a:ext uri="{FF2B5EF4-FFF2-40B4-BE49-F238E27FC236}">
                <a16:creationId xmlns:a16="http://schemas.microsoft.com/office/drawing/2014/main" id="{B54F274A-D745-BA47-8C44-5A6ADEC38209}"/>
              </a:ext>
            </a:extLst>
          </p:cNvPr>
          <p:cNvSpPr txBox="1"/>
          <p:nvPr/>
        </p:nvSpPr>
        <p:spPr>
          <a:xfrm>
            <a:off x="6453378" y="851629"/>
            <a:ext cx="3142560" cy="253916"/>
          </a:xfrm>
          <a:prstGeom prst="rect">
            <a:avLst/>
          </a:prstGeom>
          <a:noFill/>
        </p:spPr>
        <p:txBody>
          <a:bodyPr wrap="square" rtlCol="0">
            <a:spAutoFit/>
          </a:bodyPr>
          <a:lstStyle/>
          <a:p>
            <a:pPr algn="ctr"/>
            <a:r>
              <a:rPr lang="ja-JP" altLang="en-US" sz="1050" b="1">
                <a:latin typeface="Meiryo" panose="020B0604030504040204" pitchFamily="34" charset="-128"/>
                <a:ea typeface="Meiryo" panose="020B0604030504040204" pitchFamily="34" charset="-128"/>
              </a:rPr>
              <a:t>新品のバッテリの放電特性の調査</a:t>
            </a:r>
            <a:endParaRPr lang="en-US" altLang="ja-JP" sz="1050" b="1" dirty="0">
              <a:latin typeface="Meiryo" panose="020B0604030504040204" pitchFamily="34" charset="-128"/>
              <a:ea typeface="Meiryo" panose="020B0604030504040204" pitchFamily="34" charset="-128"/>
            </a:endParaRPr>
          </a:p>
        </p:txBody>
      </p:sp>
      <p:sp>
        <p:nvSpPr>
          <p:cNvPr id="69" name="テキスト ボックス 68">
            <a:extLst>
              <a:ext uri="{FF2B5EF4-FFF2-40B4-BE49-F238E27FC236}">
                <a16:creationId xmlns:a16="http://schemas.microsoft.com/office/drawing/2014/main" id="{BA241F6D-34A7-F14D-8D40-52D0EBE1D886}"/>
              </a:ext>
            </a:extLst>
          </p:cNvPr>
          <p:cNvSpPr txBox="1"/>
          <p:nvPr/>
        </p:nvSpPr>
        <p:spPr>
          <a:xfrm>
            <a:off x="9584758" y="855535"/>
            <a:ext cx="3141786" cy="253916"/>
          </a:xfrm>
          <a:prstGeom prst="rect">
            <a:avLst/>
          </a:prstGeom>
          <a:noFill/>
        </p:spPr>
        <p:txBody>
          <a:bodyPr wrap="square" rtlCol="0">
            <a:spAutoFit/>
          </a:bodyPr>
          <a:lstStyle/>
          <a:p>
            <a:pPr algn="ctr"/>
            <a:r>
              <a:rPr lang="ja-JP" altLang="en-US" sz="1050" b="1">
                <a:latin typeface="Meiryo" panose="020B0604030504040204" pitchFamily="34" charset="-128"/>
                <a:ea typeface="Meiryo" panose="020B0604030504040204" pitchFamily="34" charset="-128"/>
              </a:rPr>
              <a:t>電圧の低下による旋回曲率への影響の調査</a:t>
            </a:r>
            <a:endParaRPr lang="en-US" altLang="ja-JP" sz="1050" b="1" dirty="0">
              <a:latin typeface="Meiryo" panose="020B0604030504040204" pitchFamily="34" charset="-128"/>
              <a:ea typeface="Meiryo" panose="020B0604030504040204" pitchFamily="34" charset="-128"/>
            </a:endParaRPr>
          </a:p>
        </p:txBody>
      </p:sp>
      <p:sp>
        <p:nvSpPr>
          <p:cNvPr id="70" name="テキスト ボックス 69">
            <a:extLst>
              <a:ext uri="{FF2B5EF4-FFF2-40B4-BE49-F238E27FC236}">
                <a16:creationId xmlns:a16="http://schemas.microsoft.com/office/drawing/2014/main" id="{037F7951-C327-2C48-B296-FB8E43C509C4}"/>
              </a:ext>
            </a:extLst>
          </p:cNvPr>
          <p:cNvSpPr txBox="1"/>
          <p:nvPr/>
        </p:nvSpPr>
        <p:spPr>
          <a:xfrm>
            <a:off x="6453377" y="1090368"/>
            <a:ext cx="3131381" cy="415498"/>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バッテリを</a:t>
            </a:r>
            <a:r>
              <a:rPr lang="en-US" altLang="ja-JP" sz="1050" dirty="0">
                <a:latin typeface="Meiryo" panose="020B0604030504040204" pitchFamily="34" charset="-128"/>
                <a:ea typeface="Meiryo" panose="020B0604030504040204" pitchFamily="34" charset="-128"/>
              </a:rPr>
              <a:t>EV3RT</a:t>
            </a:r>
            <a:r>
              <a:rPr lang="ja-JP" altLang="en-US" sz="1050">
                <a:latin typeface="Meiryo" panose="020B0604030504040204" pitchFamily="34" charset="-128"/>
                <a:ea typeface="Meiryo" panose="020B0604030504040204" pitchFamily="34" charset="-128"/>
              </a:rPr>
              <a:t>に搭載し，</a:t>
            </a:r>
            <a:r>
              <a:rPr lang="en-US" altLang="ja-JP" sz="1050" dirty="0">
                <a:latin typeface="Meiryo" panose="020B0604030504040204" pitchFamily="34" charset="-128"/>
                <a:ea typeface="Meiryo" panose="020B0604030504040204" pitchFamily="34" charset="-128"/>
              </a:rPr>
              <a:t>3</a:t>
            </a:r>
            <a:r>
              <a:rPr lang="ja-JP" altLang="en-US" sz="1050">
                <a:latin typeface="Meiryo" panose="020B0604030504040204" pitchFamily="34" charset="-128"/>
                <a:ea typeface="Meiryo" panose="020B0604030504040204" pitchFamily="34" charset="-128"/>
              </a:rPr>
              <a:t>つのモータを</a:t>
            </a:r>
            <a:r>
              <a:rPr lang="en-US" altLang="ja-JP" sz="1050" dirty="0">
                <a:latin typeface="Meiryo" panose="020B0604030504040204" pitchFamily="34" charset="-128"/>
                <a:ea typeface="Meiryo" panose="020B0604030504040204" pitchFamily="34" charset="-128"/>
              </a:rPr>
              <a:t>PWM100%</a:t>
            </a:r>
            <a:r>
              <a:rPr lang="ja-JP" altLang="en-US" sz="1050">
                <a:latin typeface="Meiryo" panose="020B0604030504040204" pitchFamily="34" charset="-128"/>
                <a:ea typeface="Meiryo" panose="020B0604030504040204" pitchFamily="34" charset="-128"/>
              </a:rPr>
              <a:t>で回転させ，電圧の推移を測定した．</a:t>
            </a:r>
            <a:endParaRPr lang="en-US" altLang="ja-JP" sz="1050" dirty="0">
              <a:latin typeface="Meiryo" panose="020B0604030504040204" pitchFamily="34" charset="-128"/>
              <a:ea typeface="Meiryo" panose="020B0604030504040204" pitchFamily="34" charset="-128"/>
            </a:endParaRPr>
          </a:p>
        </p:txBody>
      </p:sp>
      <p:sp>
        <p:nvSpPr>
          <p:cNvPr id="71" name="テキスト ボックス 70">
            <a:extLst>
              <a:ext uri="{FF2B5EF4-FFF2-40B4-BE49-F238E27FC236}">
                <a16:creationId xmlns:a16="http://schemas.microsoft.com/office/drawing/2014/main" id="{23C847CC-1B8D-DF46-A8F1-A36BE8BCF813}"/>
              </a:ext>
            </a:extLst>
          </p:cNvPr>
          <p:cNvSpPr txBox="1"/>
          <p:nvPr/>
        </p:nvSpPr>
        <p:spPr>
          <a:xfrm>
            <a:off x="9595163" y="1093071"/>
            <a:ext cx="3131381" cy="415498"/>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走行体に前進量</a:t>
            </a:r>
            <a:r>
              <a:rPr lang="en-US" altLang="ja-JP" sz="1050" dirty="0">
                <a:latin typeface="Meiryo" panose="020B0604030504040204" pitchFamily="34" charset="-128"/>
                <a:ea typeface="Meiryo" panose="020B0604030504040204" pitchFamily="34" charset="-128"/>
              </a:rPr>
              <a:t>50</a:t>
            </a:r>
            <a:r>
              <a:rPr lang="ja-JP" altLang="en-US" sz="1050">
                <a:latin typeface="Meiryo" panose="020B0604030504040204" pitchFamily="34" charset="-128"/>
                <a:ea typeface="Meiryo" panose="020B0604030504040204" pitchFamily="34" charset="-128"/>
              </a:rPr>
              <a:t>，旋回量</a:t>
            </a:r>
            <a:r>
              <a:rPr lang="en-US" altLang="ja-JP" sz="1050" dirty="0">
                <a:latin typeface="Meiryo" panose="020B0604030504040204" pitchFamily="34" charset="-128"/>
                <a:ea typeface="Meiryo" panose="020B0604030504040204" pitchFamily="34" charset="-128"/>
              </a:rPr>
              <a:t>25</a:t>
            </a:r>
            <a:r>
              <a:rPr lang="ja-JP" altLang="en-US" sz="1050">
                <a:latin typeface="Meiryo" panose="020B0604030504040204" pitchFamily="34" charset="-128"/>
                <a:ea typeface="Meiryo" panose="020B0604030504040204" pitchFamily="34" charset="-128"/>
              </a:rPr>
              <a:t>を与えた時の旋回曲率をバッテリ電圧を変化させて測定した．</a:t>
            </a:r>
            <a:endParaRPr lang="en-US" altLang="ja-JP" sz="1050" dirty="0">
              <a:latin typeface="Meiryo" panose="020B0604030504040204" pitchFamily="34" charset="-128"/>
              <a:ea typeface="Meiryo" panose="020B0604030504040204" pitchFamily="34" charset="-128"/>
            </a:endParaRPr>
          </a:p>
        </p:txBody>
      </p:sp>
      <p:grpSp>
        <p:nvGrpSpPr>
          <p:cNvPr id="72" name="グループ化 71">
            <a:extLst>
              <a:ext uri="{FF2B5EF4-FFF2-40B4-BE49-F238E27FC236}">
                <a16:creationId xmlns:a16="http://schemas.microsoft.com/office/drawing/2014/main" id="{3C3231F0-72C3-A74C-8893-F72C3FD5D977}"/>
              </a:ext>
            </a:extLst>
          </p:cNvPr>
          <p:cNvGrpSpPr/>
          <p:nvPr/>
        </p:nvGrpSpPr>
        <p:grpSpPr>
          <a:xfrm>
            <a:off x="9735649" y="3985180"/>
            <a:ext cx="2965206" cy="415498"/>
            <a:chOff x="9725113" y="4104953"/>
            <a:chExt cx="2965206" cy="415498"/>
          </a:xfrm>
        </p:grpSpPr>
        <p:sp>
          <p:nvSpPr>
            <p:cNvPr id="73" name="テキスト ボックス 72">
              <a:extLst>
                <a:ext uri="{FF2B5EF4-FFF2-40B4-BE49-F238E27FC236}">
                  <a16:creationId xmlns:a16="http://schemas.microsoft.com/office/drawing/2014/main" id="{C15CE7B7-FC49-5A46-8FE7-533617716B90}"/>
                </a:ext>
              </a:extLst>
            </p:cNvPr>
            <p:cNvSpPr txBox="1"/>
            <p:nvPr/>
          </p:nvSpPr>
          <p:spPr>
            <a:xfrm>
              <a:off x="9765148" y="4104953"/>
              <a:ext cx="2925171" cy="415498"/>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旋回曲率を維持するには電圧が低下した際は旋回指令値を上げるべき</a:t>
              </a:r>
              <a:endParaRPr lang="en-US" altLang="ja-JP" sz="1050" dirty="0">
                <a:latin typeface="Meiryo" panose="020B0604030504040204" pitchFamily="34" charset="-128"/>
                <a:ea typeface="Meiryo" panose="020B0604030504040204" pitchFamily="34" charset="-128"/>
              </a:endParaRPr>
            </a:p>
          </p:txBody>
        </p:sp>
        <p:sp>
          <p:nvSpPr>
            <p:cNvPr id="74" name="三角形 73">
              <a:extLst>
                <a:ext uri="{FF2B5EF4-FFF2-40B4-BE49-F238E27FC236}">
                  <a16:creationId xmlns:a16="http://schemas.microsoft.com/office/drawing/2014/main" id="{E5A27E3E-2470-2A49-91D0-A23885FE9C67}"/>
                </a:ext>
              </a:extLst>
            </p:cNvPr>
            <p:cNvSpPr/>
            <p:nvPr/>
          </p:nvSpPr>
          <p:spPr>
            <a:xfrm rot="5400000">
              <a:off x="9707113" y="4242196"/>
              <a:ext cx="144000" cy="1080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B0737A65-F625-B145-A3BE-D9A674EBC63F}"/>
              </a:ext>
            </a:extLst>
          </p:cNvPr>
          <p:cNvGrpSpPr/>
          <p:nvPr/>
        </p:nvGrpSpPr>
        <p:grpSpPr>
          <a:xfrm>
            <a:off x="6619477" y="3985900"/>
            <a:ext cx="2965206" cy="415498"/>
            <a:chOff x="9725113" y="4104953"/>
            <a:chExt cx="2965206" cy="415498"/>
          </a:xfrm>
        </p:grpSpPr>
        <p:sp>
          <p:nvSpPr>
            <p:cNvPr id="76" name="テキスト ボックス 75">
              <a:extLst>
                <a:ext uri="{FF2B5EF4-FFF2-40B4-BE49-F238E27FC236}">
                  <a16:creationId xmlns:a16="http://schemas.microsoft.com/office/drawing/2014/main" id="{A09841EE-7AEB-7C40-9E88-7C5613233E5E}"/>
                </a:ext>
              </a:extLst>
            </p:cNvPr>
            <p:cNvSpPr txBox="1"/>
            <p:nvPr/>
          </p:nvSpPr>
          <p:spPr>
            <a:xfrm>
              <a:off x="9765148" y="4104953"/>
              <a:ext cx="2925171" cy="415498"/>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走行中の電圧の急変を防ぐには新品のバッテリではなく，放電させたものを使用すべき</a:t>
              </a:r>
              <a:endParaRPr lang="en-US" altLang="ja-JP" sz="1050" dirty="0">
                <a:latin typeface="Meiryo" panose="020B0604030504040204" pitchFamily="34" charset="-128"/>
                <a:ea typeface="Meiryo" panose="020B0604030504040204" pitchFamily="34" charset="-128"/>
              </a:endParaRPr>
            </a:p>
          </p:txBody>
        </p:sp>
        <p:sp>
          <p:nvSpPr>
            <p:cNvPr id="77" name="三角形 76">
              <a:extLst>
                <a:ext uri="{FF2B5EF4-FFF2-40B4-BE49-F238E27FC236}">
                  <a16:creationId xmlns:a16="http://schemas.microsoft.com/office/drawing/2014/main" id="{F92B22BE-1F7A-024D-9BDC-717A8BDEF3D5}"/>
                </a:ext>
              </a:extLst>
            </p:cNvPr>
            <p:cNvSpPr/>
            <p:nvPr/>
          </p:nvSpPr>
          <p:spPr>
            <a:xfrm rot="5400000">
              <a:off x="9707113" y="4242196"/>
              <a:ext cx="144000" cy="1080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78" name="図 77">
            <a:extLst>
              <a:ext uri="{FF2B5EF4-FFF2-40B4-BE49-F238E27FC236}">
                <a16:creationId xmlns:a16="http://schemas.microsoft.com/office/drawing/2014/main" id="{ABD606C0-FE39-7544-B334-396BBC20308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49997" y="1580150"/>
            <a:ext cx="2522885" cy="1954668"/>
          </a:xfrm>
          <a:prstGeom prst="rect">
            <a:avLst/>
          </a:prstGeom>
        </p:spPr>
      </p:pic>
      <p:sp>
        <p:nvSpPr>
          <p:cNvPr id="79" name="テキスト ボックス 78">
            <a:extLst>
              <a:ext uri="{FF2B5EF4-FFF2-40B4-BE49-F238E27FC236}">
                <a16:creationId xmlns:a16="http://schemas.microsoft.com/office/drawing/2014/main" id="{2C1D2E13-6462-8A4E-AE8C-9164537E56AF}"/>
              </a:ext>
            </a:extLst>
          </p:cNvPr>
          <p:cNvSpPr txBox="1"/>
          <p:nvPr/>
        </p:nvSpPr>
        <p:spPr>
          <a:xfrm>
            <a:off x="6469384" y="4875000"/>
            <a:ext cx="6194702" cy="577081"/>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また，競技中での電圧変化に対応する方法として，電圧低下による旋回曲率への影響は線形であるとみなし，</a:t>
            </a:r>
            <a:r>
              <a:rPr lang="en-US" altLang="ja-JP" sz="1050" dirty="0">
                <a:latin typeface="Meiryo" panose="020B0604030504040204" pitchFamily="34" charset="-128"/>
                <a:ea typeface="Meiryo" panose="020B0604030504040204" pitchFamily="34" charset="-128"/>
              </a:rPr>
              <a:t> 3-1.</a:t>
            </a:r>
            <a:r>
              <a:rPr lang="ja-JP" altLang="en-US" sz="1050">
                <a:latin typeface="Meiryo" panose="020B0604030504040204" pitchFamily="34" charset="-128"/>
                <a:ea typeface="Meiryo" panose="020B0604030504040204" pitchFamily="34" charset="-128"/>
              </a:rPr>
              <a:t> で実装した曲率項に電圧低下を補償する係数をかけることで，電圧低下を考慮した旋回量計算式を構築した．</a:t>
            </a:r>
            <a:endParaRPr lang="en-US" altLang="ja-JP" sz="1050" dirty="0">
              <a:latin typeface="Meiryo" panose="020B0604030504040204" pitchFamily="34" charset="-128"/>
              <a:ea typeface="Meiryo" panose="020B0604030504040204" pitchFamily="34" charset="-128"/>
            </a:endParaRPr>
          </a:p>
        </p:txBody>
      </p:sp>
      <mc:AlternateContent xmlns:mc="http://schemas.openxmlformats.org/markup-compatibility/2006">
        <mc:Choice xmlns:a14="http://schemas.microsoft.com/office/drawing/2010/main" Requires="a14">
          <p:sp>
            <p:nvSpPr>
              <p:cNvPr id="80" name="テキスト ボックス 79">
                <a:extLst>
                  <a:ext uri="{FF2B5EF4-FFF2-40B4-BE49-F238E27FC236}">
                    <a16:creationId xmlns:a16="http://schemas.microsoft.com/office/drawing/2014/main" id="{E0D65118-A25D-0640-A0C7-A326FFD1ED87}"/>
                  </a:ext>
                </a:extLst>
              </p:cNvPr>
              <p:cNvSpPr txBox="1"/>
              <p:nvPr/>
            </p:nvSpPr>
            <p:spPr>
              <a:xfrm>
                <a:off x="6722318" y="6018483"/>
                <a:ext cx="410532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𝐾</m:t>
                          </m:r>
                        </m:e>
                        <m:sub>
                          <m:r>
                            <a:rPr kumimoji="1" lang="en-US" altLang="ja-JP" sz="1100" b="0" i="1" smtClean="0">
                              <a:latin typeface="Cambria Math" panose="02040503050406030204" pitchFamily="18" charset="0"/>
                            </a:rPr>
                            <m:t>𝑉</m:t>
                          </m:r>
                        </m:sub>
                      </m:sSub>
                      <m:r>
                        <a:rPr kumimoji="1" lang="en-US" altLang="ja-JP" sz="1100" b="0" i="1" smtClean="0">
                          <a:latin typeface="Cambria Math" panose="02040503050406030204" pitchFamily="18" charset="0"/>
                        </a:rPr>
                        <m:t>=1+1.8</m:t>
                      </m:r>
                      <m:r>
                        <a:rPr kumimoji="1" lang="en-US" altLang="ja-JP" sz="1100" b="0" i="1" smtClean="0">
                          <a:latin typeface="Cambria Math" panose="02040503050406030204" pitchFamily="18" charset="0"/>
                          <a:ea typeface="Cambria Math" panose="02040503050406030204" pitchFamily="18" charset="0"/>
                        </a:rPr>
                        <m:t>×</m:t>
                      </m:r>
                      <m:f>
                        <m:fPr>
                          <m:ctrlPr>
                            <a:rPr kumimoji="1" lang="en-US" altLang="ja-JP" sz="1100" b="0" i="1" smtClean="0">
                              <a:latin typeface="Cambria Math" panose="02040503050406030204" pitchFamily="18" charset="0"/>
                              <a:ea typeface="Cambria Math" panose="02040503050406030204" pitchFamily="18" charset="0"/>
                            </a:rPr>
                          </m:ctrlPr>
                        </m:fPr>
                        <m:num>
                          <m:sSub>
                            <m:sSubPr>
                              <m:ctrlPr>
                                <a:rPr kumimoji="1" lang="en-US" altLang="ja-JP" sz="1100" b="0" i="1" smtClean="0">
                                  <a:latin typeface="Cambria Math" panose="02040503050406030204" pitchFamily="18" charset="0"/>
                                  <a:ea typeface="Cambria Math" panose="02040503050406030204" pitchFamily="18" charset="0"/>
                                </a:rPr>
                              </m:ctrlPr>
                            </m:sSubPr>
                            <m:e>
                              <m:r>
                                <a:rPr kumimoji="1" lang="en-US" altLang="ja-JP" sz="1100" b="0" i="1" smtClean="0">
                                  <a:latin typeface="Cambria Math" panose="02040503050406030204" pitchFamily="18" charset="0"/>
                                  <a:ea typeface="Cambria Math" panose="02040503050406030204" pitchFamily="18" charset="0"/>
                                </a:rPr>
                                <m:t>𝑉</m:t>
                              </m:r>
                            </m:e>
                            <m:sub>
                              <m:r>
                                <a:rPr kumimoji="1" lang="en-US" altLang="ja-JP" sz="1100" b="0" i="1" smtClean="0">
                                  <a:latin typeface="Cambria Math" panose="02040503050406030204" pitchFamily="18" charset="0"/>
                                  <a:ea typeface="Cambria Math" panose="02040503050406030204" pitchFamily="18" charset="0"/>
                                </a:rPr>
                                <m:t>𝑟𝑒𝑓</m:t>
                              </m:r>
                            </m:sub>
                          </m:sSub>
                          <m:r>
                            <a:rPr kumimoji="1" lang="en-US" altLang="ja-JP" sz="1100" b="0" i="1" smtClean="0">
                              <a:latin typeface="Cambria Math" panose="02040503050406030204" pitchFamily="18" charset="0"/>
                              <a:ea typeface="Cambria Math" panose="02040503050406030204" pitchFamily="18" charset="0"/>
                            </a:rPr>
                            <m:t>−</m:t>
                          </m:r>
                          <m:r>
                            <a:rPr kumimoji="1" lang="en-US" altLang="ja-JP" sz="1100" b="0" i="1" smtClean="0">
                              <a:latin typeface="Cambria Math" panose="02040503050406030204" pitchFamily="18" charset="0"/>
                              <a:ea typeface="Cambria Math" panose="02040503050406030204" pitchFamily="18" charset="0"/>
                            </a:rPr>
                            <m:t>𝑉</m:t>
                          </m:r>
                        </m:num>
                        <m:den>
                          <m:sSub>
                            <m:sSubPr>
                              <m:ctrlPr>
                                <a:rPr lang="en-US" altLang="ja-JP" sz="1100" i="1">
                                  <a:latin typeface="Cambria Math" panose="02040503050406030204" pitchFamily="18" charset="0"/>
                                  <a:ea typeface="Cambria Math" panose="02040503050406030204" pitchFamily="18" charset="0"/>
                                </a:rPr>
                              </m:ctrlPr>
                            </m:sSubPr>
                            <m:e>
                              <m:r>
                                <a:rPr lang="en-US" altLang="ja-JP" sz="1100" i="1">
                                  <a:latin typeface="Cambria Math" panose="02040503050406030204" pitchFamily="18" charset="0"/>
                                  <a:ea typeface="Cambria Math" panose="02040503050406030204" pitchFamily="18" charset="0"/>
                                </a:rPr>
                                <m:t>𝑉</m:t>
                              </m:r>
                            </m:e>
                            <m:sub>
                              <m:r>
                                <a:rPr lang="en-US" altLang="ja-JP" sz="1100" i="1">
                                  <a:latin typeface="Cambria Math" panose="02040503050406030204" pitchFamily="18" charset="0"/>
                                  <a:ea typeface="Cambria Math" panose="02040503050406030204" pitchFamily="18" charset="0"/>
                                </a:rPr>
                                <m:t>𝑟𝑒𝑓</m:t>
                              </m:r>
                            </m:sub>
                          </m:sSub>
                        </m:den>
                      </m:f>
                    </m:oMath>
                  </m:oMathPara>
                </a14:m>
                <a:endParaRPr kumimoji="1" lang="ja-JP" altLang="en-US" sz="1100" dirty="0">
                  <a:latin typeface="Meiryo UI" panose="020B0604030504040204" pitchFamily="50" charset="-128"/>
                  <a:ea typeface="Meiryo UI" panose="020B0604030504040204" pitchFamily="50" charset="-128"/>
                </a:endParaRPr>
              </a:p>
            </p:txBody>
          </p:sp>
        </mc:Choice>
        <mc:Fallback>
          <p:sp>
            <p:nvSpPr>
              <p:cNvPr id="80" name="テキスト ボックス 79">
                <a:extLst>
                  <a:ext uri="{FF2B5EF4-FFF2-40B4-BE49-F238E27FC236}">
                    <a16:creationId xmlns:a16="http://schemas.microsoft.com/office/drawing/2014/main" id="{E0D65118-A25D-0640-A0C7-A326FFD1ED87}"/>
                  </a:ext>
                </a:extLst>
              </p:cNvPr>
              <p:cNvSpPr txBox="1">
                <a:spLocks noRot="1" noChangeAspect="1" noMove="1" noResize="1" noEditPoints="1" noAdjustHandles="1" noChangeArrowheads="1" noChangeShapeType="1" noTextEdit="1"/>
              </p:cNvSpPr>
              <p:nvPr/>
            </p:nvSpPr>
            <p:spPr>
              <a:xfrm>
                <a:off x="6722318" y="6018483"/>
                <a:ext cx="4105326" cy="369332"/>
              </a:xfrm>
              <a:prstGeom prst="rect">
                <a:avLst/>
              </a:prstGeom>
              <a:blipFill>
                <a:blip r:embed="rId9"/>
                <a:stretch>
                  <a:fillRect t="-3333" b="-13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82177838"/>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6576</TotalTime>
  <Words>1331</Words>
  <Application>Microsoft Macintosh PowerPoint</Application>
  <PresentationFormat>A3 297x420 mm</PresentationFormat>
  <Paragraphs>204</Paragraphs>
  <Slides>7</Slides>
  <Notes>1</Notes>
  <HiddenSlides>0</HiddenSlides>
  <MMClips>0</MMClips>
  <ScaleCrop>false</ScaleCrop>
  <HeadingPairs>
    <vt:vector size="6" baseType="variant">
      <vt:variant>
        <vt:lpstr>使用されているフォント</vt:lpstr>
      </vt:variant>
      <vt:variant>
        <vt:i4>12</vt:i4>
      </vt:variant>
      <vt:variant>
        <vt:lpstr>テーマ</vt:lpstr>
      </vt:variant>
      <vt:variant>
        <vt:i4>2</vt:i4>
      </vt:variant>
      <vt:variant>
        <vt:lpstr>スライド タイトル</vt:lpstr>
      </vt:variant>
      <vt:variant>
        <vt:i4>7</vt:i4>
      </vt:variant>
    </vt:vector>
  </HeadingPairs>
  <TitlesOfParts>
    <vt:vector size="21" baseType="lpstr">
      <vt:lpstr>HG丸ｺﾞｼｯｸM-PRO</vt:lpstr>
      <vt:lpstr>HG創英角ｺﾞｼｯｸUB</vt:lpstr>
      <vt:lpstr>Meiryo UI</vt:lpstr>
      <vt:lpstr>ＭＳ Ｐゴシック</vt:lpstr>
      <vt:lpstr>メイリオ</vt:lpstr>
      <vt:lpstr>メイリオ</vt:lpstr>
      <vt:lpstr>Yu Gothic</vt:lpstr>
      <vt:lpstr>Yu Gothic</vt:lpstr>
      <vt:lpstr>游ゴシック Light</vt:lpstr>
      <vt:lpstr>Arial</vt:lpstr>
      <vt:lpstr>Cambria Math</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g15218@ichinoseki.kosen-ac.jp</cp:lastModifiedBy>
  <cp:revision>359</cp:revision>
  <cp:lastPrinted>2019-08-24T00:10:27Z</cp:lastPrinted>
  <dcterms:created xsi:type="dcterms:W3CDTF">2002-02-28T07:41:56Z</dcterms:created>
  <dcterms:modified xsi:type="dcterms:W3CDTF">2019-08-26T02:50:04Z</dcterms:modified>
</cp:coreProperties>
</file>