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36" autoAdjust="0"/>
    <p:restoredTop sz="95889" autoAdjust="0"/>
  </p:normalViewPr>
  <p:slideViewPr>
    <p:cSldViewPr showGuides="1">
      <p:cViewPr>
        <p:scale>
          <a:sx n="90" d="100"/>
          <a:sy n="90" d="100"/>
        </p:scale>
        <p:origin x="536" y="-100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FC924C0E-856A-406C-88EE-02AEBA973A97}"/>
              </a:ext>
            </a:extLst>
          </p:cNvPr>
          <p:cNvGrpSpPr/>
          <p:nvPr/>
        </p:nvGrpSpPr>
        <p:grpSpPr>
          <a:xfrm>
            <a:off x="2626849" y="264096"/>
            <a:ext cx="2520000" cy="1368400"/>
            <a:chOff x="2626849" y="264096"/>
            <a:chExt cx="2520000" cy="136840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7" name="図 16">
            <a:extLst>
              <a:ext uri="{FF2B5EF4-FFF2-40B4-BE49-F238E27FC236}">
                <a16:creationId xmlns:a16="http://schemas.microsoft.com/office/drawing/2014/main" id="{6935A910-CCE3-4AE0-9015-8EE671AB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32" y="2322002"/>
            <a:ext cx="3112908" cy="1596193"/>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336104"/>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84649" y="2002205"/>
            <a:ext cx="37868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スターターにコースを完走する機能をユースケース図で示す。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54111" y="4201356"/>
            <a:ext cx="3880349"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機能を実現するための方法を表</a:t>
            </a:r>
            <a:r>
              <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1</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 ユースケース記述、処理順序をアクティビティ図で示す。</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57819" y="2002540"/>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2107" y="1649105"/>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１．提供する機能</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83432" y="3840495"/>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flipV="1">
            <a:off x="154390" y="4156695"/>
            <a:ext cx="3813205" cy="223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7336904" y="984260"/>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83" name="図 182">
            <a:extLst>
              <a:ext uri="{FF2B5EF4-FFF2-40B4-BE49-F238E27FC236}">
                <a16:creationId xmlns:a16="http://schemas.microsoft.com/office/drawing/2014/main" id="{0C4DBE78-E10B-4988-A138-F274610EA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50" y="998405"/>
            <a:ext cx="3051589" cy="2401896"/>
          </a:xfrm>
          <a:prstGeom prst="rect">
            <a:avLst/>
          </a:prstGeom>
        </p:spPr>
      </p:pic>
      <p:pic>
        <p:nvPicPr>
          <p:cNvPr id="186" name="図 185">
            <a:extLst>
              <a:ext uri="{FF2B5EF4-FFF2-40B4-BE49-F238E27FC236}">
                <a16:creationId xmlns:a16="http://schemas.microsoft.com/office/drawing/2014/main" id="{B1266377-3BA4-431C-8BE6-5BD94D1ADAAF}"/>
              </a:ext>
            </a:extLst>
          </p:cNvPr>
          <p:cNvPicPr>
            <a:picLocks noChangeAspect="1"/>
          </p:cNvPicPr>
          <p:nvPr/>
        </p:nvPicPr>
        <p:blipFill>
          <a:blip r:embed="rId4"/>
          <a:stretch>
            <a:fillRect/>
          </a:stretch>
        </p:blipFill>
        <p:spPr>
          <a:xfrm>
            <a:off x="192237" y="4724240"/>
            <a:ext cx="3663411" cy="2118721"/>
          </a:xfrm>
          <a:prstGeom prst="rect">
            <a:avLst/>
          </a:prstGeom>
        </p:spPr>
      </p:pic>
      <p:pic>
        <p:nvPicPr>
          <p:cNvPr id="188" name="図 187">
            <a:extLst>
              <a:ext uri="{FF2B5EF4-FFF2-40B4-BE49-F238E27FC236}">
                <a16:creationId xmlns:a16="http://schemas.microsoft.com/office/drawing/2014/main" id="{8BE8A082-73A3-4A3B-B0A5-5262952F587F}"/>
              </a:ext>
            </a:extLst>
          </p:cNvPr>
          <p:cNvPicPr>
            <a:picLocks noChangeAspect="1"/>
          </p:cNvPicPr>
          <p:nvPr/>
        </p:nvPicPr>
        <p:blipFill>
          <a:blip r:embed="rId5"/>
          <a:stretch>
            <a:fillRect/>
          </a:stretch>
        </p:blipFill>
        <p:spPr>
          <a:xfrm>
            <a:off x="397095" y="6843664"/>
            <a:ext cx="3663401" cy="2637456"/>
          </a:xfrm>
          <a:prstGeom prst="rect">
            <a:avLst/>
          </a:prstGeom>
        </p:spPr>
      </p:pic>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4034460" y="986718"/>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1" name="図 190">
            <a:extLst>
              <a:ext uri="{FF2B5EF4-FFF2-40B4-BE49-F238E27FC236}">
                <a16:creationId xmlns:a16="http://schemas.microsoft.com/office/drawing/2014/main" id="{B96EBF48-13B0-4660-8273-919E0D597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681" y="3535774"/>
            <a:ext cx="3017636" cy="5880720"/>
          </a:xfrm>
          <a:prstGeom prst="rect">
            <a:avLst/>
          </a:prstGeom>
        </p:spPr>
      </p:pic>
      <p:pic>
        <p:nvPicPr>
          <p:cNvPr id="8" name="図 7">
            <a:extLst>
              <a:ext uri="{FF2B5EF4-FFF2-40B4-BE49-F238E27FC236}">
                <a16:creationId xmlns:a16="http://schemas.microsoft.com/office/drawing/2014/main" id="{A1430FE9-1937-4E78-8008-0A4B945F76DB}"/>
              </a:ext>
            </a:extLst>
          </p:cNvPr>
          <p:cNvPicPr>
            <a:picLocks noChangeAspect="1"/>
          </p:cNvPicPr>
          <p:nvPr/>
        </p:nvPicPr>
        <p:blipFill>
          <a:blip r:embed="rId7"/>
          <a:stretch>
            <a:fillRect/>
          </a:stretch>
        </p:blipFill>
        <p:spPr>
          <a:xfrm>
            <a:off x="7488970" y="4606982"/>
            <a:ext cx="5140471" cy="4874138"/>
          </a:xfrm>
          <a:prstGeom prst="rect">
            <a:avLst/>
          </a:prstGeom>
        </p:spPr>
      </p:pic>
      <p:sp>
        <p:nvSpPr>
          <p:cNvPr id="31" name="テキスト ボックス 30">
            <a:extLst>
              <a:ext uri="{FF2B5EF4-FFF2-40B4-BE49-F238E27FC236}">
                <a16:creationId xmlns:a16="http://schemas.microsoft.com/office/drawing/2014/main" id="{6B40DD60-3B56-42E8-A561-2ABDE7CB3975}"/>
              </a:ext>
            </a:extLst>
          </p:cNvPr>
          <p:cNvSpPr txBox="1"/>
          <p:nvPr/>
        </p:nvSpPr>
        <p:spPr>
          <a:xfrm>
            <a:off x="7479948" y="1066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３．部品の定義</a:t>
            </a:r>
            <a:endParaRPr kumimoji="1" lang="en-US" altLang="ja-JP"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7479948" y="1454475"/>
            <a:ext cx="496952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7417014" y="1498604"/>
            <a:ext cx="4312375"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機能を実現するために必要な部品を以下の表に示す。</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37504"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grpSp>
        <p:nvGrpSpPr>
          <p:cNvPr id="2" name="グループ化 1">
            <a:extLst>
              <a:ext uri="{FF2B5EF4-FFF2-40B4-BE49-F238E27FC236}">
                <a16:creationId xmlns:a16="http://schemas.microsoft.com/office/drawing/2014/main" id="{D8F22318-C69C-3048-8177-554B91599D49}"/>
              </a:ext>
            </a:extLst>
          </p:cNvPr>
          <p:cNvGrpSpPr/>
          <p:nvPr/>
        </p:nvGrpSpPr>
        <p:grpSpPr>
          <a:xfrm>
            <a:off x="199428" y="862607"/>
            <a:ext cx="3895488" cy="353436"/>
            <a:chOff x="199428" y="862607"/>
            <a:chExt cx="3895488" cy="353436"/>
          </a:xfrm>
        </p:grpSpPr>
        <p:cxnSp>
          <p:nvCxnSpPr>
            <p:cNvPr id="17" name="直線コネクタ 16">
              <a:extLst>
                <a:ext uri="{FF2B5EF4-FFF2-40B4-BE49-F238E27FC236}">
                  <a16:creationId xmlns:a16="http://schemas.microsoft.com/office/drawing/2014/main" id="{34E9ECF3-F249-4048-B57B-F8CB3D86F4E3}"/>
                </a:ext>
              </a:extLst>
            </p:cNvPr>
            <p:cNvCxnSpPr>
              <a:cxnSpLocks/>
            </p:cNvCxnSpPr>
            <p:nvPr/>
          </p:nvCxnSpPr>
          <p:spPr>
            <a:xfrm>
              <a:off x="285140" y="1216043"/>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97EB6E4-7ED2-6449-A7A8-2ED972BDE40B}"/>
                </a:ext>
              </a:extLst>
            </p:cNvPr>
            <p:cNvSpPr txBox="1"/>
            <p:nvPr/>
          </p:nvSpPr>
          <p:spPr>
            <a:xfrm>
              <a:off x="199428" y="86260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a:solidFill>
                    <a:prstClr val="black"/>
                  </a:solidFill>
                  <a:latin typeface="HG丸ｺﾞｼｯｸM-PRO" panose="020F0600000000000000" pitchFamily="50" charset="-128"/>
                  <a:ea typeface="HG丸ｺﾞｼｯｸM-PRO" panose="020F0600000000000000" pitchFamily="50" charset="-128"/>
                </a:rPr>
                <a:t>工夫点</a:t>
              </a:r>
              <a:endParaRPr lang="en-US" altLang="ja-JP" b="1" dirty="0">
                <a:solidFill>
                  <a:prstClr val="black"/>
                </a:solidFill>
                <a:latin typeface="HG丸ｺﾞｼｯｸM-PRO" panose="020F0600000000000000" pitchFamily="50" charset="-128"/>
                <a:ea typeface="HG丸ｺﾞｼｯｸM-PRO" panose="020F0600000000000000" pitchFamily="50" charset="-128"/>
              </a:endParaRPr>
            </a:p>
          </p:txBody>
        </p:sp>
      </p:grpSp>
      <p:sp>
        <p:nvSpPr>
          <p:cNvPr id="19" name="テキスト ボックス 18">
            <a:extLst>
              <a:ext uri="{FF2B5EF4-FFF2-40B4-BE49-F238E27FC236}">
                <a16:creationId xmlns:a16="http://schemas.microsoft.com/office/drawing/2014/main" id="{C17C8422-FEC9-C945-80FA-AD1CCA520C88}"/>
              </a:ext>
            </a:extLst>
          </p:cNvPr>
          <p:cNvSpPr txBox="1"/>
          <p:nvPr/>
        </p:nvSpPr>
        <p:spPr>
          <a:xfrm>
            <a:off x="292844" y="1277369"/>
            <a:ext cx="6107956" cy="261610"/>
          </a:xfrm>
          <a:prstGeom prst="rect">
            <a:avLst/>
          </a:prstGeom>
          <a:noFill/>
        </p:spPr>
        <p:txBody>
          <a:bodyPr wrap="square" rtlCol="0">
            <a:spAutoFit/>
          </a:bodyPr>
          <a:lstStyle/>
          <a:p>
            <a:r>
              <a:rPr kumimoji="1" lang="ja-JP" altLang="en-US" sz="1050"/>
              <a:t>カーブを</a:t>
            </a:r>
            <a:r>
              <a:rPr lang="ja-JP" altLang="en-US" sz="1050"/>
              <a:t>安定して曲がることのできる旋回指令値の計算式の構築</a:t>
            </a:r>
            <a:endParaRPr kumimoji="1" lang="en-US" altLang="ja-JP" sz="1050" dirty="0"/>
          </a:p>
        </p:txBody>
      </p:sp>
      <p:grpSp>
        <p:nvGrpSpPr>
          <p:cNvPr id="20" name="グループ化 19">
            <a:extLst>
              <a:ext uri="{FF2B5EF4-FFF2-40B4-BE49-F238E27FC236}">
                <a16:creationId xmlns:a16="http://schemas.microsoft.com/office/drawing/2014/main" id="{D1471E2F-CF60-2844-8AEE-7122C180B0F9}"/>
              </a:ext>
            </a:extLst>
          </p:cNvPr>
          <p:cNvGrpSpPr/>
          <p:nvPr/>
        </p:nvGrpSpPr>
        <p:grpSpPr>
          <a:xfrm>
            <a:off x="242284" y="1687566"/>
            <a:ext cx="3895488" cy="353436"/>
            <a:chOff x="199428" y="862607"/>
            <a:chExt cx="3895488" cy="353436"/>
          </a:xfrm>
        </p:grpSpPr>
        <p:cxnSp>
          <p:nvCxnSpPr>
            <p:cNvPr id="21" name="直線コネクタ 20">
              <a:extLst>
                <a:ext uri="{FF2B5EF4-FFF2-40B4-BE49-F238E27FC236}">
                  <a16:creationId xmlns:a16="http://schemas.microsoft.com/office/drawing/2014/main" id="{1AE9E27D-FC60-5C4D-9C4E-041BD04F17FE}"/>
                </a:ext>
              </a:extLst>
            </p:cNvPr>
            <p:cNvCxnSpPr>
              <a:cxnSpLocks/>
            </p:cNvCxnSpPr>
            <p:nvPr/>
          </p:nvCxnSpPr>
          <p:spPr>
            <a:xfrm>
              <a:off x="285140" y="1216043"/>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A481844-A20F-434A-9A4F-991D57B14094}"/>
                </a:ext>
              </a:extLst>
            </p:cNvPr>
            <p:cNvSpPr txBox="1"/>
            <p:nvPr/>
          </p:nvSpPr>
          <p:spPr>
            <a:xfrm>
              <a:off x="199428" y="86260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b="1" dirty="0">
                  <a:solidFill>
                    <a:prstClr val="black"/>
                  </a:solidFill>
                  <a:latin typeface="HG丸ｺﾞｼｯｸM-PRO" panose="020F0600000000000000" pitchFamily="50" charset="-128"/>
                  <a:ea typeface="HG丸ｺﾞｼｯｸM-PRO" panose="020F0600000000000000" pitchFamily="50" charset="-128"/>
                </a:rPr>
                <a:t>2</a:t>
              </a:r>
              <a:r>
                <a:rPr kumimoji="1" lang="ja-JP" altLang="en-US" sz="1600" b="1" i="0" u="none" strike="noStrike" kern="1200" cap="none" spc="0" normalizeH="0" baseline="0" noProof="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．背景</a:t>
              </a:r>
              <a:endParaRPr lang="en-US" altLang="ja-JP" b="1" dirty="0">
                <a:solidFill>
                  <a:prstClr val="black"/>
                </a:solidFill>
                <a:latin typeface="HG丸ｺﾞｼｯｸM-PRO" panose="020F0600000000000000" pitchFamily="50" charset="-128"/>
                <a:ea typeface="HG丸ｺﾞｼｯｸM-PRO" panose="020F0600000000000000" pitchFamily="50" charset="-128"/>
              </a:endParaRPr>
            </a:p>
          </p:txBody>
        </p:sp>
      </p:grpSp>
      <p:sp>
        <p:nvSpPr>
          <p:cNvPr id="23" name="テキスト ボックス 22">
            <a:extLst>
              <a:ext uri="{FF2B5EF4-FFF2-40B4-BE49-F238E27FC236}">
                <a16:creationId xmlns:a16="http://schemas.microsoft.com/office/drawing/2014/main" id="{1F665772-C724-1340-AEAD-F6448B24616D}"/>
              </a:ext>
            </a:extLst>
          </p:cNvPr>
          <p:cNvSpPr txBox="1"/>
          <p:nvPr/>
        </p:nvSpPr>
        <p:spPr>
          <a:xfrm>
            <a:off x="327996" y="2140685"/>
            <a:ext cx="6107956" cy="415498"/>
          </a:xfrm>
          <a:prstGeom prst="rect">
            <a:avLst/>
          </a:prstGeom>
          <a:noFill/>
        </p:spPr>
        <p:txBody>
          <a:bodyPr wrap="square" rtlCol="0">
            <a:spAutoFit/>
          </a:bodyPr>
          <a:lstStyle/>
          <a:p>
            <a:r>
              <a:rPr lang="ja-JP" altLang="en-US" sz="1050"/>
              <a:t>今年のコースは昨年と比較してカーブが多いコースになっている．そのため，完走率の向上のためにはよりロバストな旋回制御が必要であると考えた．</a:t>
            </a:r>
            <a:endParaRPr kumimoji="1" lang="en-US" altLang="ja-JP" sz="1050" dirty="0"/>
          </a:p>
        </p:txBody>
      </p:sp>
      <p:sp>
        <p:nvSpPr>
          <p:cNvPr id="43" name="テキスト ボックス 42">
            <a:extLst>
              <a:ext uri="{FF2B5EF4-FFF2-40B4-BE49-F238E27FC236}">
                <a16:creationId xmlns:a16="http://schemas.microsoft.com/office/drawing/2014/main" id="{91D7B912-EEA9-CE48-B916-378E8926AD58}"/>
              </a:ext>
            </a:extLst>
          </p:cNvPr>
          <p:cNvSpPr txBox="1"/>
          <p:nvPr/>
        </p:nvSpPr>
        <p:spPr>
          <a:xfrm>
            <a:off x="368298" y="3590911"/>
            <a:ext cx="6118347" cy="1061829"/>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カーブの曲率に応じて旋回量をあらかじめ曲率項として計算式に組み込んでおくことにした．これにより，</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制御のみ用いたライントレースと比較して旋回動作の遅れを改善できると考えた．そのために，コースを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の区間に分割し、区間ごとに走行パラメータを変更することにした．全ての区間に異なるパラメータを用意すると，調整に時間がかかるため，曲率の近いものをまとめて扱うことにし，</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種類のパラメータを用意した．下に分割したコースを示す．また，各区間の曲率を表に示す．</a:t>
            </a:r>
            <a:endParaRPr lang="en-US" altLang="ja-JP" sz="1050" dirty="0">
              <a:latin typeface="Meiryo" panose="020B0604030504040204" pitchFamily="34" charset="-128"/>
              <a:ea typeface="Meiryo" panose="020B0604030504040204" pitchFamily="34" charset="-128"/>
            </a:endParaRPr>
          </a:p>
        </p:txBody>
      </p:sp>
      <p:pic>
        <p:nvPicPr>
          <p:cNvPr id="44" name="図 43">
            <a:extLst>
              <a:ext uri="{FF2B5EF4-FFF2-40B4-BE49-F238E27FC236}">
                <a16:creationId xmlns:a16="http://schemas.microsoft.com/office/drawing/2014/main" id="{A1A398E6-D435-724A-B8E6-A400809CA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72" y="4689925"/>
            <a:ext cx="2889055" cy="2178814"/>
          </a:xfrm>
          <a:prstGeom prst="rect">
            <a:avLst/>
          </a:prstGeom>
        </p:spPr>
      </p:pic>
      <p:sp>
        <p:nvSpPr>
          <p:cNvPr id="45" name="テキスト ボックス 44">
            <a:extLst>
              <a:ext uri="{FF2B5EF4-FFF2-40B4-BE49-F238E27FC236}">
                <a16:creationId xmlns:a16="http://schemas.microsoft.com/office/drawing/2014/main" id="{6F36090F-86D4-F142-AE48-780ED89AD806}"/>
              </a:ext>
            </a:extLst>
          </p:cNvPr>
          <p:cNvSpPr txBox="1"/>
          <p:nvPr/>
        </p:nvSpPr>
        <p:spPr>
          <a:xfrm>
            <a:off x="273811" y="3185077"/>
            <a:ext cx="4575426" cy="338554"/>
          </a:xfrm>
          <a:prstGeom prst="rect">
            <a:avLst/>
          </a:prstGeom>
          <a:noFill/>
        </p:spPr>
        <p:txBody>
          <a:bodyPr wrap="square" rtlCol="0">
            <a:spAutoFit/>
          </a:bodyPr>
          <a:lstStyle/>
          <a:p>
            <a:r>
              <a:rPr lang="ja-JP" altLang="en-US" b="1">
                <a:latin typeface="Yu Gothic Medium" panose="020B0400000000000000" pitchFamily="34" charset="-128"/>
                <a:ea typeface="Yu Gothic Medium" panose="020B0400000000000000" pitchFamily="34" charset="-128"/>
              </a:rPr>
              <a:t>１．曲率制御の導入</a:t>
            </a:r>
            <a:endParaRPr lang="en-US" altLang="ja-JP" b="1" dirty="0">
              <a:latin typeface="Yu Gothic Medium" panose="020B0400000000000000" pitchFamily="34" charset="-128"/>
              <a:ea typeface="Yu Gothic Medium" panose="020B0400000000000000" pitchFamily="34" charset="-128"/>
            </a:endParaRPr>
          </a:p>
        </p:txBody>
      </p:sp>
      <p:sp>
        <p:nvSpPr>
          <p:cNvPr id="46" name="テキスト ボックス 45">
            <a:extLst>
              <a:ext uri="{FF2B5EF4-FFF2-40B4-BE49-F238E27FC236}">
                <a16:creationId xmlns:a16="http://schemas.microsoft.com/office/drawing/2014/main" id="{AD5429CD-8347-E347-86EC-9FF0B473EC24}"/>
              </a:ext>
            </a:extLst>
          </p:cNvPr>
          <p:cNvSpPr txBox="1"/>
          <p:nvPr/>
        </p:nvSpPr>
        <p:spPr>
          <a:xfrm>
            <a:off x="282453" y="6987740"/>
            <a:ext cx="3285656"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曲率に応じて区間を</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種類に分類した．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下表に分類ごとの曲率項の値を示す</a:t>
            </a:r>
            <a:r>
              <a:rPr lang="en-US" altLang="ja-JP" sz="1050" dirty="0">
                <a:latin typeface="Meiryo" panose="020B0604030504040204" pitchFamily="34" charset="-128"/>
                <a:ea typeface="Meiryo" panose="020B0604030504040204" pitchFamily="34" charset="-128"/>
              </a:rPr>
              <a:t>.</a:t>
            </a:r>
          </a:p>
        </p:txBody>
      </p:sp>
      <p:sp>
        <p:nvSpPr>
          <p:cNvPr id="47" name="テキスト ボックス 46">
            <a:extLst>
              <a:ext uri="{FF2B5EF4-FFF2-40B4-BE49-F238E27FC236}">
                <a16:creationId xmlns:a16="http://schemas.microsoft.com/office/drawing/2014/main" id="{DFEA75FD-5BC4-DA47-9AD1-001E18C4256A}"/>
              </a:ext>
            </a:extLst>
          </p:cNvPr>
          <p:cNvSpPr txBox="1"/>
          <p:nvPr/>
        </p:nvSpPr>
        <p:spPr>
          <a:xfrm>
            <a:off x="282453" y="8121858"/>
            <a:ext cx="6118347" cy="253916"/>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曲率項を</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計算の出力値に足し合わせることで曲率制御の旋回量を算出する．</a:t>
            </a:r>
            <a:endParaRPr lang="en-US" altLang="ja-JP" sz="1050" dirty="0">
              <a:latin typeface="Meiryo" panose="020B0604030504040204" pitchFamily="34" charset="-128"/>
              <a:ea typeface="Meiryo" panose="020B0604030504040204" pitchFamily="34" charset="-128"/>
            </a:endParaRPr>
          </a:p>
        </p:txBody>
      </p:sp>
      <p:grpSp>
        <p:nvGrpSpPr>
          <p:cNvPr id="48" name="グループ化 47">
            <a:extLst>
              <a:ext uri="{FF2B5EF4-FFF2-40B4-BE49-F238E27FC236}">
                <a16:creationId xmlns:a16="http://schemas.microsoft.com/office/drawing/2014/main" id="{12392AC8-34F8-AA40-8C14-60DB8B7ECF18}"/>
              </a:ext>
            </a:extLst>
          </p:cNvPr>
          <p:cNvGrpSpPr/>
          <p:nvPr/>
        </p:nvGrpSpPr>
        <p:grpSpPr>
          <a:xfrm>
            <a:off x="430918" y="8340547"/>
            <a:ext cx="5969882" cy="796091"/>
            <a:chOff x="350566" y="6938226"/>
            <a:chExt cx="5969882" cy="796091"/>
          </a:xfrm>
        </p:grpSpPr>
        <p:grpSp>
          <p:nvGrpSpPr>
            <p:cNvPr id="49" name="グループ化 48">
              <a:extLst>
                <a:ext uri="{FF2B5EF4-FFF2-40B4-BE49-F238E27FC236}">
                  <a16:creationId xmlns:a16="http://schemas.microsoft.com/office/drawing/2014/main" id="{7A069052-8019-984B-825F-7B988EA43488}"/>
                </a:ext>
              </a:extLst>
            </p:cNvPr>
            <p:cNvGrpSpPr/>
            <p:nvPr/>
          </p:nvGrpSpPr>
          <p:grpSpPr>
            <a:xfrm>
              <a:off x="350566" y="7154568"/>
              <a:ext cx="3944043" cy="410753"/>
              <a:chOff x="253894" y="6990366"/>
              <a:chExt cx="3944043" cy="410753"/>
            </a:xfrm>
          </p:grpSpPr>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DAC413C-6BD1-2A46-986D-58D07736BE23}"/>
                      </a:ext>
                    </a:extLst>
                  </p:cNvPr>
                  <p:cNvSpPr txBox="1"/>
                  <p:nvPr/>
                </p:nvSpPr>
                <p:spPr>
                  <a:xfrm>
                    <a:off x="488857" y="6990366"/>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m:t>
                          </m:r>
                          <m:r>
                            <a:rPr lang="ja-JP" altLang="en-US" sz="1100" i="1" smtClean="0">
                              <a:latin typeface="Cambria Math" panose="02040503050406030204" pitchFamily="18" charset="0"/>
                            </a:rPr>
                            <m:t>項</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3B02A714-F19F-1947-BE59-A80EECB5504B}"/>
                      </a:ext>
                    </a:extLst>
                  </p:cNvPr>
                  <p:cNvSpPr txBox="1">
                    <a:spLocks noRot="1" noChangeAspect="1" noMove="1" noResize="1" noEditPoints="1" noAdjustHandles="1" noChangeArrowheads="1" noChangeShapeType="1" noTextEdit="1"/>
                  </p:cNvSpPr>
                  <p:nvPr/>
                </p:nvSpPr>
                <p:spPr>
                  <a:xfrm>
                    <a:off x="488857" y="6990366"/>
                    <a:ext cx="3709080" cy="410753"/>
                  </a:xfrm>
                  <a:prstGeom prst="rect">
                    <a:avLst/>
                  </a:prstGeom>
                  <a:blipFill>
                    <a:blip r:embed="rId3"/>
                    <a:stretch>
                      <a:fillRect t="-153125" b="-209375"/>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172E26F-D6C9-B743-8EAE-C441AC0B06C2}"/>
                  </a:ext>
                </a:extLst>
              </p:cNvPr>
              <p:cNvSpPr txBox="1"/>
              <p:nvPr/>
            </p:nvSpPr>
            <p:spPr>
              <a:xfrm>
                <a:off x="253894" y="7061895"/>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50" name="グループ化 49">
              <a:extLst>
                <a:ext uri="{FF2B5EF4-FFF2-40B4-BE49-F238E27FC236}">
                  <a16:creationId xmlns:a16="http://schemas.microsoft.com/office/drawing/2014/main" id="{918A3D57-DEF8-344D-AFAC-A0B5D2D32CD4}"/>
                </a:ext>
              </a:extLst>
            </p:cNvPr>
            <p:cNvGrpSpPr/>
            <p:nvPr/>
          </p:nvGrpSpPr>
          <p:grpSpPr>
            <a:xfrm>
              <a:off x="4208419" y="6938226"/>
              <a:ext cx="2112029" cy="796091"/>
              <a:chOff x="4140800" y="6958935"/>
              <a:chExt cx="2112029" cy="796091"/>
            </a:xfrm>
          </p:grpSpPr>
          <p:grpSp>
            <p:nvGrpSpPr>
              <p:cNvPr id="51" name="グループ化 50">
                <a:extLst>
                  <a:ext uri="{FF2B5EF4-FFF2-40B4-BE49-F238E27FC236}">
                    <a16:creationId xmlns:a16="http://schemas.microsoft.com/office/drawing/2014/main" id="{2D7EA245-A10F-1D47-BF1D-E2E165289B40}"/>
                  </a:ext>
                </a:extLst>
              </p:cNvPr>
              <p:cNvGrpSpPr/>
              <p:nvPr/>
            </p:nvGrpSpPr>
            <p:grpSpPr>
              <a:xfrm>
                <a:off x="4620622" y="6958935"/>
                <a:ext cx="1632207" cy="796091"/>
                <a:chOff x="4676721" y="4893824"/>
                <a:chExt cx="1959922" cy="616618"/>
              </a:xfrm>
            </p:grpSpPr>
            <p:grpSp>
              <p:nvGrpSpPr>
                <p:cNvPr id="53" name="グループ化 52">
                  <a:extLst>
                    <a:ext uri="{FF2B5EF4-FFF2-40B4-BE49-F238E27FC236}">
                      <a16:creationId xmlns:a16="http://schemas.microsoft.com/office/drawing/2014/main" id="{E7B0997F-4D27-9A44-98F2-75AFE3AFF4AF}"/>
                    </a:ext>
                  </a:extLst>
                </p:cNvPr>
                <p:cNvGrpSpPr/>
                <p:nvPr/>
              </p:nvGrpSpPr>
              <p:grpSpPr>
                <a:xfrm>
                  <a:off x="4676721" y="4902546"/>
                  <a:ext cx="1944217" cy="607896"/>
                  <a:chOff x="3082952" y="5074220"/>
                  <a:chExt cx="1918364" cy="640583"/>
                </a:xfrm>
              </p:grpSpPr>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DA44A00-D6E0-4C4C-8271-81C3F9FE86D2}"/>
                          </a:ext>
                        </a:extLst>
                      </p:cNvPr>
                      <p:cNvSpPr txBox="1"/>
                      <p:nvPr/>
                    </p:nvSpPr>
                    <p:spPr>
                      <a:xfrm>
                        <a:off x="3100782" y="5074220"/>
                        <a:ext cx="280687" cy="6405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D</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ja-JP" altLang="en-US" sz="9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ED9114C2-F5EE-6747-8A44-E3378E43F1D7}"/>
                          </a:ext>
                        </a:extLst>
                      </p:cNvPr>
                      <p:cNvSpPr txBox="1">
                        <a:spLocks noRot="1" noChangeAspect="1" noMove="1" noResize="1" noEditPoints="1" noAdjustHandles="1" noChangeArrowheads="1" noChangeShapeType="1" noTextEdit="1"/>
                      </p:cNvSpPr>
                      <p:nvPr/>
                    </p:nvSpPr>
                    <p:spPr>
                      <a:xfrm>
                        <a:off x="3100782" y="5074220"/>
                        <a:ext cx="280687" cy="640583"/>
                      </a:xfrm>
                      <a:prstGeom prst="rect">
                        <a:avLst/>
                      </a:prstGeom>
                      <a:blipFill>
                        <a:blip r:embed="rId4"/>
                        <a:stretch>
                          <a:fillRect r="-5000"/>
                        </a:stretch>
                      </a:blipFill>
                    </p:spPr>
                    <p:txBody>
                      <a:bodyPr/>
                      <a:lstStyle/>
                      <a:p>
                        <a:r>
                          <a:rPr lang="ja-JP" altLang="en-US">
                            <a:noFill/>
                          </a:rPr>
                          <a:t> </a:t>
                        </a:r>
                      </a:p>
                    </p:txBody>
                  </p:sp>
                </mc:Fallback>
              </mc:AlternateContent>
              <p:sp>
                <p:nvSpPr>
                  <p:cNvPr id="56" name="左大かっこ 55">
                    <a:extLst>
                      <a:ext uri="{FF2B5EF4-FFF2-40B4-BE49-F238E27FC236}">
                        <a16:creationId xmlns:a16="http://schemas.microsoft.com/office/drawing/2014/main" id="{B211D05C-8DFD-6848-AF91-1481ED6FF0D9}"/>
                      </a:ext>
                    </a:extLst>
                  </p:cNvPr>
                  <p:cNvSpPr/>
                  <p:nvPr/>
                </p:nvSpPr>
                <p:spPr>
                  <a:xfrm flipH="1">
                    <a:off x="4954284" y="5080225"/>
                    <a:ext cx="47032" cy="6223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57" name="左大かっこ 56">
                    <a:extLst>
                      <a:ext uri="{FF2B5EF4-FFF2-40B4-BE49-F238E27FC236}">
                        <a16:creationId xmlns:a16="http://schemas.microsoft.com/office/drawing/2014/main" id="{D37C532B-16DF-A743-B404-433D98DD51CF}"/>
                      </a:ext>
                    </a:extLst>
                  </p:cNvPr>
                  <p:cNvSpPr/>
                  <p:nvPr/>
                </p:nvSpPr>
                <p:spPr>
                  <a:xfrm>
                    <a:off x="3082952" y="5076976"/>
                    <a:ext cx="45719" cy="6223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54" name="テキスト ボックス 53">
                  <a:extLst>
                    <a:ext uri="{FF2B5EF4-FFF2-40B4-BE49-F238E27FC236}">
                      <a16:creationId xmlns:a16="http://schemas.microsoft.com/office/drawing/2014/main" id="{217227CD-59C8-1348-88E8-EBF532EFABED}"/>
                    </a:ext>
                  </a:extLst>
                </p:cNvPr>
                <p:cNvSpPr txBox="1"/>
                <p:nvPr/>
              </p:nvSpPr>
              <p:spPr>
                <a:xfrm>
                  <a:off x="4874778" y="4893824"/>
                  <a:ext cx="1761865" cy="607896"/>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endParaRPr lang="ja-JP" altLang="en-US" sz="900" dirty="0">
                    <a:latin typeface="メイリオ" panose="020B0604030504040204" pitchFamily="50" charset="-128"/>
                    <a:ea typeface="メイリオ" panose="020B0604030504040204" pitchFamily="50" charset="-128"/>
                  </a:endParaRPr>
                </a:p>
              </p:txBody>
            </p:sp>
          </p:grpSp>
          <p:sp>
            <p:nvSpPr>
              <p:cNvPr id="52" name="テキスト ボックス 51">
                <a:extLst>
                  <a:ext uri="{FF2B5EF4-FFF2-40B4-BE49-F238E27FC236}">
                    <a16:creationId xmlns:a16="http://schemas.microsoft.com/office/drawing/2014/main" id="{352FCB36-25D5-0642-90AE-E8E98F240C78}"/>
                  </a:ext>
                </a:extLst>
              </p:cNvPr>
              <p:cNvSpPr txBox="1"/>
              <p:nvPr/>
            </p:nvSpPr>
            <p:spPr>
              <a:xfrm>
                <a:off x="4140800" y="7225056"/>
                <a:ext cx="555806" cy="252587"/>
              </a:xfrm>
              <a:prstGeom prst="rect">
                <a:avLst/>
              </a:prstGeom>
              <a:noFill/>
            </p:spPr>
            <p:txBody>
              <a:bodyPr wrap="square" rtlCol="0">
                <a:spAutoFit/>
              </a:bodyPr>
              <a:lstStyle/>
              <a:p>
                <a:pPr algn="ctr"/>
                <a:r>
                  <a:rPr lang="ja-JP" altLang="en-US" sz="1050"/>
                  <a:t>ただし，</a:t>
                </a:r>
                <a:endParaRPr lang="en-US" altLang="ja-JP" sz="1050" dirty="0"/>
              </a:p>
            </p:txBody>
          </p:sp>
        </p:grpSp>
      </p:grpSp>
      <p:graphicFrame>
        <p:nvGraphicFramePr>
          <p:cNvPr id="60" name="表 59">
            <a:extLst>
              <a:ext uri="{FF2B5EF4-FFF2-40B4-BE49-F238E27FC236}">
                <a16:creationId xmlns:a16="http://schemas.microsoft.com/office/drawing/2014/main" id="{5178EC8E-377B-E049-A3CA-D925CA80CB08}"/>
              </a:ext>
            </a:extLst>
          </p:cNvPr>
          <p:cNvGraphicFramePr>
            <a:graphicFrameLocks noGrp="1"/>
          </p:cNvGraphicFramePr>
          <p:nvPr>
            <p:extLst>
              <p:ext uri="{D42A27DB-BD31-4B8C-83A1-F6EECF244321}">
                <p14:modId xmlns:p14="http://schemas.microsoft.com/office/powerpoint/2010/main" val="97026790"/>
              </p:ext>
            </p:extLst>
          </p:nvPr>
        </p:nvGraphicFramePr>
        <p:xfrm>
          <a:off x="3615925" y="4522493"/>
          <a:ext cx="2648840" cy="3460140"/>
        </p:xfrm>
        <a:graphic>
          <a:graphicData uri="http://schemas.openxmlformats.org/drawingml/2006/table">
            <a:tbl>
              <a:tblPr/>
              <a:tblGrid>
                <a:gridCol w="410610">
                  <a:extLst>
                    <a:ext uri="{9D8B030D-6E8A-4147-A177-3AD203B41FA5}">
                      <a16:colId xmlns:a16="http://schemas.microsoft.com/office/drawing/2014/main" val="1688435780"/>
                    </a:ext>
                  </a:extLst>
                </a:gridCol>
                <a:gridCol w="861477">
                  <a:extLst>
                    <a:ext uri="{9D8B030D-6E8A-4147-A177-3AD203B41FA5}">
                      <a16:colId xmlns:a16="http://schemas.microsoft.com/office/drawing/2014/main" val="970702092"/>
                    </a:ext>
                  </a:extLst>
                </a:gridCol>
                <a:gridCol w="732658">
                  <a:extLst>
                    <a:ext uri="{9D8B030D-6E8A-4147-A177-3AD203B41FA5}">
                      <a16:colId xmlns:a16="http://schemas.microsoft.com/office/drawing/2014/main" val="1852276210"/>
                    </a:ext>
                  </a:extLst>
                </a:gridCol>
                <a:gridCol w="644095">
                  <a:extLst>
                    <a:ext uri="{9D8B030D-6E8A-4147-A177-3AD203B41FA5}">
                      <a16:colId xmlns:a16="http://schemas.microsoft.com/office/drawing/2014/main" val="1567890439"/>
                    </a:ext>
                  </a:extLst>
                </a:gridCol>
              </a:tblGrid>
              <a:tr h="226365">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区間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旋回半径</a:t>
                      </a: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a:t>
                      </a:r>
                      <a:r>
                        <a:rPr lang="en" sz="1050" b="0" i="0" u="none" strike="noStrike" dirty="0">
                          <a:solidFill>
                            <a:srgbClr val="000000"/>
                          </a:solidFill>
                          <a:effectLst/>
                          <a:latin typeface="游ゴシック" panose="020B0400000000000000" pitchFamily="34" charset="-128"/>
                          <a:ea typeface="游ゴシック" panose="020B0400000000000000" pitchFamily="34" charset="-128"/>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曲率</a:t>
                      </a: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a:t>
                      </a:r>
                      <a:r>
                        <a:rPr lang="en" sz="1050" b="0" i="0" u="none" strike="noStrike">
                          <a:solidFill>
                            <a:srgbClr val="000000"/>
                          </a:solidFill>
                          <a:effectLst/>
                          <a:latin typeface="游ゴシック" panose="020B0400000000000000" pitchFamily="34" charset="-128"/>
                          <a:ea typeface="游ゴシック" panose="020B0400000000000000" pitchFamily="34" charset="-128"/>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分類番号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530935593"/>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53453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2.63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8346487"/>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2348581"/>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0.47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2.13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911641"/>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3.57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7690598"/>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-0.33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dirty="0">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8490565"/>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-2.63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092048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60058"/>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-1.85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40199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57839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-0.44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298827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867780"/>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-2.70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dirty="0">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557573"/>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3.03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9839214"/>
                  </a:ext>
                </a:extLst>
              </a:tr>
              <a:tr h="215585">
                <a:tc>
                  <a:txBody>
                    <a:bodyPr/>
                    <a:lstStyle/>
                    <a:p>
                      <a:pPr algn="ct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dirty="0">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740560"/>
                  </a:ext>
                </a:extLst>
              </a:tr>
            </a:tbl>
          </a:graphicData>
        </a:graphic>
      </p:graphicFrame>
      <p:graphicFrame>
        <p:nvGraphicFramePr>
          <p:cNvPr id="61" name="表 60">
            <a:extLst>
              <a:ext uri="{FF2B5EF4-FFF2-40B4-BE49-F238E27FC236}">
                <a16:creationId xmlns:a16="http://schemas.microsoft.com/office/drawing/2014/main" id="{71140881-B5AA-9346-A168-C2DDBC8B33F6}"/>
              </a:ext>
            </a:extLst>
          </p:cNvPr>
          <p:cNvGraphicFramePr>
            <a:graphicFrameLocks noGrp="1"/>
          </p:cNvGraphicFramePr>
          <p:nvPr>
            <p:extLst>
              <p:ext uri="{D42A27DB-BD31-4B8C-83A1-F6EECF244321}">
                <p14:modId xmlns:p14="http://schemas.microsoft.com/office/powerpoint/2010/main" val="3181715114"/>
              </p:ext>
            </p:extLst>
          </p:nvPr>
        </p:nvGraphicFramePr>
        <p:xfrm>
          <a:off x="330254" y="7465872"/>
          <a:ext cx="3237855" cy="520700"/>
        </p:xfrm>
        <a:graphic>
          <a:graphicData uri="http://schemas.openxmlformats.org/drawingml/2006/table">
            <a:tbl>
              <a:tblPr/>
              <a:tblGrid>
                <a:gridCol w="647571">
                  <a:extLst>
                    <a:ext uri="{9D8B030D-6E8A-4147-A177-3AD203B41FA5}">
                      <a16:colId xmlns:a16="http://schemas.microsoft.com/office/drawing/2014/main" val="3272117311"/>
                    </a:ext>
                  </a:extLst>
                </a:gridCol>
                <a:gridCol w="647571">
                  <a:extLst>
                    <a:ext uri="{9D8B030D-6E8A-4147-A177-3AD203B41FA5}">
                      <a16:colId xmlns:a16="http://schemas.microsoft.com/office/drawing/2014/main" val="1322312894"/>
                    </a:ext>
                  </a:extLst>
                </a:gridCol>
                <a:gridCol w="647571">
                  <a:extLst>
                    <a:ext uri="{9D8B030D-6E8A-4147-A177-3AD203B41FA5}">
                      <a16:colId xmlns:a16="http://schemas.microsoft.com/office/drawing/2014/main" val="1846770211"/>
                    </a:ext>
                  </a:extLst>
                </a:gridCol>
                <a:gridCol w="647571">
                  <a:extLst>
                    <a:ext uri="{9D8B030D-6E8A-4147-A177-3AD203B41FA5}">
                      <a16:colId xmlns:a16="http://schemas.microsoft.com/office/drawing/2014/main" val="2062290451"/>
                    </a:ext>
                  </a:extLst>
                </a:gridCol>
                <a:gridCol w="647571">
                  <a:extLst>
                    <a:ext uri="{9D8B030D-6E8A-4147-A177-3AD203B41FA5}">
                      <a16:colId xmlns:a16="http://schemas.microsoft.com/office/drawing/2014/main" val="3220682042"/>
                    </a:ext>
                  </a:extLst>
                </a:gridCol>
              </a:tblGrid>
              <a:tr h="2667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分類番号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dirty="0">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882844800"/>
                  </a:ext>
                </a:extLst>
              </a:tr>
              <a:tr h="2540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曲率項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40827"/>
                  </a:ext>
                </a:extLst>
              </a:tr>
            </a:tbl>
          </a:graphicData>
        </a:graphic>
      </p:graphicFrame>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2350</TotalTime>
  <Words>920</Words>
  <Application>Microsoft Macintosh PowerPoint</Application>
  <PresentationFormat>A3 297x420 mm</PresentationFormat>
  <Paragraphs>178</Paragraphs>
  <Slides>6</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6</vt:i4>
      </vt:variant>
    </vt:vector>
  </HeadingPairs>
  <TitlesOfParts>
    <vt:vector size="20" baseType="lpstr">
      <vt:lpstr>HG丸ｺﾞｼｯｸM-PRO</vt:lpstr>
      <vt:lpstr>HG創英角ｺﾞｼｯｸUB</vt:lpstr>
      <vt:lpstr>Meiryo UI</vt:lpstr>
      <vt:lpstr>ＭＳ Ｐゴシック</vt:lpstr>
      <vt:lpstr>Yu Gothic Medium</vt:lpstr>
      <vt:lpstr>メイリオ</vt:lpstr>
      <vt:lpstr>メイリオ</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g15218@ichinoseki.kosen-ac.jp</cp:lastModifiedBy>
  <cp:revision>243</cp:revision>
  <cp:lastPrinted>2018-04-01T05:10:42Z</cp:lastPrinted>
  <dcterms:created xsi:type="dcterms:W3CDTF">2002-02-28T07:41:56Z</dcterms:created>
  <dcterms:modified xsi:type="dcterms:W3CDTF">2019-08-22T01:30:58Z</dcterms:modified>
</cp:coreProperties>
</file>