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5"/>
  </p:notesMasterIdLst>
  <p:handoutMasterIdLst>
    <p:handoutMasterId r:id="rId6"/>
  </p:handoutMasterIdLst>
  <p:sldIdLst>
    <p:sldId id="273" r:id="rId3"/>
    <p:sldId id="274" r:id="rId4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>
            <p14:sldId id="273"/>
            <p14:sldId id="274"/>
          </p14:sldIdLst>
        </p14:section>
        <p14:section name="モデル図ページ（プライマリークラス）" id="{8B2B3982-7BAC-4EE5-974E-E0EE0719EC8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CCFFCC"/>
    <a:srgbClr val="FFFFCC"/>
    <a:srgbClr val="FFCCCC"/>
    <a:srgbClr val="D999F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67" autoAdjust="0"/>
    <p:restoredTop sz="95889" autoAdjust="0"/>
  </p:normalViewPr>
  <p:slideViewPr>
    <p:cSldViewPr showGuides="1">
      <p:cViewPr>
        <p:scale>
          <a:sx n="94" d="100"/>
          <a:sy n="94" d="100"/>
        </p:scale>
        <p:origin x="44" y="-668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4EA5150-586A-DE41-805B-38D9E0F3D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DB9EE4-A8CE-D847-B8E4-F9D0D400AE19}" type="slidenum">
              <a:rPr lang="en-US" altLang="ja-JP" sz="1200"/>
              <a:pPr eaLnBrk="1" hangingPunct="1"/>
              <a:t>1</a:t>
            </a:fld>
            <a:endParaRPr lang="en-US" altLang="ja-JP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36F07C8-6D1D-1E4C-9B1F-D478F3909B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582A002-5E19-4742-B355-FC9795D99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75257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4EA5150-586A-DE41-805B-38D9E0F3D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DB9EE4-A8CE-D847-B8E4-F9D0D400AE19}" type="slidenum">
              <a:rPr lang="en-US" altLang="ja-JP" sz="1200"/>
              <a:pPr eaLnBrk="1" hangingPunct="1"/>
              <a:t>2</a:t>
            </a:fld>
            <a:endParaRPr lang="en-US" altLang="ja-JP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36F07C8-6D1D-1E4C-9B1F-D478F3909B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582A002-5E19-4742-B355-FC9795D99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304191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iAHV0rnMcX_Y3YHAr3EsbtGDf8KquDJ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iAHV0rnMcX_Y3YHAr3EsbtGDf8KquDJ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id="{D5D88259-ED24-BD49-9587-FD79AC5A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215" y="1128192"/>
            <a:ext cx="72109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113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3077" name="Rectangle 15">
            <a:extLst>
              <a:ext uri="{FF2B5EF4-FFF2-40B4-BE49-F238E27FC236}">
                <a16:creationId xmlns:a16="http://schemas.microsoft.com/office/drawing/2014/main" id="{28DDC781-0083-4B44-A3FB-9FF0E3B7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876" y="1168957"/>
            <a:ext cx="44624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ＭＳ Ｐゴシック" panose="020B0600070205080204" pitchFamily="34" charset="-128"/>
              </a:rPr>
              <a:t>　　一関工業高等専門学校</a:t>
            </a:r>
          </a:p>
        </p:txBody>
      </p:sp>
      <p:sp>
        <p:nvSpPr>
          <p:cNvPr id="3079" name="Rectangle 17">
            <a:extLst>
              <a:ext uri="{FF2B5EF4-FFF2-40B4-BE49-F238E27FC236}">
                <a16:creationId xmlns:a16="http://schemas.microsoft.com/office/drawing/2014/main" id="{5382B293-F7D3-6840-BDDD-720EDDF9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791" y="336104"/>
            <a:ext cx="172819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ＭＳ Ｐゴシック" panose="020B0600070205080204" pitchFamily="34" charset="-128"/>
              </a:rPr>
              <a:t>　東北</a:t>
            </a:r>
            <a:endParaRPr lang="ja-JP" altLang="en-US" sz="2400" dirty="0"/>
          </a:p>
        </p:txBody>
      </p:sp>
      <p:sp>
        <p:nvSpPr>
          <p:cNvPr id="3081" name="Rectangle 19">
            <a:extLst>
              <a:ext uri="{FF2B5EF4-FFF2-40B4-BE49-F238E27FC236}">
                <a16:creationId xmlns:a16="http://schemas.microsoft.com/office/drawing/2014/main" id="{A4EA8F5C-B909-8246-862C-84810179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032" y="336104"/>
            <a:ext cx="2303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ＭＳ Ｐゴシック" panose="020B0600070205080204" pitchFamily="34" charset="-128"/>
              </a:rPr>
              <a:t>岩手県一関市</a:t>
            </a:r>
            <a:endParaRPr lang="ja-JP" altLang="en-US" sz="2400" dirty="0"/>
          </a:p>
        </p:txBody>
      </p:sp>
      <p:sp>
        <p:nvSpPr>
          <p:cNvPr id="3082" name="Rectangle 20">
            <a:extLst>
              <a:ext uri="{FF2B5EF4-FFF2-40B4-BE49-F238E27FC236}">
                <a16:creationId xmlns:a16="http://schemas.microsoft.com/office/drawing/2014/main" id="{88BB8863-1101-664A-A3BB-4EDEC8686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144" y="1200200"/>
            <a:ext cx="2015504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 err="1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teamNITIC</a:t>
            </a:r>
            <a:endParaRPr lang="en-US" altLang="ja-JP" sz="36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027A30-C9DB-489E-84A9-224A19E4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39142"/>
            <a:ext cx="6189062" cy="749796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>
                <a:solidFill>
                  <a:srgbClr val="FF0000"/>
                </a:solidFill>
              </a:rPr>
              <a:t>モデルの構成</a:t>
            </a:r>
            <a:endParaRPr lang="en-US" altLang="ja-JP" sz="1947" b="1" dirty="0">
              <a:solidFill>
                <a:srgbClr val="FF000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B85E6D-E200-4D0E-A670-B9BEB009D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12" y="1839142"/>
            <a:ext cx="5976664" cy="34200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/>
              <a:t>チーム紹介、目標、意気込み</a:t>
            </a:r>
            <a:endParaRPr lang="ja-JP" altLang="en-US" dirty="0"/>
          </a:p>
          <a:p>
            <a:pPr marL="0" indent="0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私達</a:t>
            </a:r>
            <a:r>
              <a:rPr lang="en-US" altLang="ja-JP" sz="1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teamNITIC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は一関高専の二年生一人、四年生一人、五年生六人で構成されており、一関高専としての参加は二年目ですが、メンバーは一新され、みなが初挑戦となる出場です。</a:t>
            </a:r>
          </a:p>
          <a:p>
            <a:pPr marL="0" indent="0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高専で学習したモデリングやプログラミングを用いコースの完走と課題のクリアを行い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大会へ出場し、表彰台に立つことが目標です！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/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試走会での走行の様子はコチラ！！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87A221C-737B-4A73-B53A-5BB71A1A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38" y="5436692"/>
            <a:ext cx="5973038" cy="390041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947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endParaRPr lang="ja-JP" altLang="en-US" sz="1800" b="1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endParaRPr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04D4499-82CE-4191-BC05-16AC50D22EBD}"/>
              </a:ext>
            </a:extLst>
          </p:cNvPr>
          <p:cNvSpPr/>
          <p:nvPr/>
        </p:nvSpPr>
        <p:spPr>
          <a:xfrm>
            <a:off x="640160" y="6168752"/>
            <a:ext cx="5544616" cy="1214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モデルでは、「コースを完走する」という課題を、スタート動作を終えてからゴールゲートを通過するまでの動作と定義する。キャリブレーションなど、その他の動作についてはスタート動作とし、モデルからは省略した。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802A9C1-110C-4710-A5A7-9B057F0052B5}"/>
              </a:ext>
            </a:extLst>
          </p:cNvPr>
          <p:cNvGrpSpPr/>
          <p:nvPr/>
        </p:nvGrpSpPr>
        <p:grpSpPr>
          <a:xfrm>
            <a:off x="2658963" y="5600402"/>
            <a:ext cx="3070995" cy="448134"/>
            <a:chOff x="2714865" y="5664696"/>
            <a:chExt cx="2951608" cy="345117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5416A9C-FE92-4D0E-A4B9-D066EA753481}"/>
                </a:ext>
              </a:extLst>
            </p:cNvPr>
            <p:cNvSpPr txBox="1"/>
            <p:nvPr/>
          </p:nvSpPr>
          <p:spPr>
            <a:xfrm>
              <a:off x="2737287" y="5692253"/>
              <a:ext cx="2906762" cy="284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800" b="1" dirty="0"/>
                <a:t>選択課題 </a:t>
              </a:r>
              <a:r>
                <a:rPr kumimoji="1" lang="en-US" altLang="ja-JP" sz="1800" b="1" dirty="0"/>
                <a:t>: </a:t>
              </a:r>
              <a:r>
                <a:rPr kumimoji="1" lang="ja-JP" altLang="en-US" sz="1800" b="1" dirty="0"/>
                <a:t>コースを完走する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54FD473-334F-4FAB-9042-47501960E79A}"/>
                </a:ext>
              </a:extLst>
            </p:cNvPr>
            <p:cNvSpPr/>
            <p:nvPr/>
          </p:nvSpPr>
          <p:spPr>
            <a:xfrm>
              <a:off x="2714865" y="5664696"/>
              <a:ext cx="2951608" cy="34511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3D4F5A-5099-4B55-BBDC-63DD19187768}"/>
              </a:ext>
            </a:extLst>
          </p:cNvPr>
          <p:cNvSpPr txBox="1"/>
          <p:nvPr/>
        </p:nvSpPr>
        <p:spPr>
          <a:xfrm>
            <a:off x="663693" y="7762885"/>
            <a:ext cx="5665098" cy="121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今年のカーブの多いコースを安定して走行するため、コース全体を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区間に分割した。区間ごとに異なる制御量を与えることによって、曲率の異なるカーブであってもコースアウトすることなく安定した走行が実現できると考えた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E79CD481-FCF9-4CF6-8B48-0C01D7C553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4338" y="6338549"/>
            <a:ext cx="579152" cy="239557"/>
          </a:xfrm>
          <a:prstGeom prst="bentConnector3">
            <a:avLst>
              <a:gd name="adj1" fmla="val 9999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51A8186B-08B7-48AF-B66C-2BF3B49EE5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4753" y="7984319"/>
            <a:ext cx="592486" cy="273720"/>
          </a:xfrm>
          <a:prstGeom prst="bentConnector3">
            <a:avLst>
              <a:gd name="adj1" fmla="val 10034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3D67B7B-C672-4A57-97EE-966943DE5F10}"/>
              </a:ext>
            </a:extLst>
          </p:cNvPr>
          <p:cNvSpPr/>
          <p:nvPr/>
        </p:nvSpPr>
        <p:spPr>
          <a:xfrm>
            <a:off x="6405285" y="2144813"/>
            <a:ext cx="6189062" cy="6895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spcBef>
                <a:spcPts val="600"/>
              </a:spcBef>
            </a:pPr>
            <a:endParaRPr lang="ja-JP" altLang="en-US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機能モデル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・「コースを完走する」という課題をクリアするために必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要な機能をアクティビティ図に示した。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・その機能を実現するために必要な部品を定義した。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・走行体のなかで起動しているタスクについて表に示した。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・コースを分割するにあたって、具体的なコースの分類と、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各区間の制御量を示した。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構造モデル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・役割に応じてパッケージ分けを行った。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・パッケージ構造の矢印は関連の内容を表している。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・インデックスはクラス図内にノートで定義した。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振る舞いモデル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・機能モデルのアクティビティ図から、走行処理に着目し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800" dirty="0" err="1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た</a:t>
            </a: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状態変化をステートマシン図に示した。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・システム全体の振る舞いを時間軸で見るためにシーケン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ス図を利用した。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工夫点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・カーブを安定して走行するために、曲率制御を導入し、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その詳細を記述した。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・オフィシャルバッテリの特性と、走行に与える影響に注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目し、競技中に電源電圧が変化しても安定してカーブを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走行するための式を構築した</a:t>
            </a: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420251-A162-4FBA-A37D-EC44183A2A3A}"/>
              </a:ext>
            </a:extLst>
          </p:cNvPr>
          <p:cNvSpPr txBox="1"/>
          <p:nvPr/>
        </p:nvSpPr>
        <p:spPr>
          <a:xfrm>
            <a:off x="290775" y="4477434"/>
            <a:ext cx="436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u="sng" dirty="0">
                <a:hlinkClick r:id="rId3"/>
              </a:rPr>
              <a:t>https://www.youtube.com/playlist?list=PLiAHV0rnMcX_Y3YHAr3EsbtGDf8KquDJR</a:t>
            </a:r>
            <a:endParaRPr kumimoji="1" lang="ja-JP" altLang="en-US" sz="1800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E402AA08-6B0B-4CA9-BEA2-735D1D41D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79" y="3833886"/>
            <a:ext cx="1412750" cy="141275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3FEC2E-068D-45BB-B817-13D21E9389CF}"/>
              </a:ext>
            </a:extLst>
          </p:cNvPr>
          <p:cNvSpPr txBox="1"/>
          <p:nvPr/>
        </p:nvSpPr>
        <p:spPr>
          <a:xfrm>
            <a:off x="244266" y="5443410"/>
            <a:ext cx="1658407" cy="39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950" b="1" dirty="0">
                <a:solidFill>
                  <a:srgbClr val="FF0000"/>
                </a:solidFill>
              </a:rPr>
              <a:t>モデルの概要</a:t>
            </a:r>
          </a:p>
        </p:txBody>
      </p:sp>
      <p:sp>
        <p:nvSpPr>
          <p:cNvPr id="27" name="矢印: 山形 26">
            <a:extLst>
              <a:ext uri="{FF2B5EF4-FFF2-40B4-BE49-F238E27FC236}">
                <a16:creationId xmlns:a16="http://schemas.microsoft.com/office/drawing/2014/main" id="{13847F04-C1E6-468A-B89A-92824988AD12}"/>
              </a:ext>
            </a:extLst>
          </p:cNvPr>
          <p:cNvSpPr/>
          <p:nvPr/>
        </p:nvSpPr>
        <p:spPr>
          <a:xfrm>
            <a:off x="3196443" y="7148934"/>
            <a:ext cx="2915685" cy="584775"/>
          </a:xfrm>
          <a:prstGeom prst="chevron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18EA9B4-2E10-4379-86D0-AB15016EA3DD}"/>
              </a:ext>
            </a:extLst>
          </p:cNvPr>
          <p:cNvSpPr txBox="1"/>
          <p:nvPr/>
        </p:nvSpPr>
        <p:spPr>
          <a:xfrm>
            <a:off x="3268452" y="7167581"/>
            <a:ext cx="27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詳細は、機能モデル　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「１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提供する機能」へ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69C148-DE26-4E4C-9B25-6EA831017932}"/>
              </a:ext>
            </a:extLst>
          </p:cNvPr>
          <p:cNvSpPr txBox="1"/>
          <p:nvPr/>
        </p:nvSpPr>
        <p:spPr>
          <a:xfrm>
            <a:off x="208112" y="5832004"/>
            <a:ext cx="13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課題の定義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A3689BB-CEBD-41AE-AC46-27C81FDB37BF}"/>
              </a:ext>
            </a:extLst>
          </p:cNvPr>
          <p:cNvSpPr txBox="1"/>
          <p:nvPr/>
        </p:nvSpPr>
        <p:spPr>
          <a:xfrm>
            <a:off x="208112" y="7464896"/>
            <a:ext cx="158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b="1" dirty="0">
                <a:latin typeface="+mn-ea"/>
                <a:ea typeface="+mn-ea"/>
              </a:rPr>
              <a:t>走行の戦略</a:t>
            </a:r>
            <a:endParaRPr kumimoji="1" lang="ja-JP" altLang="en-US" sz="1800" b="1" dirty="0">
              <a:latin typeface="+mn-ea"/>
              <a:ea typeface="+mn-ea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CFE6ECCC-CB46-4E79-8227-76DAA5050A73}"/>
              </a:ext>
            </a:extLst>
          </p:cNvPr>
          <p:cNvGrpSpPr/>
          <p:nvPr/>
        </p:nvGrpSpPr>
        <p:grpSpPr>
          <a:xfrm>
            <a:off x="3196443" y="8691412"/>
            <a:ext cx="2915685" cy="629656"/>
            <a:chOff x="3241536" y="8886845"/>
            <a:chExt cx="2915685" cy="629656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54ECDB45-414F-4C38-A023-9907CF31E423}"/>
                </a:ext>
              </a:extLst>
            </p:cNvPr>
            <p:cNvSpPr txBox="1"/>
            <p:nvPr/>
          </p:nvSpPr>
          <p:spPr>
            <a:xfrm>
              <a:off x="3416913" y="8931726"/>
              <a:ext cx="27003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詳細は、機能モデル　</a:t>
              </a:r>
              <a:endPara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「補足２」へ</a:t>
              </a:r>
            </a:p>
          </p:txBody>
        </p:sp>
        <p:sp>
          <p:nvSpPr>
            <p:cNvPr id="39" name="矢印: 山形 38">
              <a:extLst>
                <a:ext uri="{FF2B5EF4-FFF2-40B4-BE49-F238E27FC236}">
                  <a16:creationId xmlns:a16="http://schemas.microsoft.com/office/drawing/2014/main" id="{BD22327A-B7BC-4ECA-A7BE-AA3246E6BF66}"/>
                </a:ext>
              </a:extLst>
            </p:cNvPr>
            <p:cNvSpPr/>
            <p:nvPr/>
          </p:nvSpPr>
          <p:spPr>
            <a:xfrm>
              <a:off x="3241536" y="8886845"/>
              <a:ext cx="2915685" cy="584775"/>
            </a:xfrm>
            <a:prstGeom prst="chevron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4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id="{D5D88259-ED24-BD49-9587-FD79AC5A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215" y="1128192"/>
            <a:ext cx="72109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113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3077" name="Rectangle 15">
            <a:extLst>
              <a:ext uri="{FF2B5EF4-FFF2-40B4-BE49-F238E27FC236}">
                <a16:creationId xmlns:a16="http://schemas.microsoft.com/office/drawing/2014/main" id="{28DDC781-0083-4B44-A3FB-9FF0E3B7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876" y="1168957"/>
            <a:ext cx="44624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ＭＳ Ｐゴシック" panose="020B0600070205080204" pitchFamily="34" charset="-128"/>
              </a:rPr>
              <a:t>　　一関工業高等専門学校</a:t>
            </a:r>
          </a:p>
        </p:txBody>
      </p:sp>
      <p:sp>
        <p:nvSpPr>
          <p:cNvPr id="3079" name="Rectangle 17">
            <a:extLst>
              <a:ext uri="{FF2B5EF4-FFF2-40B4-BE49-F238E27FC236}">
                <a16:creationId xmlns:a16="http://schemas.microsoft.com/office/drawing/2014/main" id="{5382B293-F7D3-6840-BDDD-720EDDF9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791" y="336104"/>
            <a:ext cx="172819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ＭＳ Ｐゴシック" panose="020B0600070205080204" pitchFamily="34" charset="-128"/>
              </a:rPr>
              <a:t>　東北</a:t>
            </a:r>
            <a:endParaRPr lang="ja-JP" altLang="en-US" sz="2400" dirty="0"/>
          </a:p>
        </p:txBody>
      </p:sp>
      <p:sp>
        <p:nvSpPr>
          <p:cNvPr id="3081" name="Rectangle 19">
            <a:extLst>
              <a:ext uri="{FF2B5EF4-FFF2-40B4-BE49-F238E27FC236}">
                <a16:creationId xmlns:a16="http://schemas.microsoft.com/office/drawing/2014/main" id="{A4EA8F5C-B909-8246-862C-84810179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032" y="336104"/>
            <a:ext cx="2303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ＭＳ Ｐゴシック" panose="020B0600070205080204" pitchFamily="34" charset="-128"/>
              </a:rPr>
              <a:t>岩手県一関市</a:t>
            </a:r>
            <a:endParaRPr lang="ja-JP" altLang="en-US" sz="2400" dirty="0"/>
          </a:p>
        </p:txBody>
      </p:sp>
      <p:sp>
        <p:nvSpPr>
          <p:cNvPr id="3082" name="Rectangle 20">
            <a:extLst>
              <a:ext uri="{FF2B5EF4-FFF2-40B4-BE49-F238E27FC236}">
                <a16:creationId xmlns:a16="http://schemas.microsoft.com/office/drawing/2014/main" id="{88BB8863-1101-664A-A3BB-4EDEC8686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144" y="1200200"/>
            <a:ext cx="2015504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 err="1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teamNITIC</a:t>
            </a:r>
            <a:endParaRPr lang="en-US" altLang="ja-JP" sz="36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027A30-C9DB-489E-84A9-224A19E4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39142"/>
            <a:ext cx="6189062" cy="749796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>
                <a:solidFill>
                  <a:srgbClr val="FF0000"/>
                </a:solidFill>
              </a:rPr>
              <a:t>モデルの構成</a:t>
            </a:r>
            <a:endParaRPr lang="en-US" altLang="ja-JP" sz="1947" b="1" dirty="0">
              <a:solidFill>
                <a:srgbClr val="FF000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B85E6D-E200-4D0E-A670-B9BEB009D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12" y="1839142"/>
            <a:ext cx="5976664" cy="34200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/>
              <a:t>チーム紹介、目標、意気込み</a:t>
            </a:r>
            <a:endParaRPr lang="ja-JP" altLang="en-US" dirty="0"/>
          </a:p>
          <a:p>
            <a:pPr marL="0" indent="0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私達</a:t>
            </a:r>
            <a:r>
              <a:rPr lang="en-US" altLang="ja-JP" sz="1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teamNITIC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は一関高専の二年生一人、四年生一人、五年生六人で構成されており、一関高専としての参加は二年目ですが、メンバーは一新され、みなが初挑戦となる出場です。</a:t>
            </a:r>
          </a:p>
          <a:p>
            <a:pPr marL="0" indent="0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高専で学習したモデリングやプログラミングを用いコースの完走と課題のクリアを行い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大会へ出場し、表彰台に立つことが目標です！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/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試走会での走行の様子はコチラ！！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87A221C-737B-4A73-B53A-5BB71A1A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38" y="5436692"/>
            <a:ext cx="5973038" cy="390041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947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endParaRPr lang="ja-JP" altLang="en-US" sz="1800" b="1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endParaRPr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04D4499-82CE-4191-BC05-16AC50D22EBD}"/>
              </a:ext>
            </a:extLst>
          </p:cNvPr>
          <p:cNvSpPr/>
          <p:nvPr/>
        </p:nvSpPr>
        <p:spPr>
          <a:xfrm>
            <a:off x="309800" y="6334578"/>
            <a:ext cx="583264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「コースを完走する」という課題を、</a:t>
            </a:r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スタート動作を終えてからゴールゲートを通過するまでの動作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と定義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802A9C1-110C-4710-A5A7-9B057F0052B5}"/>
              </a:ext>
            </a:extLst>
          </p:cNvPr>
          <p:cNvGrpSpPr/>
          <p:nvPr/>
        </p:nvGrpSpPr>
        <p:grpSpPr>
          <a:xfrm>
            <a:off x="2658963" y="5600402"/>
            <a:ext cx="3070995" cy="448134"/>
            <a:chOff x="2714865" y="5664696"/>
            <a:chExt cx="2951608" cy="345117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5416A9C-FE92-4D0E-A4B9-D066EA753481}"/>
                </a:ext>
              </a:extLst>
            </p:cNvPr>
            <p:cNvSpPr txBox="1"/>
            <p:nvPr/>
          </p:nvSpPr>
          <p:spPr>
            <a:xfrm>
              <a:off x="2737287" y="5692253"/>
              <a:ext cx="2906762" cy="284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800" b="1" dirty="0"/>
                <a:t>選択課題 </a:t>
              </a:r>
              <a:r>
                <a:rPr kumimoji="1" lang="en-US" altLang="ja-JP" sz="1800" b="1" dirty="0"/>
                <a:t>: </a:t>
              </a:r>
              <a:r>
                <a:rPr kumimoji="1" lang="ja-JP" altLang="en-US" sz="1800" b="1" dirty="0"/>
                <a:t>コースを完走する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54FD473-334F-4FAB-9042-47501960E79A}"/>
                </a:ext>
              </a:extLst>
            </p:cNvPr>
            <p:cNvSpPr/>
            <p:nvPr/>
          </p:nvSpPr>
          <p:spPr>
            <a:xfrm>
              <a:off x="2714865" y="5664696"/>
              <a:ext cx="2951608" cy="34511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3D4F5A-5099-4B55-BBDC-63DD19187768}"/>
              </a:ext>
            </a:extLst>
          </p:cNvPr>
          <p:cNvSpPr txBox="1"/>
          <p:nvPr/>
        </p:nvSpPr>
        <p:spPr>
          <a:xfrm>
            <a:off x="539429" y="7884292"/>
            <a:ext cx="5010488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今年のコースは昨年のものと比べてカーブが多く、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それぞれ曲率も異なる</a:t>
            </a:r>
            <a:endParaRPr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3D67B7B-C672-4A57-97EE-966943DE5F10}"/>
              </a:ext>
            </a:extLst>
          </p:cNvPr>
          <p:cNvSpPr/>
          <p:nvPr/>
        </p:nvSpPr>
        <p:spPr>
          <a:xfrm>
            <a:off x="6405285" y="2144813"/>
            <a:ext cx="6189062" cy="6895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spcBef>
                <a:spcPts val="600"/>
              </a:spcBef>
            </a:pPr>
            <a:endParaRPr lang="ja-JP" altLang="en-US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機能モデル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・「コースを完走する」という課題をクリアするために必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要な機能をアクティビティ図に示した。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・その機能を実現するために必要な部品を定義した。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・走行体のなかで起動しているタスクについて表に示した。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・コースを分割するにあたって、具体的なコースの分類と、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各区間の制御量を示した。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構造モデル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・役割に応じてパッケージ分けを行った。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・パッケージ構造の矢印は関連の内容を表している。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・インデックスはクラス図内にノートで定義した。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振る舞いモデル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・機能モデルのアクティビティ図から、走行処理に着目し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800" dirty="0" err="1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た</a:t>
            </a: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状態変化をステートマシン図に示した。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・システム全体の振る舞いを時間軸で見るためにシーケン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ス図を利用した。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工夫点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・カーブを安定して走行するために、曲率制御を導入し、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その詳細を記述した。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・オフィシャルバッテリの特性と、走行に与える影響に注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目し、競技中に電源電圧が変化しても安定してカーブを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走行できるような関係式を定義し検証した</a:t>
            </a: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420251-A162-4FBA-A37D-EC44183A2A3A}"/>
              </a:ext>
            </a:extLst>
          </p:cNvPr>
          <p:cNvSpPr txBox="1"/>
          <p:nvPr/>
        </p:nvSpPr>
        <p:spPr>
          <a:xfrm>
            <a:off x="290775" y="4477434"/>
            <a:ext cx="436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u="sng" dirty="0">
                <a:hlinkClick r:id="rId3"/>
              </a:rPr>
              <a:t>https://www.youtube.com/playlist?list=PLiAHV0rnMcX_Y3YHAr3EsbtGDf8KquDJR</a:t>
            </a:r>
            <a:endParaRPr kumimoji="1" lang="ja-JP" altLang="en-US" sz="1800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E402AA08-6B0B-4CA9-BEA2-735D1D41D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79" y="3833886"/>
            <a:ext cx="1412750" cy="141275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3FEC2E-068D-45BB-B817-13D21E9389CF}"/>
              </a:ext>
            </a:extLst>
          </p:cNvPr>
          <p:cNvSpPr txBox="1"/>
          <p:nvPr/>
        </p:nvSpPr>
        <p:spPr>
          <a:xfrm>
            <a:off x="244266" y="5443410"/>
            <a:ext cx="1658407" cy="39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950" b="1" dirty="0">
                <a:solidFill>
                  <a:srgbClr val="FF0000"/>
                </a:solidFill>
              </a:rPr>
              <a:t>モデルの概要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69D6EE4-C5D2-45D9-89D0-FB4E2A473438}"/>
              </a:ext>
            </a:extLst>
          </p:cNvPr>
          <p:cNvSpPr txBox="1"/>
          <p:nvPr/>
        </p:nvSpPr>
        <p:spPr>
          <a:xfrm>
            <a:off x="543914" y="8396858"/>
            <a:ext cx="5544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コースを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区間に分割し、それぞれ異なる制御量を与える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A3A7524-528B-4B66-AEA9-951CD3321DF8}"/>
              </a:ext>
            </a:extLst>
          </p:cNvPr>
          <p:cNvGrpSpPr/>
          <p:nvPr/>
        </p:nvGrpSpPr>
        <p:grpSpPr>
          <a:xfrm>
            <a:off x="1110835" y="8792277"/>
            <a:ext cx="4968546" cy="390232"/>
            <a:chOff x="640160" y="8876834"/>
            <a:chExt cx="4968546" cy="390232"/>
          </a:xfrm>
        </p:grpSpPr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55AE87AB-8741-4F8A-B5DF-A7861C100F39}"/>
                </a:ext>
              </a:extLst>
            </p:cNvPr>
            <p:cNvSpPr txBox="1"/>
            <p:nvPr/>
          </p:nvSpPr>
          <p:spPr>
            <a:xfrm>
              <a:off x="792266" y="8928511"/>
              <a:ext cx="4672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コースアウトすることなく、安定した走行を実現</a:t>
              </a: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8D84BAA8-6CBB-4D91-A133-3DD58D3C7E53}"/>
                </a:ext>
              </a:extLst>
            </p:cNvPr>
            <p:cNvSpPr/>
            <p:nvPr/>
          </p:nvSpPr>
          <p:spPr>
            <a:xfrm>
              <a:off x="640160" y="8876834"/>
              <a:ext cx="4968546" cy="39023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318A7AA5-18C9-47F7-B92B-82963761339E}"/>
              </a:ext>
            </a:extLst>
          </p:cNvPr>
          <p:cNvGrpSpPr/>
          <p:nvPr/>
        </p:nvGrpSpPr>
        <p:grpSpPr>
          <a:xfrm>
            <a:off x="784176" y="8725779"/>
            <a:ext cx="288032" cy="298800"/>
            <a:chOff x="824806" y="8704200"/>
            <a:chExt cx="288032" cy="298800"/>
          </a:xfrm>
        </p:grpSpPr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5915E72-0E9C-4E75-AB82-5C87617BDFCF}"/>
                </a:ext>
              </a:extLst>
            </p:cNvPr>
            <p:cNvCxnSpPr>
              <a:cxnSpLocks/>
            </p:cNvCxnSpPr>
            <p:nvPr/>
          </p:nvCxnSpPr>
          <p:spPr>
            <a:xfrm>
              <a:off x="824806" y="8704200"/>
              <a:ext cx="0" cy="2988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FCC0C88E-A69D-4CF4-B178-77A9C438AF56}"/>
                </a:ext>
              </a:extLst>
            </p:cNvPr>
            <p:cNvCxnSpPr>
              <a:cxnSpLocks/>
            </p:cNvCxnSpPr>
            <p:nvPr/>
          </p:nvCxnSpPr>
          <p:spPr>
            <a:xfrm>
              <a:off x="824838" y="8983707"/>
              <a:ext cx="2880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38683E82-B9BA-431E-B92D-53371B890CEE}"/>
              </a:ext>
            </a:extLst>
          </p:cNvPr>
          <p:cNvGrpSpPr/>
          <p:nvPr/>
        </p:nvGrpSpPr>
        <p:grpSpPr>
          <a:xfrm>
            <a:off x="336007" y="7402516"/>
            <a:ext cx="1367645" cy="372502"/>
            <a:chOff x="266943" y="7459968"/>
            <a:chExt cx="1367645" cy="372502"/>
          </a:xfrm>
        </p:grpSpPr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A3689BB-CEBD-41AE-AC46-27C81FDB37BF}"/>
                </a:ext>
              </a:extLst>
            </p:cNvPr>
            <p:cNvSpPr txBox="1"/>
            <p:nvPr/>
          </p:nvSpPr>
          <p:spPr>
            <a:xfrm>
              <a:off x="266943" y="7463138"/>
              <a:ext cx="136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800" b="1" dirty="0">
                  <a:latin typeface="+mn-ea"/>
                  <a:ea typeface="+mn-ea"/>
                </a:rPr>
                <a:t>走行の戦略</a:t>
              </a:r>
              <a:endParaRPr kumimoji="1" lang="ja-JP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B48A6E81-279E-4F0A-9D39-912DE7708689}"/>
                </a:ext>
              </a:extLst>
            </p:cNvPr>
            <p:cNvSpPr/>
            <p:nvPr/>
          </p:nvSpPr>
          <p:spPr>
            <a:xfrm>
              <a:off x="290775" y="7459968"/>
              <a:ext cx="1284982" cy="335198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A7162F3A-4CA4-4C49-B9A0-B4AFFF3CFB8E}"/>
              </a:ext>
            </a:extLst>
          </p:cNvPr>
          <p:cNvGrpSpPr/>
          <p:nvPr/>
        </p:nvGrpSpPr>
        <p:grpSpPr>
          <a:xfrm>
            <a:off x="352128" y="5901363"/>
            <a:ext cx="1367645" cy="369332"/>
            <a:chOff x="218664" y="5830590"/>
            <a:chExt cx="1367645" cy="369332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DE69C148-DE26-4E4C-9B25-6EA831017932}"/>
                </a:ext>
              </a:extLst>
            </p:cNvPr>
            <p:cNvSpPr txBox="1"/>
            <p:nvPr/>
          </p:nvSpPr>
          <p:spPr>
            <a:xfrm>
              <a:off x="218664" y="5830590"/>
              <a:ext cx="136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8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課題の定義</a:t>
              </a: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39AF4BC4-4CE2-4A6B-8569-6105ACA9AE8A}"/>
                </a:ext>
              </a:extLst>
            </p:cNvPr>
            <p:cNvSpPr/>
            <p:nvPr/>
          </p:nvSpPr>
          <p:spPr>
            <a:xfrm>
              <a:off x="243875" y="5833552"/>
              <a:ext cx="1284982" cy="335198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34DEB54-E371-4BCC-BE11-FCB37F0EDE14}"/>
              </a:ext>
            </a:extLst>
          </p:cNvPr>
          <p:cNvSpPr txBox="1"/>
          <p:nvPr/>
        </p:nvSpPr>
        <p:spPr>
          <a:xfrm>
            <a:off x="982912" y="6792395"/>
            <a:ext cx="4863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キャリブレーションなど、その他の動作はスタート動作とし、モデルからは省略</a:t>
            </a:r>
            <a:endParaRPr kumimoji="1" lang="ja-JP" altLang="en-US" dirty="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09B62E33-F012-4F4C-A139-FA2550C3F925}"/>
              </a:ext>
            </a:extLst>
          </p:cNvPr>
          <p:cNvCxnSpPr/>
          <p:nvPr/>
        </p:nvCxnSpPr>
        <p:spPr>
          <a:xfrm>
            <a:off x="605012" y="6833176"/>
            <a:ext cx="0" cy="28803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141BB49-66F8-40D4-B5C4-50D4F7A600F8}"/>
              </a:ext>
            </a:extLst>
          </p:cNvPr>
          <p:cNvCxnSpPr>
            <a:cxnSpLocks/>
          </p:cNvCxnSpPr>
          <p:nvPr/>
        </p:nvCxnSpPr>
        <p:spPr>
          <a:xfrm>
            <a:off x="601636" y="7101575"/>
            <a:ext cx="33440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矢印: 右カーブ 69">
            <a:extLst>
              <a:ext uri="{FF2B5EF4-FFF2-40B4-BE49-F238E27FC236}">
                <a16:creationId xmlns:a16="http://schemas.microsoft.com/office/drawing/2014/main" id="{995F3F6B-8BE7-433E-BA82-2B9EC707E720}"/>
              </a:ext>
            </a:extLst>
          </p:cNvPr>
          <p:cNvSpPr/>
          <p:nvPr/>
        </p:nvSpPr>
        <p:spPr>
          <a:xfrm>
            <a:off x="327890" y="8035591"/>
            <a:ext cx="216024" cy="547098"/>
          </a:xfrm>
          <a:prstGeom prst="curv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64175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478</Words>
  <Application>Microsoft Office PowerPoint</Application>
  <PresentationFormat>A3 297x420 mm</PresentationFormat>
  <Paragraphs>98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1" baseType="lpstr">
      <vt:lpstr>HG丸ｺﾞｼｯｸM-PRO</vt:lpstr>
      <vt:lpstr>ＭＳ Ｐゴシック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g15237@ichinoseki.kosen-ac.jp</cp:lastModifiedBy>
  <cp:revision>340</cp:revision>
  <cp:lastPrinted>2019-08-23T02:06:01Z</cp:lastPrinted>
  <dcterms:created xsi:type="dcterms:W3CDTF">2002-02-28T07:41:56Z</dcterms:created>
  <dcterms:modified xsi:type="dcterms:W3CDTF">2019-09-02T13:31:29Z</dcterms:modified>
</cp:coreProperties>
</file>