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3" r:id="rId3"/>
    <p:sldId id="274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  <p14:sldId id="274"/>
          </p14:sldIdLst>
        </p14:section>
        <p14:section name="モデル図ページ（プライマリークラス）" id="{8B2B3982-7BAC-4EE5-974E-E0EE0719EC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050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6" autoAdjust="0"/>
    <p:restoredTop sz="95889" autoAdjust="0"/>
  </p:normalViewPr>
  <p:slideViewPr>
    <p:cSldViewPr showGuides="1">
      <p:cViewPr varScale="1">
        <p:scale>
          <a:sx n="72" d="100"/>
          <a:sy n="72" d="100"/>
        </p:scale>
        <p:origin x="928" y="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2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0419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AHV0rnMcX_Y3YHAr3EsbtGDf8KquDJ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AHV0rnMcX_Y3YHAr3EsbtGDf8KquDJ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113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　一関工業高等専門学校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東北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岩手県一関市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teamNITIC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私達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teamNITIC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は一関高専の二年生一人、四年生一人、五年生六人で構成されており、一関高専としての参加は二年目ですが、メンバーは一新され、みなが初挑戦となる出場です。</a:t>
            </a: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高専で学習したモデリングやプログラミングを用いコースの完走と課題のクリアを行い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大会へ出場し、表彰台に立つことが目標です！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試走会での走行の様子はコチラ！！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947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sz="18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4D4499-82CE-4191-BC05-16AC50D22EBD}"/>
              </a:ext>
            </a:extLst>
          </p:cNvPr>
          <p:cNvSpPr/>
          <p:nvPr/>
        </p:nvSpPr>
        <p:spPr>
          <a:xfrm>
            <a:off x="640160" y="6168752"/>
            <a:ext cx="5544616" cy="121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モデルでは、「コースを完走する」という課題を、スタート動作を終えてからゴールゲートを通過するまでの動作と定義する。キャリブレーションなど、その他の動作についてはスタート動作とし、モデルからは省略した。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02A9C1-110C-4710-A5A7-9B057F0052B5}"/>
              </a:ext>
            </a:extLst>
          </p:cNvPr>
          <p:cNvGrpSpPr/>
          <p:nvPr/>
        </p:nvGrpSpPr>
        <p:grpSpPr>
          <a:xfrm>
            <a:off x="2658963" y="5600402"/>
            <a:ext cx="3070995" cy="448134"/>
            <a:chOff x="2714865" y="5664696"/>
            <a:chExt cx="2951608" cy="34511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416A9C-FE92-4D0E-A4B9-D066EA753481}"/>
                </a:ext>
              </a:extLst>
            </p:cNvPr>
            <p:cNvSpPr txBox="1"/>
            <p:nvPr/>
          </p:nvSpPr>
          <p:spPr>
            <a:xfrm>
              <a:off x="2737287" y="5692253"/>
              <a:ext cx="2906762" cy="28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/>
                <a:t>選択課題 </a:t>
              </a:r>
              <a:r>
                <a:rPr kumimoji="1" lang="en-US" altLang="ja-JP" sz="1800" b="1" dirty="0"/>
                <a:t>: </a:t>
              </a:r>
              <a:r>
                <a:rPr kumimoji="1" lang="ja-JP" altLang="en-US" sz="1800" b="1" dirty="0"/>
                <a:t>コースを完走する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4FD473-334F-4FAB-9042-47501960E79A}"/>
                </a:ext>
              </a:extLst>
            </p:cNvPr>
            <p:cNvSpPr/>
            <p:nvPr/>
          </p:nvSpPr>
          <p:spPr>
            <a:xfrm>
              <a:off x="2714865" y="5664696"/>
              <a:ext cx="2951608" cy="34511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D4F5A-5099-4B55-BBDC-63DD19187768}"/>
              </a:ext>
            </a:extLst>
          </p:cNvPr>
          <p:cNvSpPr txBox="1"/>
          <p:nvPr/>
        </p:nvSpPr>
        <p:spPr>
          <a:xfrm>
            <a:off x="663693" y="7762885"/>
            <a:ext cx="5665098" cy="121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今年のカーブの多いコースを安定して走行するため、コース全体を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区間に分割した。区間ごとに異なる制御量を与えることによって、曲率の異なるカーブであってもコースアウトすることなく安定した走行が実現できると考えた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79CD481-FCF9-4CF6-8B48-0C01D7C553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338" y="6338549"/>
            <a:ext cx="579152" cy="239557"/>
          </a:xfrm>
          <a:prstGeom prst="bentConnector3">
            <a:avLst>
              <a:gd name="adj1" fmla="val 9999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1A8186B-08B7-48AF-B66C-2BF3B49EE5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753" y="7984319"/>
            <a:ext cx="592486" cy="273720"/>
          </a:xfrm>
          <a:prstGeom prst="bentConnector3">
            <a:avLst>
              <a:gd name="adj1" fmla="val 10034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D67B7B-C672-4A57-97EE-966943DE5F10}"/>
              </a:ext>
            </a:extLst>
          </p:cNvPr>
          <p:cNvSpPr/>
          <p:nvPr/>
        </p:nvSpPr>
        <p:spPr>
          <a:xfrm>
            <a:off x="6405285" y="2144813"/>
            <a:ext cx="6189062" cy="689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・「コースを完走する」という課題をクリアするために必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要な機能をアクティビティ図に示した。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・その機能を実現するために必要な部品を定義した。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・走行体のなかで起動しているタスクについて表に示した。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・コースを分割するにあたって、具体的なコースの分類と、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各区間の制御量を示した。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・役割に応じてパッケージ分けを行った。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・パッケージ構造の矢印は関連の内容を表している。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・インデックスはクラス図内にノートで定義した。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・機能モデルのアクティビティ図から、走行処理に着目し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800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</a:t>
            </a: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状態変化をステートマシン図に示した。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・システム全体の振る舞いを時間軸で見るためにシーケン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ス図を利用した。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工夫点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・カーブを安定して走行するために、曲率制御を導入し、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その詳細を記述した。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・オフィシャルバッテリの特性と、走行に与える影響に注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目し、競技中に電源電圧が変化しても安定してカーブを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走行するための式を構築した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420251-A162-4FBA-A37D-EC44183A2A3A}"/>
              </a:ext>
            </a:extLst>
          </p:cNvPr>
          <p:cNvSpPr txBox="1"/>
          <p:nvPr/>
        </p:nvSpPr>
        <p:spPr>
          <a:xfrm>
            <a:off x="290775" y="4477434"/>
            <a:ext cx="4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u="sng" dirty="0">
                <a:hlinkClick r:id="rId3"/>
              </a:rPr>
              <a:t>https://www.youtube.com/playlist?list=PLiAHV0rnMcX_Y3YHAr3EsbtGDf8KquDJR</a:t>
            </a:r>
            <a:endParaRPr kumimoji="1" lang="ja-JP" altLang="en-US" sz="1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402AA08-6B0B-4CA9-BEA2-735D1D41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3833886"/>
            <a:ext cx="1412750" cy="1412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3FEC2E-068D-45BB-B817-13D21E9389CF}"/>
              </a:ext>
            </a:extLst>
          </p:cNvPr>
          <p:cNvSpPr txBox="1"/>
          <p:nvPr/>
        </p:nvSpPr>
        <p:spPr>
          <a:xfrm>
            <a:off x="244266" y="5443410"/>
            <a:ext cx="1658407" cy="3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50" b="1" dirty="0">
                <a:solidFill>
                  <a:srgbClr val="FF0000"/>
                </a:solidFill>
              </a:rPr>
              <a:t>モデルの概要</a:t>
            </a: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13847F04-C1E6-468A-B89A-92824988AD12}"/>
              </a:ext>
            </a:extLst>
          </p:cNvPr>
          <p:cNvSpPr/>
          <p:nvPr/>
        </p:nvSpPr>
        <p:spPr>
          <a:xfrm>
            <a:off x="3196443" y="7148934"/>
            <a:ext cx="2915685" cy="584775"/>
          </a:xfrm>
          <a:prstGeom prst="chevron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8EA9B4-2E10-4379-86D0-AB15016EA3DD}"/>
              </a:ext>
            </a:extLst>
          </p:cNvPr>
          <p:cNvSpPr txBox="1"/>
          <p:nvPr/>
        </p:nvSpPr>
        <p:spPr>
          <a:xfrm>
            <a:off x="3268452" y="7167581"/>
            <a:ext cx="27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詳細は、機能モデル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「１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提供する機能」へ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69C148-DE26-4E4C-9B25-6EA831017932}"/>
              </a:ext>
            </a:extLst>
          </p:cNvPr>
          <p:cNvSpPr txBox="1"/>
          <p:nvPr/>
        </p:nvSpPr>
        <p:spPr>
          <a:xfrm>
            <a:off x="208112" y="5832004"/>
            <a:ext cx="1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課題の定義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3689BB-CEBD-41AE-AC46-27C81FDB37BF}"/>
              </a:ext>
            </a:extLst>
          </p:cNvPr>
          <p:cNvSpPr txBox="1"/>
          <p:nvPr/>
        </p:nvSpPr>
        <p:spPr>
          <a:xfrm>
            <a:off x="208112" y="7464896"/>
            <a:ext cx="158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latin typeface="+mn-ea"/>
                <a:ea typeface="+mn-ea"/>
              </a:rPr>
              <a:t>走行の戦略</a:t>
            </a:r>
            <a:endParaRPr kumimoji="1" lang="ja-JP" altLang="en-US" sz="1800" b="1" dirty="0">
              <a:latin typeface="+mn-ea"/>
              <a:ea typeface="+mn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FE6ECCC-CB46-4E79-8227-76DAA5050A73}"/>
              </a:ext>
            </a:extLst>
          </p:cNvPr>
          <p:cNvGrpSpPr/>
          <p:nvPr/>
        </p:nvGrpSpPr>
        <p:grpSpPr>
          <a:xfrm>
            <a:off x="3196443" y="8691412"/>
            <a:ext cx="2915685" cy="629656"/>
            <a:chOff x="3241536" y="8886845"/>
            <a:chExt cx="2915685" cy="629656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ECDB45-414F-4C38-A023-9907CF31E423}"/>
                </a:ext>
              </a:extLst>
            </p:cNvPr>
            <p:cNvSpPr txBox="1"/>
            <p:nvPr/>
          </p:nvSpPr>
          <p:spPr>
            <a:xfrm>
              <a:off x="3416913" y="8931726"/>
              <a:ext cx="2700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詳細は、機能モデル　</a:t>
              </a:r>
              <a:endPara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「補足２」へ</a:t>
              </a:r>
            </a:p>
          </p:txBody>
        </p:sp>
        <p:sp>
          <p:nvSpPr>
            <p:cNvPr id="39" name="矢印: 山形 38">
              <a:extLst>
                <a:ext uri="{FF2B5EF4-FFF2-40B4-BE49-F238E27FC236}">
                  <a16:creationId xmlns:a16="http://schemas.microsoft.com/office/drawing/2014/main" id="{BD22327A-B7BC-4ECA-A7BE-AA3246E6BF66}"/>
                </a:ext>
              </a:extLst>
            </p:cNvPr>
            <p:cNvSpPr/>
            <p:nvPr/>
          </p:nvSpPr>
          <p:spPr>
            <a:xfrm>
              <a:off x="3241536" y="8886845"/>
              <a:ext cx="2915685" cy="584775"/>
            </a:xfrm>
            <a:prstGeom prst="chevr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113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　一関工業高等専門学校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東北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岩手県一関市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teamNITIC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私達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teamNITIC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は一関高専の二年生一人、四年生一人、五年生六人で構成されており、一関高専としての参加は二年目ですが、メンバーは一新され、みなが初挑戦となる出場です。</a:t>
            </a: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高専で学習したモデリングやプログラミングを用いコースの完走と課題のクリアを行い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大会へ出場し、表彰台に立つことが目標です！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試走会での走行の様子はコチラ！！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947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sz="18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4D4499-82CE-4191-BC05-16AC50D22EBD}"/>
              </a:ext>
            </a:extLst>
          </p:cNvPr>
          <p:cNvSpPr/>
          <p:nvPr/>
        </p:nvSpPr>
        <p:spPr>
          <a:xfrm>
            <a:off x="313374" y="6290100"/>
            <a:ext cx="5832648" cy="54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「コースを完走する」という課題を、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スタート動作を終え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b="1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て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からゴールゲートを通過するまでの動作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と定義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02A9C1-110C-4710-A5A7-9B057F0052B5}"/>
              </a:ext>
            </a:extLst>
          </p:cNvPr>
          <p:cNvGrpSpPr/>
          <p:nvPr/>
        </p:nvGrpSpPr>
        <p:grpSpPr>
          <a:xfrm>
            <a:off x="2658963" y="5600402"/>
            <a:ext cx="3070995" cy="448134"/>
            <a:chOff x="2714865" y="5664696"/>
            <a:chExt cx="2951608" cy="34511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416A9C-FE92-4D0E-A4B9-D066EA753481}"/>
                </a:ext>
              </a:extLst>
            </p:cNvPr>
            <p:cNvSpPr txBox="1"/>
            <p:nvPr/>
          </p:nvSpPr>
          <p:spPr>
            <a:xfrm>
              <a:off x="2737287" y="5692253"/>
              <a:ext cx="2906762" cy="28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/>
                <a:t>選択課題 </a:t>
              </a:r>
              <a:r>
                <a:rPr kumimoji="1" lang="en-US" altLang="ja-JP" sz="1800" b="1" dirty="0"/>
                <a:t>: </a:t>
              </a:r>
              <a:r>
                <a:rPr kumimoji="1" lang="ja-JP" altLang="en-US" sz="1800" b="1" dirty="0"/>
                <a:t>コースを完走する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4FD473-334F-4FAB-9042-47501960E79A}"/>
                </a:ext>
              </a:extLst>
            </p:cNvPr>
            <p:cNvSpPr/>
            <p:nvPr/>
          </p:nvSpPr>
          <p:spPr>
            <a:xfrm>
              <a:off x="2714865" y="5664696"/>
              <a:ext cx="2951608" cy="34511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D4F5A-5099-4B55-BBDC-63DD19187768}"/>
              </a:ext>
            </a:extLst>
          </p:cNvPr>
          <p:cNvSpPr txBox="1"/>
          <p:nvPr/>
        </p:nvSpPr>
        <p:spPr>
          <a:xfrm>
            <a:off x="539429" y="7884292"/>
            <a:ext cx="501048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今年のコースは昨年のものと比べてカーブが多く、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それぞれ曲率も異なる</a:t>
            </a:r>
            <a:endParaRPr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D67B7B-C672-4A57-97EE-966943DE5F10}"/>
              </a:ext>
            </a:extLst>
          </p:cNvPr>
          <p:cNvSpPr/>
          <p:nvPr/>
        </p:nvSpPr>
        <p:spPr>
          <a:xfrm>
            <a:off x="6405285" y="2144813"/>
            <a:ext cx="6189062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・提供する機能を課題部分とその他の動作に分け、それぞれ定義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・昨年のモデルを参考に、提供する機能から部品までの定義を　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行った。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・走行体のなかで動作しているタスクについて表に示した。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・コースを分割するにあたって、具体的なコースの分類と、各区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間の制御量を示した。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・役割に応じてパッケージ分けを行った。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・パッケージ構造の矢印は関連の内容を表している。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・各クラスの役割が分かりやすいように色分けをした。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・インデックスはクラス図内にノートで定義した。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・ステートマシン図とシーケンス図の対応を意識した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工夫点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・カーブを安定して走行するために、曲率制御を導入し、その詳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細を記述した。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・オフィシャルバッテリの特性と、走行に与える影響に注目し、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競技中に電源電圧が変化しても安定してカーブを走行できるよ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うな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関係式を定義し検証した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420251-A162-4FBA-A37D-EC44183A2A3A}"/>
              </a:ext>
            </a:extLst>
          </p:cNvPr>
          <p:cNvSpPr txBox="1"/>
          <p:nvPr/>
        </p:nvSpPr>
        <p:spPr>
          <a:xfrm>
            <a:off x="290775" y="4477434"/>
            <a:ext cx="4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u="sng" dirty="0">
                <a:hlinkClick r:id="rId3"/>
              </a:rPr>
              <a:t>https://www.youtube.com/playlist?list=PLiAHV0rnMcX_Y3YHAr3EsbtGDf8KquDJR</a:t>
            </a:r>
            <a:endParaRPr kumimoji="1" lang="ja-JP" altLang="en-US" sz="1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402AA08-6B0B-4CA9-BEA2-735D1D41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3833886"/>
            <a:ext cx="1412750" cy="1412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3FEC2E-068D-45BB-B817-13D21E9389CF}"/>
              </a:ext>
            </a:extLst>
          </p:cNvPr>
          <p:cNvSpPr txBox="1"/>
          <p:nvPr/>
        </p:nvSpPr>
        <p:spPr>
          <a:xfrm>
            <a:off x="244266" y="5443410"/>
            <a:ext cx="1658407" cy="3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50" b="1" dirty="0">
                <a:solidFill>
                  <a:srgbClr val="FF0000"/>
                </a:solidFill>
              </a:rPr>
              <a:t>モデルの概要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69D6EE4-C5D2-45D9-89D0-FB4E2A473438}"/>
              </a:ext>
            </a:extLst>
          </p:cNvPr>
          <p:cNvSpPr txBox="1"/>
          <p:nvPr/>
        </p:nvSpPr>
        <p:spPr>
          <a:xfrm>
            <a:off x="543914" y="8396858"/>
            <a:ext cx="554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区間に分割し、それぞれ異なる制御量を与える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A3A7524-528B-4B66-AEA9-951CD3321DF8}"/>
              </a:ext>
            </a:extLst>
          </p:cNvPr>
          <p:cNvGrpSpPr/>
          <p:nvPr/>
        </p:nvGrpSpPr>
        <p:grpSpPr>
          <a:xfrm>
            <a:off x="1110835" y="8792277"/>
            <a:ext cx="4968546" cy="390232"/>
            <a:chOff x="640160" y="8876834"/>
            <a:chExt cx="4968546" cy="39023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5AE87AB-8741-4F8A-B5DF-A7861C100F39}"/>
                </a:ext>
              </a:extLst>
            </p:cNvPr>
            <p:cNvSpPr txBox="1"/>
            <p:nvPr/>
          </p:nvSpPr>
          <p:spPr>
            <a:xfrm>
              <a:off x="792266" y="8928511"/>
              <a:ext cx="4672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コースアウトすることなく、安定した走行を実現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D84BAA8-6CBB-4D91-A133-3DD58D3C7E53}"/>
                </a:ext>
              </a:extLst>
            </p:cNvPr>
            <p:cNvSpPr/>
            <p:nvPr/>
          </p:nvSpPr>
          <p:spPr>
            <a:xfrm>
              <a:off x="640160" y="8876834"/>
              <a:ext cx="4968546" cy="39023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18A7AA5-18C9-47F7-B92B-82963761339E}"/>
              </a:ext>
            </a:extLst>
          </p:cNvPr>
          <p:cNvGrpSpPr/>
          <p:nvPr/>
        </p:nvGrpSpPr>
        <p:grpSpPr>
          <a:xfrm>
            <a:off x="784176" y="8725779"/>
            <a:ext cx="288032" cy="298800"/>
            <a:chOff x="824806" y="8704200"/>
            <a:chExt cx="288032" cy="298800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5915E72-0E9C-4E75-AB82-5C87617BDFCF}"/>
                </a:ext>
              </a:extLst>
            </p:cNvPr>
            <p:cNvCxnSpPr>
              <a:cxnSpLocks/>
            </p:cNvCxnSpPr>
            <p:nvPr/>
          </p:nvCxnSpPr>
          <p:spPr>
            <a:xfrm>
              <a:off x="824806" y="8704200"/>
              <a:ext cx="0" cy="2988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FCC0C88E-A69D-4CF4-B178-77A9C438AF56}"/>
                </a:ext>
              </a:extLst>
            </p:cNvPr>
            <p:cNvCxnSpPr>
              <a:cxnSpLocks/>
            </p:cNvCxnSpPr>
            <p:nvPr/>
          </p:nvCxnSpPr>
          <p:spPr>
            <a:xfrm>
              <a:off x="824838" y="8983707"/>
              <a:ext cx="288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8683E82-B9BA-431E-B92D-53371B890CEE}"/>
              </a:ext>
            </a:extLst>
          </p:cNvPr>
          <p:cNvGrpSpPr/>
          <p:nvPr/>
        </p:nvGrpSpPr>
        <p:grpSpPr>
          <a:xfrm>
            <a:off x="336007" y="7402516"/>
            <a:ext cx="1367645" cy="372502"/>
            <a:chOff x="266943" y="7459968"/>
            <a:chExt cx="1367645" cy="372502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A3689BB-CEBD-41AE-AC46-27C81FDB37BF}"/>
                </a:ext>
              </a:extLst>
            </p:cNvPr>
            <p:cNvSpPr txBox="1"/>
            <p:nvPr/>
          </p:nvSpPr>
          <p:spPr>
            <a:xfrm>
              <a:off x="266943" y="7463138"/>
              <a:ext cx="1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800" b="1" dirty="0">
                  <a:latin typeface="+mn-ea"/>
                  <a:ea typeface="+mn-ea"/>
                </a:rPr>
                <a:t>走行の戦略</a:t>
              </a:r>
              <a:endParaRPr kumimoji="1" lang="ja-JP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B48A6E81-279E-4F0A-9D39-912DE7708689}"/>
                </a:ext>
              </a:extLst>
            </p:cNvPr>
            <p:cNvSpPr/>
            <p:nvPr/>
          </p:nvSpPr>
          <p:spPr>
            <a:xfrm>
              <a:off x="290775" y="7459968"/>
              <a:ext cx="1284982" cy="3351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7162F3A-4CA4-4C49-B9A0-B4AFFF3CFB8E}"/>
              </a:ext>
            </a:extLst>
          </p:cNvPr>
          <p:cNvGrpSpPr/>
          <p:nvPr/>
        </p:nvGrpSpPr>
        <p:grpSpPr>
          <a:xfrm>
            <a:off x="336006" y="5855972"/>
            <a:ext cx="1367645" cy="369332"/>
            <a:chOff x="218664" y="5830590"/>
            <a:chExt cx="1367645" cy="369332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E69C148-DE26-4E4C-9B25-6EA831017932}"/>
                </a:ext>
              </a:extLst>
            </p:cNvPr>
            <p:cNvSpPr txBox="1"/>
            <p:nvPr/>
          </p:nvSpPr>
          <p:spPr>
            <a:xfrm>
              <a:off x="218664" y="5830590"/>
              <a:ext cx="1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課題の定義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AF4BC4-4CE2-4A6B-8569-6105ACA9AE8A}"/>
                </a:ext>
              </a:extLst>
            </p:cNvPr>
            <p:cNvSpPr/>
            <p:nvPr/>
          </p:nvSpPr>
          <p:spPr>
            <a:xfrm>
              <a:off x="243875" y="5833552"/>
              <a:ext cx="1284982" cy="3351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34DEB54-E371-4BCC-BE11-FCB37F0EDE14}"/>
              </a:ext>
            </a:extLst>
          </p:cNvPr>
          <p:cNvSpPr txBox="1"/>
          <p:nvPr/>
        </p:nvSpPr>
        <p:spPr>
          <a:xfrm>
            <a:off x="1085942" y="6802498"/>
            <a:ext cx="486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キャリブレーションなど、その他の動作はスタート動作とし、モデルからは省略</a:t>
            </a:r>
            <a:endParaRPr kumimoji="1" lang="ja-JP" altLang="en-US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9B62E33-F012-4F4C-A139-FA2550C3F925}"/>
              </a:ext>
            </a:extLst>
          </p:cNvPr>
          <p:cNvCxnSpPr/>
          <p:nvPr/>
        </p:nvCxnSpPr>
        <p:spPr>
          <a:xfrm>
            <a:off x="809813" y="6796254"/>
            <a:ext cx="0" cy="2880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141BB49-66F8-40D4-B5C4-50D4F7A600F8}"/>
              </a:ext>
            </a:extLst>
          </p:cNvPr>
          <p:cNvCxnSpPr>
            <a:cxnSpLocks/>
          </p:cNvCxnSpPr>
          <p:nvPr/>
        </p:nvCxnSpPr>
        <p:spPr>
          <a:xfrm>
            <a:off x="809813" y="7084286"/>
            <a:ext cx="334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矢印: 右カーブ 69">
            <a:extLst>
              <a:ext uri="{FF2B5EF4-FFF2-40B4-BE49-F238E27FC236}">
                <a16:creationId xmlns:a16="http://schemas.microsoft.com/office/drawing/2014/main" id="{995F3F6B-8BE7-433E-BA82-2B9EC707E720}"/>
              </a:ext>
            </a:extLst>
          </p:cNvPr>
          <p:cNvSpPr/>
          <p:nvPr/>
        </p:nvSpPr>
        <p:spPr>
          <a:xfrm>
            <a:off x="327890" y="8035591"/>
            <a:ext cx="216024" cy="547098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4175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453</Words>
  <Application>Microsoft Office PowerPoint</Application>
  <PresentationFormat>A3 297x420 mm</PresentationFormat>
  <Paragraphs>101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HG丸ｺﾞｼｯｸM-PRO</vt:lpstr>
      <vt:lpstr>ＭＳ Ｐゴシック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345</cp:revision>
  <cp:lastPrinted>2019-08-23T02:06:01Z</cp:lastPrinted>
  <dcterms:created xsi:type="dcterms:W3CDTF">2002-02-28T07:41:56Z</dcterms:created>
  <dcterms:modified xsi:type="dcterms:W3CDTF">2019-09-02T23:47:28Z</dcterms:modified>
</cp:coreProperties>
</file>