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4" r:id="rId3"/>
    <p:sldId id="281" r:id="rId4"/>
    <p:sldId id="282" r:id="rId5"/>
    <p:sldId id="278" r:id="rId6"/>
    <p:sldId id="280" r:id="rId7"/>
    <p:sldId id="283"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4"/>
          </p14:sldIdLst>
        </p14:section>
        <p14:section name="モデル図ページ（プライマリークラス）" id="{8B2B3982-7BAC-4EE5-974E-E0EE0719EC85}">
          <p14:sldIdLst>
            <p14:sldId id="281"/>
            <p14:sldId id="282"/>
            <p14:sldId id="278"/>
            <p14:sldId id="280"/>
            <p14:sldId id="283"/>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88" autoAdjust="0"/>
    <p:restoredTop sz="94660"/>
  </p:normalViewPr>
  <p:slideViewPr>
    <p:cSldViewPr showGuides="1">
      <p:cViewPr>
        <p:scale>
          <a:sx n="64" d="100"/>
          <a:sy n="64" d="100"/>
        </p:scale>
        <p:origin x="1200" y="308"/>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3041916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playlist?list=PLiAHV0rnMcX_Y3YHAr3EsbtGDf8KquDJ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media/image23.png"/><Relationship Id="rId2" Type="http://schemas.openxmlformats.org/officeDocument/2006/relationships/image" Target="NULL"/><Relationship Id="rId1" Type="http://schemas.openxmlformats.org/officeDocument/2006/relationships/slideLayout" Target="../slideLayouts/slideLayout3.xml"/><Relationship Id="rId6" Type="http://schemas.openxmlformats.org/officeDocument/2006/relationships/image" Target="NUL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endParaRPr lang="ja-JP" altLang="en-US" sz="2400" dirty="0">
              <a:latin typeface="ＭＳ Ｐゴシック" panose="020B0600070205080204" pitchFamily="34" charset="-128"/>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　　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　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3600"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solidFill>
                  <a:srgbClr val="FF0000"/>
                </a:solidFill>
              </a:rPr>
              <a:t>モデルの構成</a:t>
            </a:r>
            <a:endParaRPr lang="en-US" altLang="ja-JP" sz="1947" b="1" dirty="0">
              <a:solidFill>
                <a:srgbClr val="FF0000"/>
              </a:solidFill>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t>チーム紹介、目標、意気込み</a:t>
            </a:r>
            <a:endParaRPr lang="ja-JP" altLang="en-US" dirty="0"/>
          </a:p>
          <a:p>
            <a:pPr marL="0" indent="0"/>
            <a:r>
              <a:rPr lang="ja-JP" altLang="en-US" sz="1800" dirty="0">
                <a:latin typeface="メイリオ" panose="020B0604030504040204" pitchFamily="50" charset="-128"/>
                <a:ea typeface="メイリオ" panose="020B0604030504040204" pitchFamily="50" charset="-128"/>
              </a:rPr>
              <a:t>私達</a:t>
            </a:r>
            <a:r>
              <a:rPr lang="en-US" altLang="ja-JP" sz="1800" dirty="0" err="1">
                <a:latin typeface="メイリオ" panose="020B0604030504040204" pitchFamily="50" charset="-128"/>
                <a:ea typeface="メイリオ" panose="020B0604030504040204" pitchFamily="50" charset="-128"/>
              </a:rPr>
              <a:t>teamNITIC</a:t>
            </a:r>
            <a:r>
              <a:rPr lang="ja-JP" altLang="en-US" sz="1800" dirty="0">
                <a:latin typeface="メイリオ" panose="020B0604030504040204" pitchFamily="50" charset="-128"/>
                <a:ea typeface="メイリオ" panose="020B0604030504040204"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メイリオ" panose="020B0604030504040204" pitchFamily="50" charset="-128"/>
                <a:ea typeface="メイリオ" panose="020B0604030504040204" pitchFamily="50" charset="-128"/>
              </a:rPr>
              <a:t>高専で学習したモデリングやプログラミングを用いコースの完走と課題のクリアを行い</a:t>
            </a:r>
            <a:r>
              <a:rPr lang="en-US" altLang="ja-JP" sz="1800" dirty="0">
                <a:latin typeface="メイリオ" panose="020B0604030504040204" pitchFamily="50" charset="-128"/>
                <a:ea typeface="メイリオ" panose="020B0604030504040204" pitchFamily="50" charset="-128"/>
              </a:rPr>
              <a:t>CS</a:t>
            </a:r>
            <a:r>
              <a:rPr lang="ja-JP" altLang="en-US" sz="1800" dirty="0">
                <a:latin typeface="メイリオ" panose="020B0604030504040204" pitchFamily="50" charset="-128"/>
                <a:ea typeface="メイリオ" panose="020B0604030504040204" pitchFamily="50" charset="-128"/>
              </a:rPr>
              <a:t>大会へ出場し、表彰台に立つことが目標です！</a:t>
            </a:r>
            <a:endParaRPr lang="en-US" altLang="ja-JP" sz="1800" dirty="0">
              <a:latin typeface="メイリオ" panose="020B0604030504040204" pitchFamily="50" charset="-128"/>
              <a:ea typeface="メイリオ" panose="020B0604030504040204" pitchFamily="50" charset="-128"/>
            </a:endParaRPr>
          </a:p>
          <a:p>
            <a:pPr marL="0" indent="0"/>
            <a:endParaRPr lang="ja-JP" altLang="en-US" sz="1800" dirty="0">
              <a:latin typeface="メイリオ" panose="020B0604030504040204" pitchFamily="50" charset="-128"/>
              <a:ea typeface="メイリオ" panose="020B0604030504040204" pitchFamily="50" charset="-128"/>
            </a:endParaRPr>
          </a:p>
          <a:p>
            <a:pPr marL="0" indent="0"/>
            <a:r>
              <a:rPr lang="ja-JP" altLang="en-US" sz="1800" dirty="0">
                <a:latin typeface="メイリオ" panose="020B0604030504040204" pitchFamily="50" charset="-128"/>
                <a:ea typeface="メイリオ" panose="020B0604030504040204" pitchFamily="50" charset="-128"/>
              </a:rPr>
              <a:t>　試走会での走行の様子はコチラ！！</a:t>
            </a:r>
            <a:endParaRPr lang="en-US" altLang="ja-JP" sz="1800" dirty="0">
              <a:latin typeface="メイリオ" panose="020B0604030504040204" pitchFamily="50" charset="-128"/>
              <a:ea typeface="メイリオ" panose="020B0604030504040204"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endParaRPr lang="en-US" altLang="ja-JP" sz="1947" b="1" dirty="0">
              <a:solidFill>
                <a:srgbClr val="FF0000"/>
              </a:solidFill>
            </a:endParaRPr>
          </a:p>
          <a:p>
            <a:pPr marL="0" indent="0" eaLnBrk="1" hangingPunct="1">
              <a:lnSpc>
                <a:spcPct val="80000"/>
              </a:lnSpc>
              <a:spcBef>
                <a:spcPts val="600"/>
              </a:spcBef>
            </a:pPr>
            <a:endParaRPr lang="ja-JP" altLang="en-US" sz="1800" b="1" dirty="0">
              <a:latin typeface="+mn-ea"/>
              <a:ea typeface="+mn-ea"/>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04D4499-82CE-4191-BC05-16AC50D22EBD}"/>
              </a:ext>
            </a:extLst>
          </p:cNvPr>
          <p:cNvSpPr/>
          <p:nvPr/>
        </p:nvSpPr>
        <p:spPr>
          <a:xfrm>
            <a:off x="313374" y="6290100"/>
            <a:ext cx="5832648" cy="547842"/>
          </a:xfrm>
          <a:prstGeom prst="rect">
            <a:avLst/>
          </a:prstGeom>
        </p:spPr>
        <p:txBody>
          <a:bodyPr wrap="square">
            <a:spAutoFit/>
          </a:bodyPr>
          <a:lstStyle/>
          <a:p>
            <a:pPr marL="0" indent="0" defTabSz="774222" eaLnBrk="1" hangingPunct="1">
              <a:lnSpc>
                <a:spcPct val="80000"/>
              </a:lnSpc>
              <a:spcBef>
                <a:spcPct val="20000"/>
              </a:spcBef>
            </a:pPr>
            <a:r>
              <a:rPr lang="ja-JP" altLang="en-US" b="1" dirty="0">
                <a:latin typeface="メイリオ" panose="020B0604030504040204" pitchFamily="50" charset="-128"/>
                <a:ea typeface="メイリオ" panose="020B0604030504040204" pitchFamily="50" charset="-128"/>
              </a:rPr>
              <a:t>　「コースを完走する」という課題を、</a:t>
            </a:r>
            <a:r>
              <a:rPr lang="ja-JP" altLang="en-US" b="1" dirty="0">
                <a:solidFill>
                  <a:srgbClr val="FF0000"/>
                </a:solidFill>
                <a:latin typeface="メイリオ" panose="020B0604030504040204" pitchFamily="50" charset="-128"/>
                <a:ea typeface="メイリオ" panose="020B0604030504040204" pitchFamily="50" charset="-128"/>
              </a:rPr>
              <a:t>スタート動作を終え</a:t>
            </a:r>
            <a:endParaRPr lang="en-US" altLang="ja-JP" b="1" dirty="0">
              <a:solidFill>
                <a:srgbClr val="FF0000"/>
              </a:solidFill>
              <a:latin typeface="メイリオ" panose="020B0604030504040204" pitchFamily="50" charset="-128"/>
              <a:ea typeface="メイリオ" panose="020B0604030504040204" pitchFamily="50" charset="-128"/>
            </a:endParaRPr>
          </a:p>
          <a:p>
            <a:pPr marL="0" indent="0" defTabSz="774222" eaLnBrk="1" hangingPunct="1">
              <a:lnSpc>
                <a:spcPct val="80000"/>
              </a:lnSpc>
              <a:spcBef>
                <a:spcPct val="20000"/>
              </a:spcBef>
            </a:pPr>
            <a:r>
              <a:rPr lang="ja-JP" altLang="en-US" b="1" dirty="0">
                <a:solidFill>
                  <a:srgbClr val="FF0000"/>
                </a:solidFill>
                <a:latin typeface="メイリオ" panose="020B0604030504040204" pitchFamily="50" charset="-128"/>
                <a:ea typeface="メイリオ" panose="020B0604030504040204" pitchFamily="50" charset="-128"/>
              </a:rPr>
              <a:t>　</a:t>
            </a:r>
            <a:r>
              <a:rPr lang="ja-JP" altLang="en-US" b="1" dirty="0" err="1">
                <a:solidFill>
                  <a:srgbClr val="FF0000"/>
                </a:solidFill>
                <a:latin typeface="メイリオ" panose="020B0604030504040204" pitchFamily="50" charset="-128"/>
                <a:ea typeface="メイリオ" panose="020B0604030504040204" pitchFamily="50" charset="-128"/>
              </a:rPr>
              <a:t>て</a:t>
            </a:r>
            <a:r>
              <a:rPr lang="ja-JP" altLang="en-US" b="1" dirty="0">
                <a:solidFill>
                  <a:srgbClr val="FF0000"/>
                </a:solidFill>
                <a:latin typeface="メイリオ" panose="020B0604030504040204" pitchFamily="50" charset="-128"/>
                <a:ea typeface="メイリオ" panose="020B0604030504040204" pitchFamily="50" charset="-128"/>
              </a:rPr>
              <a:t>からゴールゲートを通過するまでの動作</a:t>
            </a:r>
            <a:r>
              <a:rPr lang="ja-JP" altLang="en-US" b="1" dirty="0">
                <a:latin typeface="メイリオ" panose="020B0604030504040204" pitchFamily="50" charset="-128"/>
                <a:ea typeface="メイリオ" panose="020B0604030504040204" pitchFamily="50" charset="-128"/>
              </a:rPr>
              <a:t>と定義</a:t>
            </a:r>
            <a:endParaRPr lang="en-US" altLang="ja-JP" b="1" dirty="0">
              <a:latin typeface="メイリオ" panose="020B0604030504040204" pitchFamily="50" charset="-128"/>
              <a:ea typeface="メイリオ" panose="020B0604030504040204" pitchFamily="50" charset="-128"/>
            </a:endParaRPr>
          </a:p>
        </p:txBody>
      </p:sp>
      <p:grpSp>
        <p:nvGrpSpPr>
          <p:cNvPr id="6" name="グループ化 5">
            <a:extLst>
              <a:ext uri="{FF2B5EF4-FFF2-40B4-BE49-F238E27FC236}">
                <a16:creationId xmlns:a16="http://schemas.microsoft.com/office/drawing/2014/main" id="{0802A9C1-110C-4710-A5A7-9B057F0052B5}"/>
              </a:ext>
            </a:extLst>
          </p:cNvPr>
          <p:cNvGrpSpPr/>
          <p:nvPr/>
        </p:nvGrpSpPr>
        <p:grpSpPr>
          <a:xfrm>
            <a:off x="2658963" y="5600402"/>
            <a:ext cx="3070995" cy="448134"/>
            <a:chOff x="2714865" y="5664696"/>
            <a:chExt cx="2951608" cy="345117"/>
          </a:xfrm>
        </p:grpSpPr>
        <p:sp>
          <p:nvSpPr>
            <p:cNvPr id="4" name="テキスト ボックス 3">
              <a:extLst>
                <a:ext uri="{FF2B5EF4-FFF2-40B4-BE49-F238E27FC236}">
                  <a16:creationId xmlns:a16="http://schemas.microsoft.com/office/drawing/2014/main" id="{25416A9C-FE92-4D0E-A4B9-D066EA753481}"/>
                </a:ext>
              </a:extLst>
            </p:cNvPr>
            <p:cNvSpPr txBox="1"/>
            <p:nvPr/>
          </p:nvSpPr>
          <p:spPr>
            <a:xfrm>
              <a:off x="2737287" y="5692253"/>
              <a:ext cx="2906762" cy="284430"/>
            </a:xfrm>
            <a:prstGeom prst="rect">
              <a:avLst/>
            </a:prstGeom>
            <a:noFill/>
            <a:ln>
              <a:noFill/>
            </a:ln>
          </p:spPr>
          <p:txBody>
            <a:bodyPr wrap="square" rtlCol="0">
              <a:spAutoFit/>
            </a:bodyPr>
            <a:lstStyle/>
            <a:p>
              <a:r>
                <a:rPr kumimoji="1" lang="ja-JP" altLang="en-US" sz="1800" b="1" dirty="0"/>
                <a:t>選択課題 </a:t>
              </a:r>
              <a:r>
                <a:rPr kumimoji="1" lang="en-US" altLang="ja-JP" sz="1800" b="1" dirty="0"/>
                <a:t>: </a:t>
              </a:r>
              <a:r>
                <a:rPr kumimoji="1" lang="ja-JP" altLang="en-US" sz="1800" b="1" dirty="0"/>
                <a:t>コースを完走する</a:t>
              </a:r>
            </a:p>
          </p:txBody>
        </p:sp>
        <p:sp>
          <p:nvSpPr>
            <p:cNvPr id="5" name="正方形/長方形 4">
              <a:extLst>
                <a:ext uri="{FF2B5EF4-FFF2-40B4-BE49-F238E27FC236}">
                  <a16:creationId xmlns:a16="http://schemas.microsoft.com/office/drawing/2014/main" id="{554FD473-334F-4FAB-9042-47501960E79A}"/>
                </a:ext>
              </a:extLst>
            </p:cNvPr>
            <p:cNvSpPr/>
            <p:nvPr/>
          </p:nvSpPr>
          <p:spPr>
            <a:xfrm>
              <a:off x="2714865" y="5664696"/>
              <a:ext cx="2951608" cy="345117"/>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テキスト ボックス 6">
            <a:extLst>
              <a:ext uri="{FF2B5EF4-FFF2-40B4-BE49-F238E27FC236}">
                <a16:creationId xmlns:a16="http://schemas.microsoft.com/office/drawing/2014/main" id="{133D4F5A-5099-4B55-BBDC-63DD19187768}"/>
              </a:ext>
            </a:extLst>
          </p:cNvPr>
          <p:cNvSpPr txBox="1"/>
          <p:nvPr/>
        </p:nvSpPr>
        <p:spPr>
          <a:xfrm>
            <a:off x="539429" y="7884292"/>
            <a:ext cx="5010488" cy="547842"/>
          </a:xfrm>
          <a:prstGeom prst="rect">
            <a:avLst/>
          </a:prstGeom>
          <a:noFill/>
        </p:spPr>
        <p:txBody>
          <a:bodyPr wrap="square" rtlCol="0">
            <a:spAutoFit/>
          </a:bodyPr>
          <a:lstStyle/>
          <a:p>
            <a:pPr marL="0" indent="0" defTabSz="774222" eaLnBrk="1" hangingPunct="1">
              <a:lnSpc>
                <a:spcPct val="80000"/>
              </a:lnSpc>
              <a:spcBef>
                <a:spcPct val="20000"/>
              </a:spcBef>
            </a:pPr>
            <a:r>
              <a:rPr lang="ja-JP" altLang="en-US" b="1" dirty="0">
                <a:latin typeface="メイリオ" panose="020B0604030504040204" pitchFamily="50" charset="-128"/>
                <a:ea typeface="メイリオ" panose="020B0604030504040204" pitchFamily="50" charset="-128"/>
              </a:rPr>
              <a:t>今年のコースは昨年のものと比べてカーブが多く、</a:t>
            </a:r>
            <a:endParaRPr lang="en-US" altLang="ja-JP" b="1" dirty="0">
              <a:latin typeface="メイリオ" panose="020B0604030504040204" pitchFamily="50" charset="-128"/>
              <a:ea typeface="メイリオ" panose="020B0604030504040204" pitchFamily="50" charset="-128"/>
            </a:endParaRPr>
          </a:p>
          <a:p>
            <a:pPr marL="0" indent="0" defTabSz="774222" eaLnBrk="1" hangingPunct="1">
              <a:lnSpc>
                <a:spcPct val="80000"/>
              </a:lnSpc>
              <a:spcBef>
                <a:spcPct val="20000"/>
              </a:spcBef>
            </a:pPr>
            <a:r>
              <a:rPr lang="ja-JP" altLang="en-US" b="1" dirty="0">
                <a:latin typeface="メイリオ" panose="020B0604030504040204" pitchFamily="50" charset="-128"/>
                <a:ea typeface="メイリオ" panose="020B0604030504040204" pitchFamily="50" charset="-128"/>
              </a:rPr>
              <a:t>それぞれ曲率も異なる</a:t>
            </a:r>
            <a:endParaRPr lang="ja-JP" altLang="en-US" sz="1400" b="1" dirty="0">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93D67B7B-C672-4A57-97EE-966943DE5F10}"/>
              </a:ext>
            </a:extLst>
          </p:cNvPr>
          <p:cNvSpPr/>
          <p:nvPr/>
        </p:nvSpPr>
        <p:spPr>
          <a:xfrm>
            <a:off x="6405285" y="2144813"/>
            <a:ext cx="6189062" cy="7072705"/>
          </a:xfrm>
          <a:prstGeom prst="rect">
            <a:avLst/>
          </a:prstGeom>
        </p:spPr>
        <p:txBody>
          <a:bodyPr wrap="square">
            <a:spAutoFit/>
          </a:bodyPr>
          <a:lstStyle/>
          <a:p>
            <a:pPr lvl="0">
              <a:lnSpc>
                <a:spcPct val="80000"/>
              </a:lnSpc>
              <a:spcBef>
                <a:spcPts val="600"/>
              </a:spcBef>
            </a:pPr>
            <a:endParaRPr lang="en-US" altLang="ja-JP" sz="1800" b="1"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機能モデル</a:t>
            </a:r>
            <a:r>
              <a:rPr lang="en-US" altLang="ja-JP" sz="1800" b="1"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・提供する機能を課題部分と走行準備に分け、それぞれ定義した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・昨年のモデルを参考に、提供する機能から部品までの定義を　</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行った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・走行体のなかで動作しているタスクについて表に示した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・コースを分割するにあたって、具体的なコースの分類と、各区</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間の制御量を示した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endParaRPr lang="ja-JP" altLang="en-US"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構造モデル</a:t>
            </a:r>
            <a:r>
              <a:rPr lang="en-US" altLang="ja-JP" sz="1800" b="1" dirty="0">
                <a:solidFill>
                  <a:prstClr val="black"/>
                </a:solidFill>
                <a:latin typeface="メイリオ" panose="020B0604030504040204" pitchFamily="50" charset="-128"/>
                <a:ea typeface="メイリオ" panose="020B0604030504040204" pitchFamily="50" charset="-128"/>
              </a:rPr>
              <a:t>】</a:t>
            </a: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・役割に応じてパッケージ分けを行った</a:t>
            </a:r>
            <a:endParaRPr lang="en-US" altLang="ja-JP" dirty="0">
              <a:solidFill>
                <a:prstClr val="black"/>
              </a:solidFill>
              <a:latin typeface="メイリオ" panose="020B0604030504040204" pitchFamily="50" charset="-128"/>
              <a:ea typeface="メイリオ" panose="020B0604030504040204" pitchFamily="50" charset="-128"/>
            </a:endParaRPr>
          </a:p>
          <a:p>
            <a:pPr>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・パッケージ構造の矢印は関連の内容を表している</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・各クラスの役割が視認しやすいように色分けをした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・インデックスはクラス図内にノートで定義した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endParaRPr lang="ja-JP" altLang="en-US"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振る舞いモデル</a:t>
            </a:r>
            <a:r>
              <a:rPr lang="en-US" altLang="ja-JP" sz="1800" b="1"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・ステートマシン図とシーケンス図の対応を意識した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・参照先は枠線に色付けすることで誘導している</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工夫点</a:t>
            </a:r>
            <a:r>
              <a:rPr lang="en-US" altLang="ja-JP" sz="1800" b="1"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・カーブを安定して走行するために、曲率制御を導入し、その詳</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細を記述した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・オフィシャルバッテリの特性と、走行に与える影響に注目し、</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競技中に電源電圧が変化しても安定してカーブを走行できるよ</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a:t>
            </a:r>
            <a:r>
              <a:rPr lang="ja-JP" altLang="en-US" dirty="0" err="1">
                <a:solidFill>
                  <a:prstClr val="black"/>
                </a:solidFill>
                <a:latin typeface="メイリオ" panose="020B0604030504040204" pitchFamily="50" charset="-128"/>
                <a:ea typeface="メイリオ" panose="020B0604030504040204" pitchFamily="50" charset="-128"/>
              </a:rPr>
              <a:t>うな</a:t>
            </a:r>
            <a:r>
              <a:rPr lang="ja-JP" altLang="en-US" dirty="0">
                <a:solidFill>
                  <a:prstClr val="black"/>
                </a:solidFill>
                <a:latin typeface="メイリオ" panose="020B0604030504040204" pitchFamily="50" charset="-128"/>
                <a:ea typeface="メイリオ" panose="020B0604030504040204" pitchFamily="50" charset="-128"/>
              </a:rPr>
              <a:t>関係式を定義し検証した</a:t>
            </a:r>
            <a:endParaRPr lang="ja-JP" altLang="en-US" dirty="0">
              <a:solidFill>
                <a:prstClr val="black"/>
              </a:solidFill>
              <a:latin typeface="HG丸ｺﾞｼｯｸM-PRO" panose="020F0600000000000000" pitchFamily="50" charset="-128"/>
              <a:ea typeface="HG丸ｺﾞｼｯｸM-PRO" panose="020F0600000000000000" pitchFamily="50" charset="-128"/>
            </a:endParaRPr>
          </a:p>
        </p:txBody>
      </p:sp>
      <p:sp>
        <p:nvSpPr>
          <p:cNvPr id="23" name="テキスト ボックス 22">
            <a:extLst>
              <a:ext uri="{FF2B5EF4-FFF2-40B4-BE49-F238E27FC236}">
                <a16:creationId xmlns:a16="http://schemas.microsoft.com/office/drawing/2014/main" id="{3B420251-A162-4FBA-A37D-EC44183A2A3A}"/>
              </a:ext>
            </a:extLst>
          </p:cNvPr>
          <p:cNvSpPr txBox="1"/>
          <p:nvPr/>
        </p:nvSpPr>
        <p:spPr>
          <a:xfrm>
            <a:off x="290775" y="4477434"/>
            <a:ext cx="4368955" cy="646331"/>
          </a:xfrm>
          <a:prstGeom prst="rect">
            <a:avLst/>
          </a:prstGeom>
          <a:noFill/>
        </p:spPr>
        <p:txBody>
          <a:bodyPr wrap="square" rtlCol="0">
            <a:spAutoFit/>
          </a:bodyPr>
          <a:lstStyle/>
          <a:p>
            <a:r>
              <a:rPr lang="en-US" altLang="ja-JP" sz="1800" u="sng" dirty="0">
                <a:hlinkClick r:id="rId3"/>
              </a:rPr>
              <a:t>https://www.youtube.com/playlist?list=PLiAHV0rnMcX_Y3YHAr3EsbtGDf8KquDJR</a:t>
            </a:r>
            <a:endParaRPr kumimoji="1" lang="ja-JP" altLang="en-US" sz="1800" dirty="0"/>
          </a:p>
        </p:txBody>
      </p:sp>
      <p:pic>
        <p:nvPicPr>
          <p:cNvPr id="25" name="図 24">
            <a:extLst>
              <a:ext uri="{FF2B5EF4-FFF2-40B4-BE49-F238E27FC236}">
                <a16:creationId xmlns:a16="http://schemas.microsoft.com/office/drawing/2014/main" id="{E402AA08-6B0B-4CA9-BEA2-735D1D41D9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9379" y="3833886"/>
            <a:ext cx="1412750" cy="1412750"/>
          </a:xfrm>
          <a:prstGeom prst="rect">
            <a:avLst/>
          </a:prstGeom>
        </p:spPr>
      </p:pic>
      <p:sp>
        <p:nvSpPr>
          <p:cNvPr id="26" name="テキスト ボックス 25">
            <a:extLst>
              <a:ext uri="{FF2B5EF4-FFF2-40B4-BE49-F238E27FC236}">
                <a16:creationId xmlns:a16="http://schemas.microsoft.com/office/drawing/2014/main" id="{8F3FEC2E-068D-45BB-B817-13D21E9389CF}"/>
              </a:ext>
            </a:extLst>
          </p:cNvPr>
          <p:cNvSpPr txBox="1"/>
          <p:nvPr/>
        </p:nvSpPr>
        <p:spPr>
          <a:xfrm>
            <a:off x="244266" y="5443410"/>
            <a:ext cx="1658407" cy="397837"/>
          </a:xfrm>
          <a:prstGeom prst="rect">
            <a:avLst/>
          </a:prstGeom>
          <a:noFill/>
        </p:spPr>
        <p:txBody>
          <a:bodyPr wrap="square" rtlCol="0">
            <a:spAutoFit/>
          </a:bodyPr>
          <a:lstStyle/>
          <a:p>
            <a:r>
              <a:rPr kumimoji="1" lang="ja-JP" altLang="en-US" sz="1950" b="1" dirty="0">
                <a:solidFill>
                  <a:srgbClr val="FF0000"/>
                </a:solidFill>
              </a:rPr>
              <a:t>モデルの概要</a:t>
            </a:r>
          </a:p>
        </p:txBody>
      </p:sp>
      <p:sp>
        <p:nvSpPr>
          <p:cNvPr id="37" name="テキスト ボックス 36">
            <a:extLst>
              <a:ext uri="{FF2B5EF4-FFF2-40B4-BE49-F238E27FC236}">
                <a16:creationId xmlns:a16="http://schemas.microsoft.com/office/drawing/2014/main" id="{C69D6EE4-C5D2-45D9-89D0-FB4E2A473438}"/>
              </a:ext>
            </a:extLst>
          </p:cNvPr>
          <p:cNvSpPr txBox="1"/>
          <p:nvPr/>
        </p:nvSpPr>
        <p:spPr>
          <a:xfrm>
            <a:off x="543914" y="8396858"/>
            <a:ext cx="5544615" cy="338554"/>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コースを</a:t>
            </a:r>
            <a:r>
              <a:rPr kumimoji="1" lang="en-US" altLang="ja-JP" dirty="0">
                <a:latin typeface="メイリオ" panose="020B0604030504040204" pitchFamily="50" charset="-128"/>
                <a:ea typeface="メイリオ" panose="020B0604030504040204" pitchFamily="50" charset="-128"/>
              </a:rPr>
              <a:t>15</a:t>
            </a:r>
            <a:r>
              <a:rPr kumimoji="1" lang="ja-JP" altLang="en-US" dirty="0">
                <a:latin typeface="メイリオ" panose="020B0604030504040204" pitchFamily="50" charset="-128"/>
                <a:ea typeface="メイリオ" panose="020B0604030504040204" pitchFamily="50" charset="-128"/>
              </a:rPr>
              <a:t>区間に分割し、それぞれ異なる制御量を与える</a:t>
            </a:r>
          </a:p>
        </p:txBody>
      </p:sp>
      <p:grpSp>
        <p:nvGrpSpPr>
          <p:cNvPr id="43" name="グループ化 42">
            <a:extLst>
              <a:ext uri="{FF2B5EF4-FFF2-40B4-BE49-F238E27FC236}">
                <a16:creationId xmlns:a16="http://schemas.microsoft.com/office/drawing/2014/main" id="{BA3A7524-528B-4B66-AEA9-951CD3321DF8}"/>
              </a:ext>
            </a:extLst>
          </p:cNvPr>
          <p:cNvGrpSpPr/>
          <p:nvPr/>
        </p:nvGrpSpPr>
        <p:grpSpPr>
          <a:xfrm>
            <a:off x="1110835" y="8792277"/>
            <a:ext cx="4968546" cy="390232"/>
            <a:chOff x="640160" y="8876834"/>
            <a:chExt cx="4968546" cy="390232"/>
          </a:xfrm>
        </p:grpSpPr>
        <p:sp>
          <p:nvSpPr>
            <p:cNvPr id="41" name="テキスト ボックス 40">
              <a:extLst>
                <a:ext uri="{FF2B5EF4-FFF2-40B4-BE49-F238E27FC236}">
                  <a16:creationId xmlns:a16="http://schemas.microsoft.com/office/drawing/2014/main" id="{55AE87AB-8741-4F8A-B5DF-A7861C100F39}"/>
                </a:ext>
              </a:extLst>
            </p:cNvPr>
            <p:cNvSpPr txBox="1"/>
            <p:nvPr/>
          </p:nvSpPr>
          <p:spPr>
            <a:xfrm>
              <a:off x="792266" y="8928511"/>
              <a:ext cx="4672430" cy="338554"/>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コースアウトすることなく、安定した走行を実現</a:t>
              </a:r>
            </a:p>
          </p:txBody>
        </p:sp>
        <p:sp>
          <p:nvSpPr>
            <p:cNvPr id="42" name="正方形/長方形 41">
              <a:extLst>
                <a:ext uri="{FF2B5EF4-FFF2-40B4-BE49-F238E27FC236}">
                  <a16:creationId xmlns:a16="http://schemas.microsoft.com/office/drawing/2014/main" id="{8D84BAA8-6CBB-4D91-A133-3DD58D3C7E53}"/>
                </a:ext>
              </a:extLst>
            </p:cNvPr>
            <p:cNvSpPr/>
            <p:nvPr/>
          </p:nvSpPr>
          <p:spPr>
            <a:xfrm>
              <a:off x="640160" y="8876834"/>
              <a:ext cx="4968546" cy="390232"/>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318A7AA5-18C9-47F7-B92B-82963761339E}"/>
              </a:ext>
            </a:extLst>
          </p:cNvPr>
          <p:cNvGrpSpPr/>
          <p:nvPr/>
        </p:nvGrpSpPr>
        <p:grpSpPr>
          <a:xfrm>
            <a:off x="784176" y="8725779"/>
            <a:ext cx="288032" cy="298800"/>
            <a:chOff x="824806" y="8704200"/>
            <a:chExt cx="288032" cy="298800"/>
          </a:xfrm>
        </p:grpSpPr>
        <p:cxnSp>
          <p:nvCxnSpPr>
            <p:cNvPr id="45" name="直線コネクタ 44">
              <a:extLst>
                <a:ext uri="{FF2B5EF4-FFF2-40B4-BE49-F238E27FC236}">
                  <a16:creationId xmlns:a16="http://schemas.microsoft.com/office/drawing/2014/main" id="{25915E72-0E9C-4E75-AB82-5C87617BDFCF}"/>
                </a:ext>
              </a:extLst>
            </p:cNvPr>
            <p:cNvCxnSpPr>
              <a:cxnSpLocks/>
            </p:cNvCxnSpPr>
            <p:nvPr/>
          </p:nvCxnSpPr>
          <p:spPr>
            <a:xfrm>
              <a:off x="824806" y="8704200"/>
              <a:ext cx="0" cy="298800"/>
            </a:xfrm>
            <a:prstGeom prst="line">
              <a:avLst/>
            </a:prstGeom>
            <a:ln w="38100">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47" name="直線矢印コネクタ 46">
              <a:extLst>
                <a:ext uri="{FF2B5EF4-FFF2-40B4-BE49-F238E27FC236}">
                  <a16:creationId xmlns:a16="http://schemas.microsoft.com/office/drawing/2014/main" id="{FCC0C88E-A69D-4CF4-B178-77A9C438AF56}"/>
                </a:ext>
              </a:extLst>
            </p:cNvPr>
            <p:cNvCxnSpPr>
              <a:cxnSpLocks/>
            </p:cNvCxnSpPr>
            <p:nvPr/>
          </p:nvCxnSpPr>
          <p:spPr>
            <a:xfrm>
              <a:off x="824838" y="8983707"/>
              <a:ext cx="288000" cy="0"/>
            </a:xfrm>
            <a:prstGeom prst="straightConnector1">
              <a:avLst/>
            </a:prstGeom>
            <a:ln w="38100">
              <a:solidFill>
                <a:schemeClr val="accent6"/>
              </a:solidFill>
              <a:tailEnd type="triangle"/>
            </a:ln>
          </p:spPr>
          <p:style>
            <a:lnRef idx="3">
              <a:schemeClr val="accent6"/>
            </a:lnRef>
            <a:fillRef idx="0">
              <a:schemeClr val="accent6"/>
            </a:fillRef>
            <a:effectRef idx="2">
              <a:schemeClr val="accent6"/>
            </a:effectRef>
            <a:fontRef idx="minor">
              <a:schemeClr val="tx1"/>
            </a:fontRef>
          </p:style>
        </p:cxnSp>
      </p:grpSp>
      <p:grpSp>
        <p:nvGrpSpPr>
          <p:cNvPr id="54" name="グループ化 53">
            <a:extLst>
              <a:ext uri="{FF2B5EF4-FFF2-40B4-BE49-F238E27FC236}">
                <a16:creationId xmlns:a16="http://schemas.microsoft.com/office/drawing/2014/main" id="{38683E82-B9BA-431E-B92D-53371B890CEE}"/>
              </a:ext>
            </a:extLst>
          </p:cNvPr>
          <p:cNvGrpSpPr/>
          <p:nvPr/>
        </p:nvGrpSpPr>
        <p:grpSpPr>
          <a:xfrm>
            <a:off x="336007" y="7402516"/>
            <a:ext cx="1367645" cy="372502"/>
            <a:chOff x="266943" y="7459968"/>
            <a:chExt cx="1367645" cy="372502"/>
          </a:xfrm>
        </p:grpSpPr>
        <p:sp>
          <p:nvSpPr>
            <p:cNvPr id="36" name="テキスト ボックス 35">
              <a:extLst>
                <a:ext uri="{FF2B5EF4-FFF2-40B4-BE49-F238E27FC236}">
                  <a16:creationId xmlns:a16="http://schemas.microsoft.com/office/drawing/2014/main" id="{5A3689BB-CEBD-41AE-AC46-27C81FDB37BF}"/>
                </a:ext>
              </a:extLst>
            </p:cNvPr>
            <p:cNvSpPr txBox="1"/>
            <p:nvPr/>
          </p:nvSpPr>
          <p:spPr>
            <a:xfrm>
              <a:off x="266943" y="7463138"/>
              <a:ext cx="1367645" cy="369332"/>
            </a:xfrm>
            <a:prstGeom prst="rect">
              <a:avLst/>
            </a:prstGeom>
            <a:noFill/>
          </p:spPr>
          <p:txBody>
            <a:bodyPr wrap="square" rtlCol="0">
              <a:spAutoFit/>
            </a:bodyPr>
            <a:lstStyle/>
            <a:p>
              <a:r>
                <a:rPr lang="ja-JP" altLang="en-US" sz="1800" b="1" dirty="0">
                  <a:latin typeface="+mn-ea"/>
                  <a:ea typeface="+mn-ea"/>
                </a:rPr>
                <a:t>走行の戦略</a:t>
              </a:r>
              <a:endParaRPr kumimoji="1" lang="ja-JP" altLang="en-US" sz="1800" b="1" dirty="0">
                <a:latin typeface="+mn-ea"/>
                <a:ea typeface="+mn-ea"/>
              </a:endParaRPr>
            </a:p>
          </p:txBody>
        </p:sp>
        <p:sp>
          <p:nvSpPr>
            <p:cNvPr id="53" name="正方形/長方形 52">
              <a:extLst>
                <a:ext uri="{FF2B5EF4-FFF2-40B4-BE49-F238E27FC236}">
                  <a16:creationId xmlns:a16="http://schemas.microsoft.com/office/drawing/2014/main" id="{B48A6E81-279E-4F0A-9D39-912DE7708689}"/>
                </a:ext>
              </a:extLst>
            </p:cNvPr>
            <p:cNvSpPr/>
            <p:nvPr/>
          </p:nvSpPr>
          <p:spPr>
            <a:xfrm>
              <a:off x="290775" y="7459968"/>
              <a:ext cx="1284982" cy="335198"/>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dirty="0"/>
            </a:p>
          </p:txBody>
        </p:sp>
      </p:grpSp>
      <p:grpSp>
        <p:nvGrpSpPr>
          <p:cNvPr id="59" name="グループ化 58">
            <a:extLst>
              <a:ext uri="{FF2B5EF4-FFF2-40B4-BE49-F238E27FC236}">
                <a16:creationId xmlns:a16="http://schemas.microsoft.com/office/drawing/2014/main" id="{A7162F3A-4CA4-4C49-B9A0-B4AFFF3CFB8E}"/>
              </a:ext>
            </a:extLst>
          </p:cNvPr>
          <p:cNvGrpSpPr/>
          <p:nvPr/>
        </p:nvGrpSpPr>
        <p:grpSpPr>
          <a:xfrm>
            <a:off x="336006" y="5855972"/>
            <a:ext cx="1367645" cy="369332"/>
            <a:chOff x="218664" y="5830590"/>
            <a:chExt cx="1367645" cy="369332"/>
          </a:xfrm>
        </p:grpSpPr>
        <p:sp>
          <p:nvSpPr>
            <p:cNvPr id="30" name="テキスト ボックス 29">
              <a:extLst>
                <a:ext uri="{FF2B5EF4-FFF2-40B4-BE49-F238E27FC236}">
                  <a16:creationId xmlns:a16="http://schemas.microsoft.com/office/drawing/2014/main" id="{DE69C148-DE26-4E4C-9B25-6EA831017932}"/>
                </a:ext>
              </a:extLst>
            </p:cNvPr>
            <p:cNvSpPr txBox="1"/>
            <p:nvPr/>
          </p:nvSpPr>
          <p:spPr>
            <a:xfrm>
              <a:off x="218664" y="5830590"/>
              <a:ext cx="1367645" cy="369332"/>
            </a:xfrm>
            <a:prstGeom prst="rect">
              <a:avLst/>
            </a:prstGeom>
            <a:noFill/>
          </p:spPr>
          <p:txBody>
            <a:bodyPr wrap="square" rtlCol="0">
              <a:spAutoFit/>
            </a:bodyPr>
            <a:lstStyle/>
            <a:p>
              <a:r>
                <a:rPr kumimoji="1" lang="ja-JP" altLang="en-US" sz="1800" b="1" dirty="0">
                  <a:latin typeface="游ゴシック" panose="020B0400000000000000" pitchFamily="50" charset="-128"/>
                  <a:ea typeface="游ゴシック" panose="020B0400000000000000" pitchFamily="50" charset="-128"/>
                </a:rPr>
                <a:t>課題の定義</a:t>
              </a:r>
            </a:p>
          </p:txBody>
        </p:sp>
        <p:sp>
          <p:nvSpPr>
            <p:cNvPr id="64" name="正方形/長方形 63">
              <a:extLst>
                <a:ext uri="{FF2B5EF4-FFF2-40B4-BE49-F238E27FC236}">
                  <a16:creationId xmlns:a16="http://schemas.microsoft.com/office/drawing/2014/main" id="{39AF4BC4-4CE2-4A6B-8569-6105ACA9AE8A}"/>
                </a:ext>
              </a:extLst>
            </p:cNvPr>
            <p:cNvSpPr/>
            <p:nvPr/>
          </p:nvSpPr>
          <p:spPr>
            <a:xfrm>
              <a:off x="243875" y="5833552"/>
              <a:ext cx="1284982" cy="335198"/>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grpSp>
      <p:sp>
        <p:nvSpPr>
          <p:cNvPr id="60" name="テキスト ボックス 59">
            <a:extLst>
              <a:ext uri="{FF2B5EF4-FFF2-40B4-BE49-F238E27FC236}">
                <a16:creationId xmlns:a16="http://schemas.microsoft.com/office/drawing/2014/main" id="{F34DEB54-E371-4BCC-BE11-FCB37F0EDE14}"/>
              </a:ext>
            </a:extLst>
          </p:cNvPr>
          <p:cNvSpPr txBox="1"/>
          <p:nvPr/>
        </p:nvSpPr>
        <p:spPr>
          <a:xfrm>
            <a:off x="1085942" y="6802498"/>
            <a:ext cx="4863818" cy="584775"/>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キャリブレーションなど、その他の動作はスタート動作とし、モデルからは省略</a:t>
            </a:r>
            <a:endParaRPr kumimoji="1" lang="ja-JP" altLang="en-US" dirty="0"/>
          </a:p>
        </p:txBody>
      </p:sp>
      <p:cxnSp>
        <p:nvCxnSpPr>
          <p:cNvPr id="62" name="直線コネクタ 61">
            <a:extLst>
              <a:ext uri="{FF2B5EF4-FFF2-40B4-BE49-F238E27FC236}">
                <a16:creationId xmlns:a16="http://schemas.microsoft.com/office/drawing/2014/main" id="{09B62E33-F012-4F4C-A139-FA2550C3F925}"/>
              </a:ext>
            </a:extLst>
          </p:cNvPr>
          <p:cNvCxnSpPr/>
          <p:nvPr/>
        </p:nvCxnSpPr>
        <p:spPr>
          <a:xfrm>
            <a:off x="809813" y="6796254"/>
            <a:ext cx="0" cy="288032"/>
          </a:xfrm>
          <a:prstGeom prst="line">
            <a:avLst/>
          </a:prstGeom>
          <a:ln w="38100">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66" name="直線矢印コネクタ 65">
            <a:extLst>
              <a:ext uri="{FF2B5EF4-FFF2-40B4-BE49-F238E27FC236}">
                <a16:creationId xmlns:a16="http://schemas.microsoft.com/office/drawing/2014/main" id="{0141BB49-66F8-40D4-B5C4-50D4F7A600F8}"/>
              </a:ext>
            </a:extLst>
          </p:cNvPr>
          <p:cNvCxnSpPr>
            <a:cxnSpLocks/>
          </p:cNvCxnSpPr>
          <p:nvPr/>
        </p:nvCxnSpPr>
        <p:spPr>
          <a:xfrm>
            <a:off x="809813" y="7084286"/>
            <a:ext cx="334402" cy="0"/>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sp>
        <p:nvSpPr>
          <p:cNvPr id="70" name="矢印: 右カーブ 69">
            <a:extLst>
              <a:ext uri="{FF2B5EF4-FFF2-40B4-BE49-F238E27FC236}">
                <a16:creationId xmlns:a16="http://schemas.microsoft.com/office/drawing/2014/main" id="{995F3F6B-8BE7-433E-BA82-2B9EC707E720}"/>
              </a:ext>
            </a:extLst>
          </p:cNvPr>
          <p:cNvSpPr/>
          <p:nvPr/>
        </p:nvSpPr>
        <p:spPr>
          <a:xfrm>
            <a:off x="327890" y="8035591"/>
            <a:ext cx="216024" cy="547098"/>
          </a:xfrm>
          <a:prstGeom prst="curved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513064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四角形: 角を丸くする 114">
            <a:extLst>
              <a:ext uri="{FF2B5EF4-FFF2-40B4-BE49-F238E27FC236}">
                <a16:creationId xmlns:a16="http://schemas.microsoft.com/office/drawing/2014/main" id="{2798FF8C-0FCA-4075-AE5D-BA71AC9C3B39}"/>
              </a:ext>
            </a:extLst>
          </p:cNvPr>
          <p:cNvSpPr/>
          <p:nvPr/>
        </p:nvSpPr>
        <p:spPr>
          <a:xfrm>
            <a:off x="6147012" y="267972"/>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4131012"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118951" y="267206"/>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99487" y="46613"/>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8159073" y="26833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726583" y="249029"/>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683506" y="148737"/>
            <a:ext cx="79578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4400259" y="255607"/>
            <a:ext cx="201600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683078" y="253425"/>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nvGrpSpPr>
          <p:cNvPr id="55" name="グループ化 54">
            <a:extLst>
              <a:ext uri="{FF2B5EF4-FFF2-40B4-BE49-F238E27FC236}">
                <a16:creationId xmlns:a16="http://schemas.microsoft.com/office/drawing/2014/main" id="{66DA5DDC-1FCA-4B84-8E66-5E6C712B95C5}"/>
              </a:ext>
            </a:extLst>
          </p:cNvPr>
          <p:cNvGrpSpPr/>
          <p:nvPr/>
        </p:nvGrpSpPr>
        <p:grpSpPr>
          <a:xfrm>
            <a:off x="136104" y="2733854"/>
            <a:ext cx="3778379" cy="754052"/>
            <a:chOff x="100800" y="3389202"/>
            <a:chExt cx="3778379" cy="754052"/>
          </a:xfrm>
        </p:grpSpPr>
        <p:sp>
          <p:nvSpPr>
            <p:cNvPr id="5" name="テキスト ボックス 4">
              <a:extLst>
                <a:ext uri="{FF2B5EF4-FFF2-40B4-BE49-F238E27FC236}">
                  <a16:creationId xmlns:a16="http://schemas.microsoft.com/office/drawing/2014/main" id="{39B023B9-74EB-485E-B7A9-2E7916E6C963}"/>
                </a:ext>
              </a:extLst>
            </p:cNvPr>
            <p:cNvSpPr txBox="1"/>
            <p:nvPr/>
          </p:nvSpPr>
          <p:spPr>
            <a:xfrm>
              <a:off x="100800" y="3727756"/>
              <a:ext cx="3657516"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機能を実現するための方法をユースケース記述，処理順序をアクティビティ図に示す．</a:t>
              </a:r>
              <a:endPar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00800" y="3389202"/>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２．機能要件</a:t>
              </a:r>
              <a:endPar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cxnSp>
          <p:nvCxnSpPr>
            <p:cNvPr id="29" name="直線コネクタ 28">
              <a:extLst>
                <a:ext uri="{FF2B5EF4-FFF2-40B4-BE49-F238E27FC236}">
                  <a16:creationId xmlns:a16="http://schemas.microsoft.com/office/drawing/2014/main" id="{5912503A-9432-4EF7-8DAE-A3C6B8B3A324}"/>
                </a:ext>
              </a:extLst>
            </p:cNvPr>
            <p:cNvCxnSpPr>
              <a:cxnSpLocks/>
            </p:cNvCxnSpPr>
            <p:nvPr/>
          </p:nvCxnSpPr>
          <p:spPr>
            <a:xfrm>
              <a:off x="125644" y="3727756"/>
              <a:ext cx="3753535"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30" name="直線コネクタ 29">
            <a:extLst>
              <a:ext uri="{FF2B5EF4-FFF2-40B4-BE49-F238E27FC236}">
                <a16:creationId xmlns:a16="http://schemas.microsoft.com/office/drawing/2014/main" id="{09A79F65-2C6D-4369-97B6-E1511ADE470A}"/>
              </a:ext>
            </a:extLst>
          </p:cNvPr>
          <p:cNvCxnSpPr>
            <a:cxnSpLocks/>
          </p:cNvCxnSpPr>
          <p:nvPr/>
        </p:nvCxnSpPr>
        <p:spPr>
          <a:xfrm>
            <a:off x="6712849" y="739552"/>
            <a:ext cx="0" cy="5735788"/>
          </a:xfrm>
          <a:prstGeom prst="line">
            <a:avLst/>
          </a:prstGeom>
          <a:ln/>
        </p:spPr>
        <p:style>
          <a:lnRef idx="1">
            <a:schemeClr val="accent6"/>
          </a:lnRef>
          <a:fillRef idx="0">
            <a:schemeClr val="accent6"/>
          </a:fillRef>
          <a:effectRef idx="0">
            <a:schemeClr val="accent6"/>
          </a:effectRef>
          <a:fontRef idx="minor">
            <a:schemeClr val="tx1"/>
          </a:fontRef>
        </p:style>
      </p:cxnSp>
      <p:sp>
        <p:nvSpPr>
          <p:cNvPr id="31" name="テキスト ボックス 30">
            <a:extLst>
              <a:ext uri="{FF2B5EF4-FFF2-40B4-BE49-F238E27FC236}">
                <a16:creationId xmlns:a16="http://schemas.microsoft.com/office/drawing/2014/main" id="{6B40DD60-3B56-42E8-A561-2ABDE7CB3975}"/>
              </a:ext>
            </a:extLst>
          </p:cNvPr>
          <p:cNvSpPr txBox="1"/>
          <p:nvPr/>
        </p:nvSpPr>
        <p:spPr>
          <a:xfrm>
            <a:off x="6751571" y="4573376"/>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補足１</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タスク一覧</a:t>
            </a:r>
            <a:endPar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cxnSp>
        <p:nvCxnSpPr>
          <p:cNvPr id="32" name="直線コネクタ 31">
            <a:extLst>
              <a:ext uri="{FF2B5EF4-FFF2-40B4-BE49-F238E27FC236}">
                <a16:creationId xmlns:a16="http://schemas.microsoft.com/office/drawing/2014/main" id="{AB3BAA60-22E0-4DE9-95B6-563F487F0A6F}"/>
              </a:ext>
            </a:extLst>
          </p:cNvPr>
          <p:cNvCxnSpPr>
            <a:cxnSpLocks/>
          </p:cNvCxnSpPr>
          <p:nvPr/>
        </p:nvCxnSpPr>
        <p:spPr>
          <a:xfrm>
            <a:off x="6760840" y="984176"/>
            <a:ext cx="583586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7E66A07-6580-4303-AB88-DEF042E624A0}"/>
              </a:ext>
            </a:extLst>
          </p:cNvPr>
          <p:cNvSpPr txBox="1"/>
          <p:nvPr/>
        </p:nvSpPr>
        <p:spPr>
          <a:xfrm>
            <a:off x="6782844" y="4879180"/>
            <a:ext cx="595692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走行体が提供する機能を実現するため，以下の周期タスクを定義する．なお，</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通信管理タスクと尻尾管理タスクは走行準備に含むため，本モデルでは省略する</a:t>
            </a:r>
            <a:r>
              <a:rPr kumimoji="1" lang="ja-JP" altLang="en-US" sz="1050" b="0" i="0" u="none" strike="noStrike" kern="1200" cap="none" spc="0" normalizeH="0" baseline="0" noProof="0" dirty="0" err="1">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58" name="グループ化 57">
            <a:extLst>
              <a:ext uri="{FF2B5EF4-FFF2-40B4-BE49-F238E27FC236}">
                <a16:creationId xmlns:a16="http://schemas.microsoft.com/office/drawing/2014/main" id="{E51F7059-442B-4DE1-989C-F44DBD2224C3}"/>
              </a:ext>
            </a:extLst>
          </p:cNvPr>
          <p:cNvGrpSpPr/>
          <p:nvPr/>
        </p:nvGrpSpPr>
        <p:grpSpPr>
          <a:xfrm>
            <a:off x="64096" y="696144"/>
            <a:ext cx="3917924" cy="1224136"/>
            <a:chOff x="-3653" y="660286"/>
            <a:chExt cx="3917924" cy="1224136"/>
          </a:xfrm>
        </p:grpSpPr>
        <p:cxnSp>
          <p:nvCxnSpPr>
            <p:cNvPr id="25" name="直線コネクタ 24">
              <a:extLst>
                <a:ext uri="{FF2B5EF4-FFF2-40B4-BE49-F238E27FC236}">
                  <a16:creationId xmlns:a16="http://schemas.microsoft.com/office/drawing/2014/main" id="{AF2DCC8C-2365-43AB-9E17-176AA07FFDED}"/>
                </a:ext>
              </a:extLst>
            </p:cNvPr>
            <p:cNvCxnSpPr>
              <a:cxnSpLocks/>
            </p:cNvCxnSpPr>
            <p:nvPr/>
          </p:nvCxnSpPr>
          <p:spPr>
            <a:xfrm>
              <a:off x="93199" y="984176"/>
              <a:ext cx="3753535"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5955608-DD65-46B1-83AA-2FE595727633}"/>
                </a:ext>
              </a:extLst>
            </p:cNvPr>
            <p:cNvSpPr txBox="1"/>
            <p:nvPr/>
          </p:nvSpPr>
          <p:spPr>
            <a:xfrm>
              <a:off x="73832" y="660286"/>
              <a:ext cx="200204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１．提供する機能</a:t>
              </a:r>
            </a:p>
          </p:txBody>
        </p:sp>
        <p:sp>
          <p:nvSpPr>
            <p:cNvPr id="21" name="テキスト ボックス 20">
              <a:extLst>
                <a:ext uri="{FF2B5EF4-FFF2-40B4-BE49-F238E27FC236}">
                  <a16:creationId xmlns:a16="http://schemas.microsoft.com/office/drawing/2014/main" id="{AC58BE73-6899-4CE2-8F40-BFDDFD555F64}"/>
                </a:ext>
              </a:extLst>
            </p:cNvPr>
            <p:cNvSpPr txBox="1"/>
            <p:nvPr/>
          </p:nvSpPr>
          <p:spPr>
            <a:xfrm>
              <a:off x="-3653" y="984176"/>
              <a:ext cx="3917924" cy="90024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走行体は競技者に「コースを完走する」という機能を提供する．このモデルでは、「コースを完走する」という課題を、スタート動作を終えてからゴールゲートを通過するまでの動作と定義する．なお，</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それ以外の動作は走行準備とし，その定義は以下に示す</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p>
          </p:txBody>
        </p:sp>
      </p:grpSp>
      <p:sp>
        <p:nvSpPr>
          <p:cNvPr id="40" name="テキスト ボックス 39">
            <a:extLst>
              <a:ext uri="{FF2B5EF4-FFF2-40B4-BE49-F238E27FC236}">
                <a16:creationId xmlns:a16="http://schemas.microsoft.com/office/drawing/2014/main" id="{E2D8B73A-328F-4A9E-AE6C-EA2D211F573C}"/>
              </a:ext>
            </a:extLst>
          </p:cNvPr>
          <p:cNvSpPr txBox="1"/>
          <p:nvPr/>
        </p:nvSpPr>
        <p:spPr>
          <a:xfrm>
            <a:off x="100800" y="6467720"/>
            <a:ext cx="278710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補足２</a:t>
            </a:r>
            <a:r>
              <a:rPr kumimoji="1" lang="en-US" altLang="ja-JP" sz="16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 .</a:t>
            </a:r>
            <a:r>
              <a:rPr kumimoji="1" lang="ja-JP" altLang="en-US" sz="16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 区間分けについて</a:t>
            </a:r>
          </a:p>
        </p:txBody>
      </p:sp>
      <p:cxnSp>
        <p:nvCxnSpPr>
          <p:cNvPr id="46" name="直線コネクタ 45">
            <a:extLst>
              <a:ext uri="{FF2B5EF4-FFF2-40B4-BE49-F238E27FC236}">
                <a16:creationId xmlns:a16="http://schemas.microsoft.com/office/drawing/2014/main" id="{7B7E49AE-87B6-4A4A-9EEE-5603F5C42F0C}"/>
              </a:ext>
            </a:extLst>
          </p:cNvPr>
          <p:cNvCxnSpPr>
            <a:cxnSpLocks/>
          </p:cNvCxnSpPr>
          <p:nvPr/>
        </p:nvCxnSpPr>
        <p:spPr>
          <a:xfrm>
            <a:off x="189098" y="6744816"/>
            <a:ext cx="3348265" cy="85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990CCDD-53C3-474C-B0DD-D925E5C4B440}"/>
              </a:ext>
            </a:extLst>
          </p:cNvPr>
          <p:cNvSpPr txBox="1"/>
          <p:nvPr/>
        </p:nvSpPr>
        <p:spPr>
          <a:xfrm>
            <a:off x="116613" y="6753379"/>
            <a:ext cx="3472820"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コースを以下のように</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分割し，区間</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ごとに走行設定</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を変える．</a:t>
            </a:r>
            <a:r>
              <a:rPr kumimoji="1" lang="ja-JP" altLang="en-US" sz="1050" b="1" i="0" u="none" strike="noStrike" kern="120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cs typeface="+mn-cs"/>
              </a:rPr>
              <a:t>今回</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のコースは線対称で</a:t>
            </a:r>
            <a:r>
              <a:rPr kumimoji="1" lang="ja-JP" altLang="en-US" sz="1050" b="1" i="0" u="none" strike="noStrike" kern="120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cs typeface="+mn-cs"/>
              </a:rPr>
              <a:t>あるため，</a:t>
            </a:r>
            <a:r>
              <a:rPr kumimoji="1" lang="en-US" altLang="ja-JP"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R</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コースの区間分けについては</a:t>
            </a:r>
            <a:r>
              <a:rPr kumimoji="1" lang="ja-JP" altLang="en-US" sz="1050" b="1" i="0" u="none" strike="noStrike" kern="120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cs typeface="+mn-cs"/>
              </a:rPr>
              <a:t>省略する</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cxnSp>
        <p:nvCxnSpPr>
          <p:cNvPr id="52" name="直線コネクタ 51">
            <a:extLst>
              <a:ext uri="{FF2B5EF4-FFF2-40B4-BE49-F238E27FC236}">
                <a16:creationId xmlns:a16="http://schemas.microsoft.com/office/drawing/2014/main" id="{64E09D1F-E5F0-483A-8945-8DE5F7ABF40E}"/>
              </a:ext>
            </a:extLst>
          </p:cNvPr>
          <p:cNvCxnSpPr>
            <a:cxnSpLocks/>
          </p:cNvCxnSpPr>
          <p:nvPr/>
        </p:nvCxnSpPr>
        <p:spPr>
          <a:xfrm>
            <a:off x="145846" y="6507921"/>
            <a:ext cx="12375634" cy="31807"/>
          </a:xfrm>
          <a:prstGeom prst="line">
            <a:avLst/>
          </a:prstGeom>
        </p:spPr>
        <p:style>
          <a:lnRef idx="1">
            <a:schemeClr val="accent6"/>
          </a:lnRef>
          <a:fillRef idx="0">
            <a:schemeClr val="accent6"/>
          </a:fillRef>
          <a:effectRef idx="0">
            <a:schemeClr val="accent6"/>
          </a:effectRef>
          <a:fontRef idx="minor">
            <a:schemeClr val="tx1"/>
          </a:fontRef>
        </p:style>
      </p:cxnSp>
      <p:sp>
        <p:nvSpPr>
          <p:cNvPr id="57" name="テキスト ボックス 56">
            <a:extLst>
              <a:ext uri="{FF2B5EF4-FFF2-40B4-BE49-F238E27FC236}">
                <a16:creationId xmlns:a16="http://schemas.microsoft.com/office/drawing/2014/main" id="{1B150A4B-10E9-4BB5-B403-616F7408FD46}"/>
              </a:ext>
            </a:extLst>
          </p:cNvPr>
          <p:cNvSpPr txBox="1"/>
          <p:nvPr/>
        </p:nvSpPr>
        <p:spPr>
          <a:xfrm>
            <a:off x="12262313" y="5685224"/>
            <a:ext cx="388479"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優先度</a:t>
            </a:r>
          </a:p>
        </p:txBody>
      </p:sp>
      <p:cxnSp>
        <p:nvCxnSpPr>
          <p:cNvPr id="59" name="直線矢印コネクタ 58">
            <a:extLst>
              <a:ext uri="{FF2B5EF4-FFF2-40B4-BE49-F238E27FC236}">
                <a16:creationId xmlns:a16="http://schemas.microsoft.com/office/drawing/2014/main" id="{6677F529-FCA5-4895-83EB-48FA3E8A9943}"/>
              </a:ext>
            </a:extLst>
          </p:cNvPr>
          <p:cNvCxnSpPr>
            <a:cxnSpLocks/>
          </p:cNvCxnSpPr>
          <p:nvPr/>
        </p:nvCxnSpPr>
        <p:spPr>
          <a:xfrm>
            <a:off x="12089432" y="5499766"/>
            <a:ext cx="0" cy="934139"/>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60" name="テキスト ボックス 59">
            <a:extLst>
              <a:ext uri="{FF2B5EF4-FFF2-40B4-BE49-F238E27FC236}">
                <a16:creationId xmlns:a16="http://schemas.microsoft.com/office/drawing/2014/main" id="{29C12542-0869-4D76-8D7B-52826EE139AF}"/>
              </a:ext>
            </a:extLst>
          </p:cNvPr>
          <p:cNvSpPr txBox="1"/>
          <p:nvPr/>
        </p:nvSpPr>
        <p:spPr>
          <a:xfrm>
            <a:off x="12117755" y="5434066"/>
            <a:ext cx="143017"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高</a:t>
            </a:r>
          </a:p>
        </p:txBody>
      </p:sp>
      <p:sp>
        <p:nvSpPr>
          <p:cNvPr id="62" name="テキスト ボックス 61">
            <a:extLst>
              <a:ext uri="{FF2B5EF4-FFF2-40B4-BE49-F238E27FC236}">
                <a16:creationId xmlns:a16="http://schemas.microsoft.com/office/drawing/2014/main" id="{11D9CFFE-DE57-48C6-AAE1-6511EADD9E72}"/>
              </a:ext>
            </a:extLst>
          </p:cNvPr>
          <p:cNvSpPr txBox="1"/>
          <p:nvPr/>
        </p:nvSpPr>
        <p:spPr>
          <a:xfrm>
            <a:off x="12090678" y="6257071"/>
            <a:ext cx="290711"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低</a:t>
            </a:r>
          </a:p>
        </p:txBody>
      </p:sp>
      <p:sp>
        <p:nvSpPr>
          <p:cNvPr id="140" name="テキスト ボックス 139">
            <a:extLst>
              <a:ext uri="{FF2B5EF4-FFF2-40B4-BE49-F238E27FC236}">
                <a16:creationId xmlns:a16="http://schemas.microsoft.com/office/drawing/2014/main" id="{D7CFF42B-D74E-4DFF-AB89-02B7F1AFC41E}"/>
              </a:ext>
            </a:extLst>
          </p:cNvPr>
          <p:cNvSpPr txBox="1"/>
          <p:nvPr/>
        </p:nvSpPr>
        <p:spPr>
          <a:xfrm>
            <a:off x="6681316" y="696144"/>
            <a:ext cx="1762490"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３</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部品の定義</a:t>
            </a:r>
          </a:p>
        </p:txBody>
      </p:sp>
      <p:cxnSp>
        <p:nvCxnSpPr>
          <p:cNvPr id="84" name="直線コネクタ 83">
            <a:extLst>
              <a:ext uri="{FF2B5EF4-FFF2-40B4-BE49-F238E27FC236}">
                <a16:creationId xmlns:a16="http://schemas.microsoft.com/office/drawing/2014/main" id="{15E1CCFD-5AEB-4C66-B546-2AAF74EE85E6}"/>
              </a:ext>
            </a:extLst>
          </p:cNvPr>
          <p:cNvCxnSpPr>
            <a:cxnSpLocks/>
          </p:cNvCxnSpPr>
          <p:nvPr/>
        </p:nvCxnSpPr>
        <p:spPr>
          <a:xfrm>
            <a:off x="6815663" y="4879180"/>
            <a:ext cx="580500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1" name="テキスト ボックス 140">
            <a:extLst>
              <a:ext uri="{FF2B5EF4-FFF2-40B4-BE49-F238E27FC236}">
                <a16:creationId xmlns:a16="http://schemas.microsoft.com/office/drawing/2014/main" id="{B10EFDE6-791C-4BE0-871C-5814C9379A41}"/>
              </a:ext>
            </a:extLst>
          </p:cNvPr>
          <p:cNvSpPr txBox="1"/>
          <p:nvPr/>
        </p:nvSpPr>
        <p:spPr>
          <a:xfrm>
            <a:off x="6724672" y="984176"/>
            <a:ext cx="3348536"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機能を実現するために必要な部品を以下の表に示す．</a:t>
            </a:r>
          </a:p>
        </p:txBody>
      </p:sp>
      <p:cxnSp>
        <p:nvCxnSpPr>
          <p:cNvPr id="17" name="直線コネクタ 16">
            <a:extLst>
              <a:ext uri="{FF2B5EF4-FFF2-40B4-BE49-F238E27FC236}">
                <a16:creationId xmlns:a16="http://schemas.microsoft.com/office/drawing/2014/main" id="{4D256DCA-63BA-4C0C-AA1F-527D41D15395}"/>
              </a:ext>
            </a:extLst>
          </p:cNvPr>
          <p:cNvCxnSpPr/>
          <p:nvPr/>
        </p:nvCxnSpPr>
        <p:spPr>
          <a:xfrm>
            <a:off x="3589433" y="6576677"/>
            <a:ext cx="0" cy="2870814"/>
          </a:xfrm>
          <a:prstGeom prst="line">
            <a:avLst/>
          </a:prstGeom>
        </p:spPr>
        <p:style>
          <a:lnRef idx="1">
            <a:schemeClr val="accent6"/>
          </a:lnRef>
          <a:fillRef idx="0">
            <a:schemeClr val="accent6"/>
          </a:fillRef>
          <a:effectRef idx="0">
            <a:schemeClr val="accent6"/>
          </a:effectRef>
          <a:fontRef idx="minor">
            <a:schemeClr val="tx1"/>
          </a:fontRef>
        </p:style>
      </p:cxnSp>
      <p:cxnSp>
        <p:nvCxnSpPr>
          <p:cNvPr id="24" name="直線コネクタ 23">
            <a:extLst>
              <a:ext uri="{FF2B5EF4-FFF2-40B4-BE49-F238E27FC236}">
                <a16:creationId xmlns:a16="http://schemas.microsoft.com/office/drawing/2014/main" id="{E2AACA7E-6500-4249-9BB6-325CE74060EE}"/>
              </a:ext>
            </a:extLst>
          </p:cNvPr>
          <p:cNvCxnSpPr>
            <a:cxnSpLocks/>
          </p:cNvCxnSpPr>
          <p:nvPr/>
        </p:nvCxnSpPr>
        <p:spPr>
          <a:xfrm>
            <a:off x="8094373" y="6598436"/>
            <a:ext cx="0" cy="2565740"/>
          </a:xfrm>
          <a:prstGeom prst="line">
            <a:avLst/>
          </a:prstGeom>
        </p:spPr>
        <p:style>
          <a:lnRef idx="1">
            <a:schemeClr val="accent6"/>
          </a:lnRef>
          <a:fillRef idx="0">
            <a:schemeClr val="accent6"/>
          </a:fillRef>
          <a:effectRef idx="0">
            <a:schemeClr val="accent6"/>
          </a:effectRef>
          <a:fontRef idx="minor">
            <a:schemeClr val="tx1"/>
          </a:fontRef>
        </p:style>
      </p:cxnSp>
      <p:sp>
        <p:nvSpPr>
          <p:cNvPr id="26" name="テキスト ボックス 25">
            <a:extLst>
              <a:ext uri="{FF2B5EF4-FFF2-40B4-BE49-F238E27FC236}">
                <a16:creationId xmlns:a16="http://schemas.microsoft.com/office/drawing/2014/main" id="{3D279E56-7D62-4819-95B0-1A07BCCE1D6B}"/>
              </a:ext>
            </a:extLst>
          </p:cNvPr>
          <p:cNvSpPr txBox="1"/>
          <p:nvPr/>
        </p:nvSpPr>
        <p:spPr>
          <a:xfrm>
            <a:off x="8094373" y="6528792"/>
            <a:ext cx="4602763"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各区間</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におけるスタートラインから区間終了までの距離，その区間の曲率分類を以下の表に示す．</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113" name="グループ化 112">
            <a:extLst>
              <a:ext uri="{FF2B5EF4-FFF2-40B4-BE49-F238E27FC236}">
                <a16:creationId xmlns:a16="http://schemas.microsoft.com/office/drawing/2014/main" id="{DC6A58FB-4B09-41C6-8E7B-D8941E8F8C42}"/>
              </a:ext>
            </a:extLst>
          </p:cNvPr>
          <p:cNvGrpSpPr/>
          <p:nvPr/>
        </p:nvGrpSpPr>
        <p:grpSpPr>
          <a:xfrm>
            <a:off x="3575755" y="6513709"/>
            <a:ext cx="4413803" cy="651231"/>
            <a:chOff x="3568768" y="6596868"/>
            <a:chExt cx="3457363" cy="651231"/>
          </a:xfrm>
        </p:grpSpPr>
        <p:sp>
          <p:nvSpPr>
            <p:cNvPr id="36" name="テキスト ボックス 35">
              <a:extLst>
                <a:ext uri="{FF2B5EF4-FFF2-40B4-BE49-F238E27FC236}">
                  <a16:creationId xmlns:a16="http://schemas.microsoft.com/office/drawing/2014/main" id="{1EBD3ECD-D939-4A9E-8A7A-191B21E513BE}"/>
                </a:ext>
              </a:extLst>
            </p:cNvPr>
            <p:cNvSpPr txBox="1"/>
            <p:nvPr/>
          </p:nvSpPr>
          <p:spPr>
            <a:xfrm>
              <a:off x="3649985" y="6832601"/>
              <a:ext cx="3376146" cy="415498"/>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曲率制御で用いる</a:t>
              </a:r>
              <a:r>
                <a:rPr kumimoji="1" lang="ja-JP" altLang="en-US" sz="105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旋回量と，</a:t>
              </a:r>
              <a:r>
                <a:rPr kumimoji="1" lang="en-US" altLang="ja-JP"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PID</a:t>
              </a: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係数を</a:t>
              </a:r>
              <a:r>
                <a:rPr kumimoji="1" lang="en-US" altLang="ja-JP"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15</a:t>
              </a: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区間すべてで調整するのは困難で</a:t>
              </a:r>
              <a:r>
                <a:rPr kumimoji="1" lang="ja-JP" altLang="en-US" sz="105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あるため，曲率</a:t>
              </a: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の近い区間で</a:t>
              </a:r>
              <a:r>
                <a:rPr kumimoji="1" lang="en-US" altLang="ja-JP"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4</a:t>
              </a: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種類に</a:t>
              </a:r>
              <a:r>
                <a:rPr kumimoji="1" lang="ja-JP" altLang="en-US" sz="105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分類した．</a:t>
              </a:r>
              <a:endParaRPr kumimoji="1" lang="en-US" altLang="ja-JP"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4" name="テキスト ボックス 43">
              <a:extLst>
                <a:ext uri="{FF2B5EF4-FFF2-40B4-BE49-F238E27FC236}">
                  <a16:creationId xmlns:a16="http://schemas.microsoft.com/office/drawing/2014/main" id="{260D1358-06EA-4BC9-9E14-972D49A596DC}"/>
                </a:ext>
              </a:extLst>
            </p:cNvPr>
            <p:cNvSpPr txBox="1"/>
            <p:nvPr/>
          </p:nvSpPr>
          <p:spPr>
            <a:xfrm>
              <a:off x="3568768" y="6596868"/>
              <a:ext cx="1030011" cy="3077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srgbClr val="FF0000"/>
                  </a:solidFill>
                  <a:effectLst/>
                  <a:uLnTx/>
                  <a:uFillTx/>
                  <a:latin typeface="Meiryo" panose="020B0604030504040204" pitchFamily="34" charset="-128"/>
                  <a:ea typeface="Meiryo" panose="020B0604030504040204" pitchFamily="34" charset="-128"/>
                  <a:cs typeface="+mn-cs"/>
                </a:rPr>
                <a:t>POINT!!</a:t>
              </a:r>
              <a:endParaRPr kumimoji="1" lang="ja-JP" altLang="en-US" sz="1400" b="1" i="0" u="none" strike="noStrike" kern="1200" cap="none" spc="0" normalizeH="0" baseline="0" noProof="0" dirty="0">
                <a:ln>
                  <a:noFill/>
                </a:ln>
                <a:solidFill>
                  <a:srgbClr val="FF0000"/>
                </a:solidFill>
                <a:effectLst/>
                <a:uLnTx/>
                <a:uFillTx/>
                <a:latin typeface="Meiryo" panose="020B0604030504040204" pitchFamily="34" charset="-128"/>
                <a:ea typeface="Meiryo" panose="020B0604030504040204" pitchFamily="34" charset="-128"/>
                <a:cs typeface="+mn-cs"/>
              </a:endParaRPr>
            </a:p>
          </p:txBody>
        </p:sp>
      </p:grpSp>
      <p:graphicFrame>
        <p:nvGraphicFramePr>
          <p:cNvPr id="2" name="表 1">
            <a:extLst>
              <a:ext uri="{FF2B5EF4-FFF2-40B4-BE49-F238E27FC236}">
                <a16:creationId xmlns:a16="http://schemas.microsoft.com/office/drawing/2014/main" id="{D554351C-B708-4A82-B49C-4A2943314F5C}"/>
              </a:ext>
            </a:extLst>
          </p:cNvPr>
          <p:cNvGraphicFramePr>
            <a:graphicFrameLocks noGrp="1"/>
          </p:cNvGraphicFramePr>
          <p:nvPr>
            <p:extLst/>
          </p:nvPr>
        </p:nvGraphicFramePr>
        <p:xfrm>
          <a:off x="186655" y="3432448"/>
          <a:ext cx="3693865" cy="2903220"/>
        </p:xfrm>
        <a:graphic>
          <a:graphicData uri="http://schemas.openxmlformats.org/drawingml/2006/table">
            <a:tbl>
              <a:tblPr firstRow="1" bandRow="1">
                <a:tableStyleId>{93296810-A885-4BE3-A3E7-6D5BEEA58F35}</a:tableStyleId>
              </a:tblPr>
              <a:tblGrid>
                <a:gridCol w="1061326">
                  <a:extLst>
                    <a:ext uri="{9D8B030D-6E8A-4147-A177-3AD203B41FA5}">
                      <a16:colId xmlns:a16="http://schemas.microsoft.com/office/drawing/2014/main" val="2917276287"/>
                    </a:ext>
                  </a:extLst>
                </a:gridCol>
                <a:gridCol w="2632539">
                  <a:extLst>
                    <a:ext uri="{9D8B030D-6E8A-4147-A177-3AD203B41FA5}">
                      <a16:colId xmlns:a16="http://schemas.microsoft.com/office/drawing/2014/main" val="877851442"/>
                    </a:ext>
                  </a:extLst>
                </a:gridCol>
              </a:tblGrid>
              <a:tr h="0">
                <a:tc>
                  <a:txBody>
                    <a:bodyPr/>
                    <a:lstStyle/>
                    <a:p>
                      <a:pPr algn="ctr"/>
                      <a:r>
                        <a:rPr kumimoji="1" lang="ja-JP" altLang="en-US" sz="1050" dirty="0"/>
                        <a:t>項目</a:t>
                      </a:r>
                    </a:p>
                  </a:txBody>
                  <a:tcPr/>
                </a:tc>
                <a:tc>
                  <a:txBody>
                    <a:bodyPr/>
                    <a:lstStyle/>
                    <a:p>
                      <a:pPr algn="ctr"/>
                      <a:r>
                        <a:rPr kumimoji="1" lang="ja-JP" altLang="en-US" sz="1050" dirty="0"/>
                        <a:t>内容</a:t>
                      </a:r>
                    </a:p>
                  </a:txBody>
                  <a:tcPr/>
                </a:tc>
                <a:extLst>
                  <a:ext uri="{0D108BD9-81ED-4DB2-BD59-A6C34878D82A}">
                    <a16:rowId xmlns:a16="http://schemas.microsoft.com/office/drawing/2014/main" val="3319238331"/>
                  </a:ext>
                </a:extLst>
              </a:tr>
              <a:tr h="206799">
                <a:tc>
                  <a:txBody>
                    <a:bodyPr/>
                    <a:lstStyle/>
                    <a:p>
                      <a:pPr algn="ctr"/>
                      <a:r>
                        <a:rPr kumimoji="1" lang="ja-JP" altLang="en-US" sz="1050" dirty="0">
                          <a:latin typeface="メイリオ" panose="020B0604030504040204" pitchFamily="50" charset="-128"/>
                          <a:ea typeface="メイリオ" panose="020B0604030504040204" pitchFamily="50" charset="-128"/>
                        </a:rPr>
                        <a:t>ユースケース</a:t>
                      </a:r>
                      <a:endParaRPr kumimoji="1" lang="en-US" altLang="ja-JP" sz="1050" dirty="0">
                        <a:latin typeface="メイリオ" panose="020B0604030504040204" pitchFamily="50" charset="-128"/>
                        <a:ea typeface="メイリオ" panose="020B0604030504040204" pitchFamily="50" charset="-128"/>
                      </a:endParaRP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コースを完走する</a:t>
                      </a:r>
                    </a:p>
                  </a:txBody>
                  <a:tcPr/>
                </a:tc>
                <a:extLst>
                  <a:ext uri="{0D108BD9-81ED-4DB2-BD59-A6C34878D82A}">
                    <a16:rowId xmlns:a16="http://schemas.microsoft.com/office/drawing/2014/main" val="3527381751"/>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概要</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倒立状態でコースをライントレースし，</a:t>
                      </a:r>
                      <a:endParaRPr kumimoji="1"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ゴールゲートを通過する</a:t>
                      </a:r>
                    </a:p>
                  </a:txBody>
                  <a:tcPr/>
                </a:tc>
                <a:extLst>
                  <a:ext uri="{0D108BD9-81ED-4DB2-BD59-A6C34878D82A}">
                    <a16:rowId xmlns:a16="http://schemas.microsoft.com/office/drawing/2014/main" val="845735000"/>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アクター</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競技者</a:t>
                      </a:r>
                    </a:p>
                  </a:txBody>
                  <a:tcPr/>
                </a:tc>
                <a:extLst>
                  <a:ext uri="{0D108BD9-81ED-4DB2-BD59-A6C34878D82A}">
                    <a16:rowId xmlns:a16="http://schemas.microsoft.com/office/drawing/2014/main" val="486044543"/>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事前条件</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走行準備が完了している</a:t>
                      </a:r>
                    </a:p>
                  </a:txBody>
                  <a:tcPr/>
                </a:tc>
                <a:extLst>
                  <a:ext uri="{0D108BD9-81ED-4DB2-BD59-A6C34878D82A}">
                    <a16:rowId xmlns:a16="http://schemas.microsoft.com/office/drawing/2014/main" val="3885679093"/>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事後条件</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走行体がゴールゲートを通過する</a:t>
                      </a:r>
                    </a:p>
                  </a:txBody>
                  <a:tcPr/>
                </a:tc>
                <a:extLst>
                  <a:ext uri="{0D108BD9-81ED-4DB2-BD59-A6C34878D82A}">
                    <a16:rowId xmlns:a16="http://schemas.microsoft.com/office/drawing/2014/main" val="315234258"/>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トリガー</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スタート指示を受けた</a:t>
                      </a:r>
                    </a:p>
                  </a:txBody>
                  <a:tcPr/>
                </a:tc>
                <a:extLst>
                  <a:ext uri="{0D108BD9-81ED-4DB2-BD59-A6C34878D82A}">
                    <a16:rowId xmlns:a16="http://schemas.microsoft.com/office/drawing/2014/main" val="1571721299"/>
                  </a:ext>
                </a:extLst>
              </a:tr>
              <a:tr h="528032">
                <a:tc>
                  <a:txBody>
                    <a:bodyPr/>
                    <a:lstStyle/>
                    <a:p>
                      <a:pPr algn="ctr"/>
                      <a:r>
                        <a:rPr kumimoji="1" lang="ja-JP" altLang="en-US" sz="1050" dirty="0">
                          <a:latin typeface="メイリオ" panose="020B0604030504040204" pitchFamily="50" charset="-128"/>
                          <a:ea typeface="メイリオ" panose="020B0604030504040204" pitchFamily="50" charset="-128"/>
                        </a:rPr>
                        <a:t>基本系列</a:t>
                      </a:r>
                    </a:p>
                  </a:txBody>
                  <a:tcPr anchor="ctr"/>
                </a:tc>
                <a:tc>
                  <a:txBody>
                    <a:bodyPr/>
                    <a:lstStyle/>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区間管理をする</a:t>
                      </a:r>
                      <a:endParaRPr kumimoji="1" lang="en-US" altLang="ja-JP" sz="1050" dirty="0">
                        <a:latin typeface="メイリオ" panose="020B0604030504040204" pitchFamily="50" charset="-128"/>
                        <a:ea typeface="メイリオ" panose="020B0604030504040204" pitchFamily="50" charset="-128"/>
                      </a:endParaRPr>
                    </a:p>
                    <a:p>
                      <a:r>
                        <a:rPr kumimoji="1" lang="en-US" altLang="ja-JP" sz="1050" dirty="0">
                          <a:latin typeface="メイリオ" panose="020B0604030504040204" pitchFamily="50" charset="-128"/>
                          <a:ea typeface="メイリオ" panose="020B0604030504040204" pitchFamily="50" charset="-128"/>
                        </a:rPr>
                        <a:t>2. </a:t>
                      </a:r>
                      <a:r>
                        <a:rPr kumimoji="1" lang="ja-JP" altLang="en-US" sz="1050" dirty="0">
                          <a:latin typeface="メイリオ" panose="020B0604030504040204" pitchFamily="50" charset="-128"/>
                          <a:ea typeface="メイリオ" panose="020B0604030504040204" pitchFamily="50" charset="-128"/>
                        </a:rPr>
                        <a:t>走行制御をする</a:t>
                      </a:r>
                      <a:endParaRPr kumimoji="1" lang="en-US" altLang="ja-JP" sz="1050" dirty="0">
                        <a:latin typeface="メイリオ" panose="020B0604030504040204" pitchFamily="50" charset="-128"/>
                        <a:ea typeface="メイリオ" panose="020B0604030504040204" pitchFamily="50" charset="-128"/>
                      </a:endParaRPr>
                    </a:p>
                    <a:p>
                      <a:r>
                        <a:rPr kumimoji="1" lang="en-US" altLang="ja-JP" sz="1050" dirty="0">
                          <a:latin typeface="メイリオ" panose="020B0604030504040204" pitchFamily="50" charset="-128"/>
                          <a:ea typeface="メイリオ" panose="020B0604030504040204" pitchFamily="50" charset="-128"/>
                        </a:rPr>
                        <a:t>3. </a:t>
                      </a:r>
                      <a:r>
                        <a:rPr kumimoji="1" lang="ja-JP" altLang="en-US" sz="1050" dirty="0">
                          <a:latin typeface="メイリオ" panose="020B0604030504040204" pitchFamily="50" charset="-128"/>
                          <a:ea typeface="メイリオ" panose="020B0604030504040204" pitchFamily="50" charset="-128"/>
                        </a:rPr>
                        <a:t>基本系列</a:t>
                      </a:r>
                      <a:r>
                        <a:rPr kumimoji="1" lang="en-US" altLang="ja-JP" sz="1050" dirty="0">
                          <a:latin typeface="メイリオ" panose="020B0604030504040204" pitchFamily="50" charset="-128"/>
                          <a:ea typeface="メイリオ" panose="020B0604030504040204" pitchFamily="50" charset="-128"/>
                        </a:rPr>
                        <a:t>1~2</a:t>
                      </a:r>
                      <a:r>
                        <a:rPr kumimoji="1" lang="ja-JP" altLang="en-US" sz="1050" dirty="0">
                          <a:latin typeface="メイリオ" panose="020B0604030504040204" pitchFamily="50" charset="-128"/>
                          <a:ea typeface="メイリオ" panose="020B0604030504040204" pitchFamily="50" charset="-128"/>
                        </a:rPr>
                        <a:t>を繰り返す</a:t>
                      </a:r>
                    </a:p>
                  </a:txBody>
                  <a:tcPr/>
                </a:tc>
                <a:extLst>
                  <a:ext uri="{0D108BD9-81ED-4DB2-BD59-A6C34878D82A}">
                    <a16:rowId xmlns:a16="http://schemas.microsoft.com/office/drawing/2014/main" val="87773774"/>
                  </a:ext>
                </a:extLst>
              </a:tr>
              <a:tr h="328825">
                <a:tc>
                  <a:txBody>
                    <a:bodyPr/>
                    <a:lstStyle/>
                    <a:p>
                      <a:pPr algn="ctr"/>
                      <a:r>
                        <a:rPr kumimoji="1" lang="ja-JP" altLang="en-US" sz="1050" dirty="0">
                          <a:latin typeface="メイリオ" panose="020B0604030504040204" pitchFamily="50" charset="-128"/>
                          <a:ea typeface="メイリオ" panose="020B0604030504040204" pitchFamily="50" charset="-128"/>
                        </a:rPr>
                        <a:t>例外系列</a:t>
                      </a:r>
                    </a:p>
                  </a:txBody>
                  <a:tcPr anchor="ctr"/>
                </a:tc>
                <a:tc>
                  <a:txBody>
                    <a:bodyPr/>
                    <a:lstStyle/>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転倒を検知する</a:t>
                      </a:r>
                      <a:endParaRPr kumimoji="1" lang="en-US" altLang="ja-JP" sz="1050" dirty="0">
                        <a:latin typeface="メイリオ" panose="020B0604030504040204" pitchFamily="50" charset="-128"/>
                        <a:ea typeface="メイリオ" panose="020B0604030504040204" pitchFamily="50" charset="-128"/>
                      </a:endParaRPr>
                    </a:p>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モータを緊急停止する</a:t>
                      </a:r>
                    </a:p>
                  </a:txBody>
                  <a:tcPr/>
                </a:tc>
                <a:extLst>
                  <a:ext uri="{0D108BD9-81ED-4DB2-BD59-A6C34878D82A}">
                    <a16:rowId xmlns:a16="http://schemas.microsoft.com/office/drawing/2014/main" val="14162105"/>
                  </a:ext>
                </a:extLst>
              </a:tr>
            </a:tbl>
          </a:graphicData>
        </a:graphic>
      </p:graphicFrame>
      <p:graphicFrame>
        <p:nvGraphicFramePr>
          <p:cNvPr id="4" name="表 3">
            <a:extLst>
              <a:ext uri="{FF2B5EF4-FFF2-40B4-BE49-F238E27FC236}">
                <a16:creationId xmlns:a16="http://schemas.microsoft.com/office/drawing/2014/main" id="{EC2EC2ED-37F5-4310-85A3-C1EBB7C3AE97}"/>
              </a:ext>
            </a:extLst>
          </p:cNvPr>
          <p:cNvGraphicFramePr>
            <a:graphicFrameLocks noGrp="1"/>
          </p:cNvGraphicFramePr>
          <p:nvPr>
            <p:extLst/>
          </p:nvPr>
        </p:nvGraphicFramePr>
        <p:xfrm>
          <a:off x="7036360" y="5238789"/>
          <a:ext cx="4942697" cy="1257300"/>
        </p:xfrm>
        <a:graphic>
          <a:graphicData uri="http://schemas.openxmlformats.org/drawingml/2006/table">
            <a:tbl>
              <a:tblPr firstRow="1" bandRow="1">
                <a:tableStyleId>{93296810-A885-4BE3-A3E7-6D5BEEA58F35}</a:tableStyleId>
              </a:tblPr>
              <a:tblGrid>
                <a:gridCol w="838241">
                  <a:extLst>
                    <a:ext uri="{9D8B030D-6E8A-4147-A177-3AD203B41FA5}">
                      <a16:colId xmlns:a16="http://schemas.microsoft.com/office/drawing/2014/main" val="906267148"/>
                    </a:ext>
                  </a:extLst>
                </a:gridCol>
                <a:gridCol w="3266215">
                  <a:extLst>
                    <a:ext uri="{9D8B030D-6E8A-4147-A177-3AD203B41FA5}">
                      <a16:colId xmlns:a16="http://schemas.microsoft.com/office/drawing/2014/main" val="1140764998"/>
                    </a:ext>
                  </a:extLst>
                </a:gridCol>
                <a:gridCol w="838241">
                  <a:extLst>
                    <a:ext uri="{9D8B030D-6E8A-4147-A177-3AD203B41FA5}">
                      <a16:colId xmlns:a16="http://schemas.microsoft.com/office/drawing/2014/main" val="305380888"/>
                    </a:ext>
                  </a:extLst>
                </a:gridCol>
              </a:tblGrid>
              <a:tr h="251460">
                <a:tc>
                  <a:txBody>
                    <a:bodyPr/>
                    <a:lstStyle/>
                    <a:p>
                      <a:pPr algn="ctr"/>
                      <a:r>
                        <a:rPr kumimoji="1" lang="ja-JP" altLang="en-US" sz="1050" dirty="0"/>
                        <a:t>タスク名</a:t>
                      </a:r>
                    </a:p>
                  </a:txBody>
                  <a:tcPr/>
                </a:tc>
                <a:tc>
                  <a:txBody>
                    <a:bodyPr/>
                    <a:lstStyle/>
                    <a:p>
                      <a:pPr algn="ctr"/>
                      <a:r>
                        <a:rPr kumimoji="1" lang="ja-JP" altLang="en-US" sz="1050" dirty="0"/>
                        <a:t>動作内容</a:t>
                      </a:r>
                    </a:p>
                  </a:txBody>
                  <a:tcPr/>
                </a:tc>
                <a:tc>
                  <a:txBody>
                    <a:bodyPr/>
                    <a:lstStyle/>
                    <a:p>
                      <a:pPr algn="ctr"/>
                      <a:r>
                        <a:rPr kumimoji="1" lang="ja-JP" altLang="en-US" sz="1050" dirty="0"/>
                        <a:t>実行周期</a:t>
                      </a:r>
                    </a:p>
                  </a:txBody>
                  <a:tcPr/>
                </a:tc>
                <a:extLst>
                  <a:ext uri="{0D108BD9-81ED-4DB2-BD59-A6C34878D82A}">
                    <a16:rowId xmlns:a16="http://schemas.microsoft.com/office/drawing/2014/main" val="2798903516"/>
                  </a:ext>
                </a:extLst>
              </a:tr>
              <a:tr h="251460">
                <a:tc>
                  <a:txBody>
                    <a:bodyPr/>
                    <a:lstStyle/>
                    <a:p>
                      <a:pPr algn="ctr"/>
                      <a:r>
                        <a:rPr kumimoji="1" lang="ja-JP" altLang="en-US" sz="1050">
                          <a:latin typeface="メイリオ" panose="020B0604030504040204" pitchFamily="50" charset="-128"/>
                          <a:ea typeface="メイリオ" panose="020B0604030504040204" pitchFamily="50" charset="-128"/>
                        </a:rPr>
                        <a:t>競技管理</a:t>
                      </a:r>
                      <a:endParaRPr kumimoji="1" lang="ja-JP" altLang="en-US" sz="1050" dirty="0">
                        <a:latin typeface="メイリオ" panose="020B0604030504040204" pitchFamily="50" charset="-128"/>
                        <a:ea typeface="メイリオ" panose="020B0604030504040204" pitchFamily="50" charset="-128"/>
                      </a:endParaRPr>
                    </a:p>
                  </a:txBody>
                  <a:tcPr anchor="b"/>
                </a:tc>
                <a:tc>
                  <a:txBody>
                    <a:bodyPr/>
                    <a:lstStyle/>
                    <a:p>
                      <a:pPr algn="l"/>
                      <a:r>
                        <a:rPr kumimoji="1" lang="ja-JP" altLang="en-US" sz="1050">
                          <a:latin typeface="メイリオ" panose="020B0604030504040204" pitchFamily="50" charset="-128"/>
                          <a:ea typeface="メイリオ" panose="020B0604030504040204" pitchFamily="50" charset="-128"/>
                        </a:rPr>
                        <a:t>競技全体におけるエントリーポイント</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4ms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34647308"/>
                  </a:ext>
                </a:extLst>
              </a:tr>
              <a:tr h="251460">
                <a:tc>
                  <a:txBody>
                    <a:bodyPr/>
                    <a:lstStyle/>
                    <a:p>
                      <a:pPr algn="ctr"/>
                      <a:r>
                        <a:rPr kumimoji="1" lang="ja-JP" altLang="en-US" sz="1050" dirty="0">
                          <a:latin typeface="メイリオ" panose="020B0604030504040204" pitchFamily="50" charset="-128"/>
                          <a:ea typeface="メイリオ" panose="020B0604030504040204" pitchFamily="50" charset="-128"/>
                        </a:rPr>
                        <a:t>計器管理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デバイスの情報</a:t>
                      </a:r>
                      <a:r>
                        <a:rPr kumimoji="1" lang="ja-JP" altLang="en-US" sz="1050">
                          <a:latin typeface="メイリオ" panose="020B0604030504040204" pitchFamily="50" charset="-128"/>
                          <a:ea typeface="メイリオ" panose="020B0604030504040204" pitchFamily="50" charset="-128"/>
                        </a:rPr>
                        <a:t>を取得及び管理</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2ms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77374793"/>
                  </a:ext>
                </a:extLst>
              </a:tr>
              <a:tr h="251460">
                <a:tc>
                  <a:txBody>
                    <a:bodyPr/>
                    <a:lstStyle/>
                    <a:p>
                      <a:pPr algn="ctr"/>
                      <a:r>
                        <a:rPr kumimoji="1" lang="ja-JP" altLang="en-US" sz="1050" dirty="0">
                          <a:latin typeface="メイリオ" panose="020B0604030504040204" pitchFamily="50" charset="-128"/>
                          <a:ea typeface="メイリオ" panose="020B0604030504040204" pitchFamily="50" charset="-128"/>
                        </a:rPr>
                        <a:t>尻尾管理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尻尾の角度を指定</a:t>
                      </a:r>
                      <a:r>
                        <a:rPr kumimoji="1" lang="ja-JP" altLang="en-US" sz="1050">
                          <a:latin typeface="メイリオ" panose="020B0604030504040204" pitchFamily="50" charset="-128"/>
                          <a:ea typeface="メイリオ" panose="020B0604030504040204" pitchFamily="50" charset="-128"/>
                        </a:rPr>
                        <a:t>した角度で保持</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4ms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33473834"/>
                  </a:ext>
                </a:extLst>
              </a:tr>
              <a:tr h="251460">
                <a:tc>
                  <a:txBody>
                    <a:bodyPr/>
                    <a:lstStyle/>
                    <a:p>
                      <a:pPr algn="ctr"/>
                      <a:r>
                        <a:rPr kumimoji="1" lang="ja-JP" altLang="en-US" sz="1050" dirty="0">
                          <a:latin typeface="メイリオ" panose="020B0604030504040204" pitchFamily="50" charset="-128"/>
                          <a:ea typeface="メイリオ" panose="020B0604030504040204" pitchFamily="50" charset="-128"/>
                        </a:rPr>
                        <a:t>通信管理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スタート信号</a:t>
                      </a:r>
                      <a:r>
                        <a:rPr kumimoji="1" lang="ja-JP" altLang="en-US" sz="1050">
                          <a:latin typeface="メイリオ" panose="020B0604030504040204" pitchFamily="50" charset="-128"/>
                          <a:ea typeface="メイリオ" panose="020B0604030504040204" pitchFamily="50" charset="-128"/>
                        </a:rPr>
                        <a:t>の受信及びログデータの送信</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20ms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9810707"/>
                  </a:ext>
                </a:extLst>
              </a:tr>
            </a:tbl>
          </a:graphicData>
        </a:graphic>
      </p:graphicFrame>
      <p:graphicFrame>
        <p:nvGraphicFramePr>
          <p:cNvPr id="19" name="表 18">
            <a:extLst>
              <a:ext uri="{FF2B5EF4-FFF2-40B4-BE49-F238E27FC236}">
                <a16:creationId xmlns:a16="http://schemas.microsoft.com/office/drawing/2014/main" id="{1C21C00B-F032-4CDF-8A03-A2CDC24EFFFE}"/>
              </a:ext>
            </a:extLst>
          </p:cNvPr>
          <p:cNvGraphicFramePr>
            <a:graphicFrameLocks noGrp="1"/>
          </p:cNvGraphicFramePr>
          <p:nvPr>
            <p:extLst/>
          </p:nvPr>
        </p:nvGraphicFramePr>
        <p:xfrm>
          <a:off x="7155012" y="1166699"/>
          <a:ext cx="5492188" cy="3434940"/>
        </p:xfrm>
        <a:graphic>
          <a:graphicData uri="http://schemas.openxmlformats.org/drawingml/2006/table">
            <a:tbl>
              <a:tblPr firstRow="1" bandRow="1">
                <a:tableStyleId>{93296810-A885-4BE3-A3E7-6D5BEEA58F35}</a:tableStyleId>
              </a:tblPr>
              <a:tblGrid>
                <a:gridCol w="2467851">
                  <a:extLst>
                    <a:ext uri="{9D8B030D-6E8A-4147-A177-3AD203B41FA5}">
                      <a16:colId xmlns:a16="http://schemas.microsoft.com/office/drawing/2014/main" val="3821575817"/>
                    </a:ext>
                  </a:extLst>
                </a:gridCol>
                <a:gridCol w="3024337">
                  <a:extLst>
                    <a:ext uri="{9D8B030D-6E8A-4147-A177-3AD203B41FA5}">
                      <a16:colId xmlns:a16="http://schemas.microsoft.com/office/drawing/2014/main" val="380914463"/>
                    </a:ext>
                  </a:extLst>
                </a:gridCol>
              </a:tblGrid>
              <a:tr h="252000">
                <a:tc>
                  <a:txBody>
                    <a:bodyPr/>
                    <a:lstStyle/>
                    <a:p>
                      <a:pPr algn="ctr"/>
                      <a:r>
                        <a:rPr kumimoji="1" lang="ja-JP" altLang="en-US" sz="1050" dirty="0"/>
                        <a:t>役割や情報</a:t>
                      </a:r>
                    </a:p>
                  </a:txBody>
                  <a:tcPr/>
                </a:tc>
                <a:tc>
                  <a:txBody>
                    <a:bodyPr/>
                    <a:lstStyle/>
                    <a:p>
                      <a:pPr algn="ctr"/>
                      <a:r>
                        <a:rPr kumimoji="1" lang="ja-JP" altLang="en-US" sz="1050" dirty="0"/>
                        <a:t>部品の候補</a:t>
                      </a:r>
                    </a:p>
                  </a:txBody>
                  <a:tcPr anchor="ctr"/>
                </a:tc>
                <a:extLst>
                  <a:ext uri="{0D108BD9-81ED-4DB2-BD59-A6C34878D82A}">
                    <a16:rowId xmlns:a16="http://schemas.microsoft.com/office/drawing/2014/main" val="2304551870"/>
                  </a:ext>
                </a:extLst>
              </a:tr>
              <a:tr h="252000">
                <a:tc>
                  <a:txBody>
                    <a:bodyPr/>
                    <a:lstStyle/>
                    <a:p>
                      <a:pPr algn="l"/>
                      <a:r>
                        <a:rPr kumimoji="1" lang="ja-JP" altLang="en-US" sz="1050" dirty="0">
                          <a:latin typeface="メイリオ" panose="020B0604030504040204" pitchFamily="50" charset="-128"/>
                          <a:ea typeface="メイリオ" panose="020B0604030504040204" pitchFamily="50" charset="-128"/>
                        </a:rPr>
                        <a:t>コースを完走する</a:t>
                      </a:r>
                    </a:p>
                  </a:txBody>
                  <a:tcPr anchor="ctr"/>
                </a:tc>
                <a:tc>
                  <a:txBody>
                    <a:bodyPr/>
                    <a:lstStyle/>
                    <a:p>
                      <a:pPr algn="l"/>
                      <a:r>
                        <a:rPr kumimoji="1" lang="ja-JP" altLang="en-US" sz="1050" dirty="0">
                          <a:latin typeface="メイリオ" panose="020B0604030504040204" pitchFamily="50" charset="-128"/>
                          <a:ea typeface="メイリオ" panose="020B0604030504040204" pitchFamily="50" charset="-128"/>
                        </a:rPr>
                        <a:t>走行体，競技管理</a:t>
                      </a:r>
                    </a:p>
                  </a:txBody>
                  <a:tcPr anchor="ctr"/>
                </a:tc>
                <a:extLst>
                  <a:ext uri="{0D108BD9-81ED-4DB2-BD59-A6C34878D82A}">
                    <a16:rowId xmlns:a16="http://schemas.microsoft.com/office/drawing/2014/main" val="1637833113"/>
                  </a:ext>
                </a:extLst>
              </a:tr>
              <a:tr h="179264">
                <a:tc>
                  <a:txBody>
                    <a:bodyPr/>
                    <a:lstStyle/>
                    <a:p>
                      <a:r>
                        <a:rPr lang="ja-JP" altLang="en-US" sz="1050" dirty="0">
                          <a:latin typeface="メイリオ" panose="020B0604030504040204" pitchFamily="50" charset="-128"/>
                          <a:ea typeface="メイリオ" panose="020B0604030504040204" pitchFamily="50" charset="-128"/>
                        </a:rPr>
                        <a:t>区間管理をする</a:t>
                      </a:r>
                      <a:endParaRPr lang="en-US" altLang="ja-JP" sz="1050" dirty="0">
                        <a:latin typeface="メイリオ" panose="020B0604030504040204" pitchFamily="50" charset="-128"/>
                        <a:ea typeface="メイリオ" panose="020B0604030504040204" pitchFamily="50" charset="-128"/>
                      </a:endParaRPr>
                    </a:p>
                  </a:txBody>
                  <a:tcPr anchor="ctr"/>
                </a:tc>
                <a:tc>
                  <a:txBody>
                    <a:bodyPr/>
                    <a:lstStyle/>
                    <a:p>
                      <a:r>
                        <a:rPr lang="ja-JP" altLang="en-US" sz="1050" dirty="0">
                          <a:latin typeface="メイリオ" panose="020B0604030504040204" pitchFamily="50" charset="-128"/>
                          <a:ea typeface="メイリオ" panose="020B0604030504040204" pitchFamily="50" charset="-128"/>
                        </a:rPr>
                        <a:t>区間管理</a:t>
                      </a:r>
                    </a:p>
                  </a:txBody>
                  <a:tcPr anchor="ctr"/>
                </a:tc>
                <a:extLst>
                  <a:ext uri="{0D108BD9-81ED-4DB2-BD59-A6C34878D82A}">
                    <a16:rowId xmlns:a16="http://schemas.microsoft.com/office/drawing/2014/main" val="4143271034"/>
                  </a:ext>
                </a:extLst>
              </a:tr>
              <a:tr h="360000">
                <a:tc>
                  <a:txBody>
                    <a:bodyPr/>
                    <a:lstStyle/>
                    <a:p>
                      <a:r>
                        <a:rPr kumimoji="1" lang="ja-JP" altLang="en-US" sz="1050" dirty="0">
                          <a:latin typeface="メイリオ" panose="020B0604030504040204" pitchFamily="50" charset="-128"/>
                          <a:ea typeface="メイリオ" panose="020B0604030504040204" pitchFamily="50" charset="-128"/>
                        </a:rPr>
                        <a:t>走行体情報を取得する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ライントレーサ用計器，区間管理用計器，モータ、カラーセンサ、ジャイロセンサ、バッテリ</a:t>
                      </a:r>
                    </a:p>
                  </a:txBody>
                  <a:tcPr anchor="ctr"/>
                </a:tc>
                <a:extLst>
                  <a:ext uri="{0D108BD9-81ED-4DB2-BD59-A6C34878D82A}">
                    <a16:rowId xmlns:a16="http://schemas.microsoft.com/office/drawing/2014/main" val="42098162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現在の区間が終了しているか確認する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メイリオ" panose="020B0604030504040204" pitchFamily="50" charset="-128"/>
                          <a:ea typeface="メイリオ" panose="020B0604030504040204" pitchFamily="50" charset="-128"/>
                        </a:rPr>
                        <a:t>区間管理</a:t>
                      </a:r>
                    </a:p>
                  </a:txBody>
                  <a:tcPr anchor="ctr"/>
                </a:tc>
                <a:extLst>
                  <a:ext uri="{0D108BD9-81ED-4DB2-BD59-A6C34878D82A}">
                    <a16:rowId xmlns:a16="http://schemas.microsoft.com/office/drawing/2014/main" val="273519010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次の区間が存在するか確認する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メイリオ" panose="020B0604030504040204" pitchFamily="50" charset="-128"/>
                          <a:ea typeface="メイリオ" panose="020B0604030504040204" pitchFamily="50" charset="-128"/>
                        </a:rPr>
                        <a:t>区間管理</a:t>
                      </a:r>
                    </a:p>
                  </a:txBody>
                  <a:tcPr anchor="ctr"/>
                </a:tc>
                <a:extLst>
                  <a:ext uri="{0D108BD9-81ED-4DB2-BD59-A6C34878D82A}">
                    <a16:rowId xmlns:a16="http://schemas.microsoft.com/office/drawing/2014/main" val="75287691"/>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次の区間に切り替える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区間管理</a:t>
                      </a:r>
                    </a:p>
                  </a:txBody>
                  <a:tcPr anchor="ctr"/>
                </a:tc>
                <a:extLst>
                  <a:ext uri="{0D108BD9-81ED-4DB2-BD59-A6C34878D82A}">
                    <a16:rowId xmlns:a16="http://schemas.microsoft.com/office/drawing/2014/main" val="15972110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走行制御をする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ライントレーサ、倒立走行</a:t>
                      </a:r>
                    </a:p>
                  </a:txBody>
                  <a:tcPr anchor="ctr"/>
                </a:tc>
                <a:extLst>
                  <a:ext uri="{0D108BD9-81ED-4DB2-BD59-A6C34878D82A}">
                    <a16:rowId xmlns:a16="http://schemas.microsoft.com/office/drawing/2014/main" val="462400324"/>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旋回量を計算する</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PID</a:t>
                      </a:r>
                      <a:r>
                        <a:rPr kumimoji="1" lang="ja-JP" altLang="en-US" sz="1050" dirty="0">
                          <a:latin typeface="メイリオ" panose="020B0604030504040204" pitchFamily="50" charset="-128"/>
                          <a:ea typeface="メイリオ" panose="020B0604030504040204" pitchFamily="50" charset="-128"/>
                        </a:rPr>
                        <a:t>計算</a:t>
                      </a:r>
                    </a:p>
                  </a:txBody>
                  <a:tcPr anchor="ctr"/>
                </a:tc>
                <a:extLst>
                  <a:ext uri="{0D108BD9-81ED-4DB2-BD59-A6C34878D82A}">
                    <a16:rowId xmlns:a16="http://schemas.microsoft.com/office/drawing/2014/main" val="1082933928"/>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左右モータの出力値を計算する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倒立振子制御ライブラリ</a:t>
                      </a:r>
                    </a:p>
                  </a:txBody>
                  <a:tcPr anchor="ctr"/>
                </a:tc>
                <a:extLst>
                  <a:ext uri="{0D108BD9-81ED-4DB2-BD59-A6C34878D82A}">
                    <a16:rowId xmlns:a16="http://schemas.microsoft.com/office/drawing/2014/main" val="4125265531"/>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モータを駆動する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ライントレーサ、左モータ、右モータ</a:t>
                      </a:r>
                      <a:endParaRPr kumimoji="1" lang="en-US" altLang="ja-JP" sz="105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087341186"/>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転倒を検知する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a:t>
                      </a:r>
                    </a:p>
                  </a:txBody>
                  <a:tcPr anchor="ctr"/>
                </a:tc>
                <a:extLst>
                  <a:ext uri="{0D108BD9-81ED-4DB2-BD59-A6C34878D82A}">
                    <a16:rowId xmlns:a16="http://schemas.microsoft.com/office/drawing/2014/main" val="176337556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モータを緊急停止する</a:t>
                      </a:r>
                      <a:endParaRPr kumimoji="1" lang="en-US" altLang="ja-JP" sz="1050" dirty="0">
                        <a:latin typeface="メイリオ" panose="020B0604030504040204" pitchFamily="50" charset="-128"/>
                        <a:ea typeface="メイリオ" panose="020B0604030504040204" pitchFamily="50" charset="-128"/>
                      </a:endParaRP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a:t>
                      </a:r>
                    </a:p>
                  </a:txBody>
                  <a:tcPr anchor="ctr"/>
                </a:tc>
                <a:extLst>
                  <a:ext uri="{0D108BD9-81ED-4DB2-BD59-A6C34878D82A}">
                    <a16:rowId xmlns:a16="http://schemas.microsoft.com/office/drawing/2014/main" val="1622845361"/>
                  </a:ext>
                </a:extLst>
              </a:tr>
            </a:tbl>
          </a:graphicData>
        </a:graphic>
      </p:graphicFrame>
      <p:graphicFrame>
        <p:nvGraphicFramePr>
          <p:cNvPr id="23" name="表 22">
            <a:extLst>
              <a:ext uri="{FF2B5EF4-FFF2-40B4-BE49-F238E27FC236}">
                <a16:creationId xmlns:a16="http://schemas.microsoft.com/office/drawing/2014/main" id="{8CC3F294-F2BA-4970-B887-7A1FD62264CB}"/>
              </a:ext>
            </a:extLst>
          </p:cNvPr>
          <p:cNvGraphicFramePr>
            <a:graphicFrameLocks noGrp="1"/>
          </p:cNvGraphicFramePr>
          <p:nvPr>
            <p:extLst/>
          </p:nvPr>
        </p:nvGraphicFramePr>
        <p:xfrm>
          <a:off x="6918804" y="1410345"/>
          <a:ext cx="216024" cy="3185460"/>
        </p:xfrm>
        <a:graphic>
          <a:graphicData uri="http://schemas.openxmlformats.org/drawingml/2006/table">
            <a:tbl>
              <a:tblPr>
                <a:tableStyleId>{5C22544A-7EE6-4342-B048-85BDC9FD1C3A}</a:tableStyleId>
              </a:tblPr>
              <a:tblGrid>
                <a:gridCol w="216024">
                  <a:extLst>
                    <a:ext uri="{9D8B030D-6E8A-4147-A177-3AD203B41FA5}">
                      <a16:colId xmlns:a16="http://schemas.microsoft.com/office/drawing/2014/main" val="1822883521"/>
                    </a:ext>
                  </a:extLst>
                </a:gridCol>
              </a:tblGrid>
              <a:tr h="244800">
                <a:tc>
                  <a:txBody>
                    <a:bodyPr/>
                    <a:lstStyle/>
                    <a:p>
                      <a:pPr algn="ctr"/>
                      <a:r>
                        <a:rPr kumimoji="1" lang="en-US" altLang="ja-JP" sz="1050" b="1" dirty="0">
                          <a:latin typeface="メイリオ" panose="020B0604030504040204" pitchFamily="50" charset="-128"/>
                          <a:ea typeface="メイリオ" panose="020B0604030504040204" pitchFamily="50" charset="-128"/>
                        </a:rPr>
                        <a:t>a</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926435483"/>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b</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517667246"/>
                  </a:ext>
                </a:extLst>
              </a:tr>
              <a:tr h="414000">
                <a:tc>
                  <a:txBody>
                    <a:bodyPr/>
                    <a:lstStyle/>
                    <a:p>
                      <a:pPr algn="ctr"/>
                      <a:r>
                        <a:rPr kumimoji="1" lang="en-US" altLang="ja-JP" sz="1050" b="1" dirty="0">
                          <a:latin typeface="メイリオ" panose="020B0604030504040204" pitchFamily="50" charset="-128"/>
                          <a:ea typeface="メイリオ" panose="020B0604030504040204" pitchFamily="50" charset="-128"/>
                        </a:rPr>
                        <a:t>c</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598288431"/>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d</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646921497"/>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e</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134999248"/>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f</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640896469"/>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g</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165796222"/>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h</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568807154"/>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i</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048030626"/>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j</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30182423"/>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k</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594151135"/>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l</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785423433"/>
                  </a:ext>
                </a:extLst>
              </a:tr>
            </a:tbl>
          </a:graphicData>
        </a:graphic>
      </p:graphicFrame>
      <p:graphicFrame>
        <p:nvGraphicFramePr>
          <p:cNvPr id="6" name="表 5">
            <a:extLst>
              <a:ext uri="{FF2B5EF4-FFF2-40B4-BE49-F238E27FC236}">
                <a16:creationId xmlns:a16="http://schemas.microsoft.com/office/drawing/2014/main" id="{B75025C8-7E34-4D24-AC73-AC4A916847E2}"/>
              </a:ext>
            </a:extLst>
          </p:cNvPr>
          <p:cNvGraphicFramePr>
            <a:graphicFrameLocks noGrp="1"/>
          </p:cNvGraphicFramePr>
          <p:nvPr>
            <p:extLst/>
          </p:nvPr>
        </p:nvGraphicFramePr>
        <p:xfrm>
          <a:off x="8276511" y="6901036"/>
          <a:ext cx="2080800" cy="2263140"/>
        </p:xfrm>
        <a:graphic>
          <a:graphicData uri="http://schemas.openxmlformats.org/drawingml/2006/table">
            <a:tbl>
              <a:tblPr firstRow="1" bandRow="1">
                <a:tableStyleId>{93296810-A885-4BE3-A3E7-6D5BEEA58F35}</a:tableStyleId>
              </a:tblPr>
              <a:tblGrid>
                <a:gridCol w="489600">
                  <a:extLst>
                    <a:ext uri="{9D8B030D-6E8A-4147-A177-3AD203B41FA5}">
                      <a16:colId xmlns:a16="http://schemas.microsoft.com/office/drawing/2014/main" val="1540152260"/>
                    </a:ext>
                  </a:extLst>
                </a:gridCol>
                <a:gridCol w="795600">
                  <a:extLst>
                    <a:ext uri="{9D8B030D-6E8A-4147-A177-3AD203B41FA5}">
                      <a16:colId xmlns:a16="http://schemas.microsoft.com/office/drawing/2014/main" val="1992413610"/>
                    </a:ext>
                  </a:extLst>
                </a:gridCol>
                <a:gridCol w="795600">
                  <a:extLst>
                    <a:ext uri="{9D8B030D-6E8A-4147-A177-3AD203B41FA5}">
                      <a16:colId xmlns:a16="http://schemas.microsoft.com/office/drawing/2014/main" val="189992793"/>
                    </a:ext>
                  </a:extLst>
                </a:gridCol>
              </a:tblGrid>
              <a:tr h="149171">
                <a:tc>
                  <a:txBody>
                    <a:bodyPr/>
                    <a:lstStyle/>
                    <a:p>
                      <a:pPr algn="ctr"/>
                      <a:r>
                        <a:rPr kumimoji="1" lang="ja-JP" altLang="en-US" sz="1050" dirty="0"/>
                        <a:t>区間</a:t>
                      </a:r>
                    </a:p>
                  </a:txBody>
                  <a:tcPr/>
                </a:tc>
                <a:tc>
                  <a:txBody>
                    <a:bodyPr/>
                    <a:lstStyle/>
                    <a:p>
                      <a:pPr algn="ctr"/>
                      <a:r>
                        <a:rPr kumimoji="1" lang="ja-JP" altLang="en-US" sz="1050" dirty="0"/>
                        <a:t>終了距離</a:t>
                      </a:r>
                    </a:p>
                  </a:txBody>
                  <a:tcPr/>
                </a:tc>
                <a:tc>
                  <a:txBody>
                    <a:bodyPr/>
                    <a:lstStyle/>
                    <a:p>
                      <a:pPr algn="ctr"/>
                      <a:r>
                        <a:rPr kumimoji="1" lang="ja-JP" altLang="en-US" sz="1050" dirty="0"/>
                        <a:t>曲率分類</a:t>
                      </a:r>
                    </a:p>
                  </a:txBody>
                  <a:tcPr/>
                </a:tc>
                <a:extLst>
                  <a:ext uri="{0D108BD9-81ED-4DB2-BD59-A6C34878D82A}">
                    <a16:rowId xmlns:a16="http://schemas.microsoft.com/office/drawing/2014/main" val="10469247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0</a:t>
                      </a: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0.65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827143811"/>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1</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1.20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E10000"/>
                          </a:solidFill>
                          <a:latin typeface="メイリオ" panose="020B0604030504040204" pitchFamily="50" charset="-128"/>
                          <a:ea typeface="メイリオ" panose="020B0604030504040204" pitchFamily="50" charset="-128"/>
                        </a:rPr>
                        <a:t>2</a:t>
                      </a:r>
                      <a:endParaRPr kumimoji="1" lang="ja-JP" altLang="en-US" sz="1050" b="1" dirty="0">
                        <a:solidFill>
                          <a:srgbClr val="E10000"/>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1286811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610729204"/>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3</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2.55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FEBF12"/>
                          </a:solidFill>
                          <a:latin typeface="メイリオ" panose="020B0604030504040204" pitchFamily="50" charset="-128"/>
                          <a:ea typeface="メイリオ" panose="020B0604030504040204" pitchFamily="50" charset="-128"/>
                        </a:rPr>
                        <a:t>1</a:t>
                      </a:r>
                      <a:endParaRPr kumimoji="1" lang="ja-JP" altLang="en-US" sz="1050" b="1" dirty="0">
                        <a:solidFill>
                          <a:srgbClr val="FEBF12"/>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921047279"/>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4</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3.25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94349B"/>
                          </a:solidFill>
                          <a:latin typeface="メイリオ" panose="020B0604030504040204" pitchFamily="50" charset="-128"/>
                          <a:ea typeface="メイリオ" panose="020B0604030504040204" pitchFamily="50" charset="-128"/>
                        </a:rPr>
                        <a:t>3</a:t>
                      </a:r>
                      <a:endParaRPr kumimoji="1" lang="ja-JP" altLang="en-US" sz="1050" b="1" dirty="0">
                        <a:solidFill>
                          <a:srgbClr val="94349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184997223"/>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94349B"/>
                          </a:solidFill>
                          <a:latin typeface="メイリオ" panose="020B0604030504040204" pitchFamily="50" charset="-128"/>
                          <a:ea typeface="メイリオ" panose="020B0604030504040204" pitchFamily="50" charset="-128"/>
                        </a:rPr>
                        <a:t>3</a:t>
                      </a:r>
                      <a:endParaRPr kumimoji="1" lang="ja-JP" altLang="en-US" sz="1050" b="1" dirty="0">
                        <a:solidFill>
                          <a:srgbClr val="94349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640395947"/>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6</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4.55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E10000"/>
                          </a:solidFill>
                          <a:latin typeface="メイリオ" panose="020B0604030504040204" pitchFamily="50" charset="-128"/>
                          <a:ea typeface="メイリオ" panose="020B0604030504040204" pitchFamily="50" charset="-128"/>
                        </a:rPr>
                        <a:t>2</a:t>
                      </a:r>
                      <a:endParaRPr kumimoji="1" lang="ja-JP" altLang="en-US" sz="1050" b="1" dirty="0">
                        <a:solidFill>
                          <a:srgbClr val="E10000"/>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75827137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7</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840304028"/>
                  </a:ext>
                </a:extLst>
              </a:tr>
            </a:tbl>
          </a:graphicData>
        </a:graphic>
      </p:graphicFrame>
      <p:graphicFrame>
        <p:nvGraphicFramePr>
          <p:cNvPr id="51" name="表 50">
            <a:extLst>
              <a:ext uri="{FF2B5EF4-FFF2-40B4-BE49-F238E27FC236}">
                <a16:creationId xmlns:a16="http://schemas.microsoft.com/office/drawing/2014/main" id="{4E635EE9-463F-4195-B8E3-1DA8CD5B7B79}"/>
              </a:ext>
            </a:extLst>
          </p:cNvPr>
          <p:cNvGraphicFramePr>
            <a:graphicFrameLocks noGrp="1"/>
          </p:cNvGraphicFramePr>
          <p:nvPr>
            <p:extLst/>
          </p:nvPr>
        </p:nvGraphicFramePr>
        <p:xfrm>
          <a:off x="10454489" y="6901036"/>
          <a:ext cx="2080800" cy="2011680"/>
        </p:xfrm>
        <a:graphic>
          <a:graphicData uri="http://schemas.openxmlformats.org/drawingml/2006/table">
            <a:tbl>
              <a:tblPr firstRow="1" bandRow="1">
                <a:tableStyleId>{93296810-A885-4BE3-A3E7-6D5BEEA58F35}</a:tableStyleId>
              </a:tblPr>
              <a:tblGrid>
                <a:gridCol w="489600">
                  <a:extLst>
                    <a:ext uri="{9D8B030D-6E8A-4147-A177-3AD203B41FA5}">
                      <a16:colId xmlns:a16="http://schemas.microsoft.com/office/drawing/2014/main" val="1540152260"/>
                    </a:ext>
                  </a:extLst>
                </a:gridCol>
                <a:gridCol w="795600">
                  <a:extLst>
                    <a:ext uri="{9D8B030D-6E8A-4147-A177-3AD203B41FA5}">
                      <a16:colId xmlns:a16="http://schemas.microsoft.com/office/drawing/2014/main" val="1992413610"/>
                    </a:ext>
                  </a:extLst>
                </a:gridCol>
                <a:gridCol w="795600">
                  <a:extLst>
                    <a:ext uri="{9D8B030D-6E8A-4147-A177-3AD203B41FA5}">
                      <a16:colId xmlns:a16="http://schemas.microsoft.com/office/drawing/2014/main" val="189992793"/>
                    </a:ext>
                  </a:extLst>
                </a:gridCol>
              </a:tblGrid>
              <a:tr h="248645">
                <a:tc>
                  <a:txBody>
                    <a:bodyPr/>
                    <a:lstStyle/>
                    <a:p>
                      <a:pPr algn="ctr"/>
                      <a:r>
                        <a:rPr kumimoji="1" lang="ja-JP" altLang="en-US" sz="1050" dirty="0"/>
                        <a:t>区間</a:t>
                      </a:r>
                    </a:p>
                  </a:txBody>
                  <a:tcPr/>
                </a:tc>
                <a:tc>
                  <a:txBody>
                    <a:bodyPr/>
                    <a:lstStyle/>
                    <a:p>
                      <a:pPr algn="ctr"/>
                      <a:r>
                        <a:rPr kumimoji="1" lang="ja-JP" altLang="en-US" sz="1050" dirty="0"/>
                        <a:t>終了距離</a:t>
                      </a:r>
                    </a:p>
                  </a:txBody>
                  <a:tcPr/>
                </a:tc>
                <a:tc>
                  <a:txBody>
                    <a:bodyPr/>
                    <a:lstStyle/>
                    <a:p>
                      <a:pPr algn="ctr"/>
                      <a:r>
                        <a:rPr kumimoji="1" lang="ja-JP" altLang="en-US" sz="1050" dirty="0"/>
                        <a:t>曲率分類</a:t>
                      </a:r>
                    </a:p>
                  </a:txBody>
                  <a:tcPr/>
                </a:tc>
                <a:extLst>
                  <a:ext uri="{0D108BD9-81ED-4DB2-BD59-A6C34878D82A}">
                    <a16:rowId xmlns:a16="http://schemas.microsoft.com/office/drawing/2014/main" val="104692475"/>
                  </a:ext>
                </a:extLst>
              </a:tr>
              <a:tr h="226643">
                <a:tc>
                  <a:txBody>
                    <a:bodyPr/>
                    <a:lstStyle/>
                    <a:p>
                      <a:pPr algn="ctr"/>
                      <a:r>
                        <a:rPr kumimoji="1" lang="en-US" altLang="ja-JP" sz="1050" dirty="0">
                          <a:latin typeface="メイリオ" panose="020B0604030504040204" pitchFamily="50" charset="-128"/>
                          <a:ea typeface="メイリオ" panose="020B0604030504040204" pitchFamily="50" charset="-128"/>
                        </a:rPr>
                        <a:t>8</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5.50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FEBF12"/>
                          </a:solidFill>
                          <a:latin typeface="メイリオ" panose="020B0604030504040204" pitchFamily="50" charset="-128"/>
                          <a:ea typeface="メイリオ" panose="020B0604030504040204" pitchFamily="50" charset="-128"/>
                        </a:rPr>
                        <a:t>1</a:t>
                      </a:r>
                      <a:endParaRPr kumimoji="1" lang="ja-JP" altLang="en-US" sz="1050" b="1" dirty="0">
                        <a:solidFill>
                          <a:srgbClr val="FEBF12"/>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27143811"/>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9</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6.40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12868115"/>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6.95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FEBF12"/>
                          </a:solidFill>
                          <a:latin typeface="メイリオ" panose="020B0604030504040204" pitchFamily="50" charset="-128"/>
                          <a:ea typeface="メイリオ" panose="020B0604030504040204" pitchFamily="50" charset="-128"/>
                        </a:rPr>
                        <a:t>1</a:t>
                      </a:r>
                      <a:endParaRPr kumimoji="1" lang="ja-JP" altLang="en-US" sz="1050" b="1" dirty="0">
                        <a:solidFill>
                          <a:srgbClr val="FEBF12"/>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0729204"/>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11</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7.15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1047279"/>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12</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7.45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E10000"/>
                          </a:solidFill>
                          <a:latin typeface="メイリオ" panose="020B0604030504040204" pitchFamily="50" charset="-128"/>
                          <a:ea typeface="メイリオ" panose="020B0604030504040204" pitchFamily="50" charset="-128"/>
                        </a:rPr>
                        <a:t>2</a:t>
                      </a:r>
                      <a:endParaRPr kumimoji="1" lang="ja-JP" altLang="en-US" sz="1050" b="1" dirty="0">
                        <a:solidFill>
                          <a:srgbClr val="E10000"/>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184997223"/>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13</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8.80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94349B"/>
                          </a:solidFill>
                          <a:latin typeface="メイリオ" panose="020B0604030504040204" pitchFamily="50" charset="-128"/>
                          <a:ea typeface="メイリオ" panose="020B0604030504040204" pitchFamily="50" charset="-128"/>
                        </a:rPr>
                        <a:t>3</a:t>
                      </a:r>
                      <a:endParaRPr kumimoji="1" lang="ja-JP" altLang="en-US" sz="1050" b="1" dirty="0">
                        <a:solidFill>
                          <a:srgbClr val="94349B"/>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40395947"/>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14</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9.20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758271375"/>
                  </a:ext>
                </a:extLst>
              </a:tr>
            </a:tbl>
          </a:graphicData>
        </a:graphic>
      </p:graphicFrame>
      <p:graphicFrame>
        <p:nvGraphicFramePr>
          <p:cNvPr id="22" name="表 21">
            <a:extLst>
              <a:ext uri="{FF2B5EF4-FFF2-40B4-BE49-F238E27FC236}">
                <a16:creationId xmlns:a16="http://schemas.microsoft.com/office/drawing/2014/main" id="{6B37A961-2EE8-42B9-964E-2C7406A83BD5}"/>
              </a:ext>
            </a:extLst>
          </p:cNvPr>
          <p:cNvGraphicFramePr>
            <a:graphicFrameLocks noGrp="1"/>
          </p:cNvGraphicFramePr>
          <p:nvPr>
            <p:extLst/>
          </p:nvPr>
        </p:nvGraphicFramePr>
        <p:xfrm>
          <a:off x="3889612" y="7699092"/>
          <a:ext cx="3899985" cy="1512900"/>
        </p:xfrm>
        <a:graphic>
          <a:graphicData uri="http://schemas.openxmlformats.org/drawingml/2006/table">
            <a:tbl>
              <a:tblPr firstRow="1" firstCol="1" bandRow="1">
                <a:tableStyleId>{93296810-A885-4BE3-A3E7-6D5BEEA58F35}</a:tableStyleId>
              </a:tblPr>
              <a:tblGrid>
                <a:gridCol w="1192785">
                  <a:extLst>
                    <a:ext uri="{9D8B030D-6E8A-4147-A177-3AD203B41FA5}">
                      <a16:colId xmlns:a16="http://schemas.microsoft.com/office/drawing/2014/main" val="2494303227"/>
                    </a:ext>
                  </a:extLst>
                </a:gridCol>
                <a:gridCol w="676800">
                  <a:extLst>
                    <a:ext uri="{9D8B030D-6E8A-4147-A177-3AD203B41FA5}">
                      <a16:colId xmlns:a16="http://schemas.microsoft.com/office/drawing/2014/main" val="1403888561"/>
                    </a:ext>
                  </a:extLst>
                </a:gridCol>
                <a:gridCol w="676800">
                  <a:extLst>
                    <a:ext uri="{9D8B030D-6E8A-4147-A177-3AD203B41FA5}">
                      <a16:colId xmlns:a16="http://schemas.microsoft.com/office/drawing/2014/main" val="1885886303"/>
                    </a:ext>
                  </a:extLst>
                </a:gridCol>
                <a:gridCol w="676800">
                  <a:extLst>
                    <a:ext uri="{9D8B030D-6E8A-4147-A177-3AD203B41FA5}">
                      <a16:colId xmlns:a16="http://schemas.microsoft.com/office/drawing/2014/main" val="245119094"/>
                    </a:ext>
                  </a:extLst>
                </a:gridCol>
                <a:gridCol w="676800">
                  <a:extLst>
                    <a:ext uri="{9D8B030D-6E8A-4147-A177-3AD203B41FA5}">
                      <a16:colId xmlns:a16="http://schemas.microsoft.com/office/drawing/2014/main" val="982122723"/>
                    </a:ext>
                  </a:extLst>
                </a:gridCol>
              </a:tblGrid>
              <a:tr h="0">
                <a:tc>
                  <a:txBody>
                    <a:bodyPr/>
                    <a:lstStyle/>
                    <a:p>
                      <a:pPr algn="ctr"/>
                      <a:r>
                        <a:rPr kumimoji="1" lang="ja-JP" altLang="en-US" sz="1050" dirty="0"/>
                        <a:t>曲率分類</a:t>
                      </a:r>
                    </a:p>
                  </a:txBody>
                  <a:tcPr anchor="ctr"/>
                </a:tc>
                <a:tc>
                  <a:txBody>
                    <a:bodyPr/>
                    <a:lstStyle/>
                    <a:p>
                      <a:pPr algn="ctr"/>
                      <a:r>
                        <a:rPr kumimoji="1" lang="en-US" altLang="ja-JP" sz="1050" dirty="0">
                          <a:solidFill>
                            <a:srgbClr val="00ADBB"/>
                          </a:solidFill>
                        </a:rPr>
                        <a:t>0</a:t>
                      </a:r>
                      <a:endParaRPr kumimoji="1" lang="ja-JP" altLang="en-US" sz="1050" dirty="0">
                        <a:solidFill>
                          <a:srgbClr val="00ADBB"/>
                        </a:solidFill>
                      </a:endParaRPr>
                    </a:p>
                  </a:txBody>
                  <a:tcPr anchor="ctr">
                    <a:solidFill>
                      <a:schemeClr val="accent6">
                        <a:lumMod val="20000"/>
                        <a:lumOff val="80000"/>
                      </a:schemeClr>
                    </a:solidFill>
                  </a:tcPr>
                </a:tc>
                <a:tc>
                  <a:txBody>
                    <a:bodyPr/>
                    <a:lstStyle/>
                    <a:p>
                      <a:pPr algn="ctr"/>
                      <a:r>
                        <a:rPr kumimoji="1" lang="en-US" altLang="ja-JP" sz="1050" dirty="0">
                          <a:solidFill>
                            <a:srgbClr val="FEBF12"/>
                          </a:solidFill>
                        </a:rPr>
                        <a:t>1</a:t>
                      </a:r>
                      <a:endParaRPr kumimoji="1" lang="ja-JP" altLang="en-US" sz="1050" dirty="0">
                        <a:solidFill>
                          <a:srgbClr val="FEBF12"/>
                        </a:solidFill>
                      </a:endParaRPr>
                    </a:p>
                  </a:txBody>
                  <a:tcPr anchor="ctr">
                    <a:solidFill>
                      <a:schemeClr val="accent6">
                        <a:lumMod val="20000"/>
                        <a:lumOff val="80000"/>
                      </a:schemeClr>
                    </a:solidFill>
                  </a:tcPr>
                </a:tc>
                <a:tc>
                  <a:txBody>
                    <a:bodyPr/>
                    <a:lstStyle/>
                    <a:p>
                      <a:pPr algn="ctr"/>
                      <a:r>
                        <a:rPr kumimoji="1" lang="en-US" altLang="ja-JP" sz="1050" dirty="0">
                          <a:solidFill>
                            <a:srgbClr val="E10000"/>
                          </a:solidFill>
                        </a:rPr>
                        <a:t>2</a:t>
                      </a:r>
                      <a:endParaRPr kumimoji="1" lang="ja-JP" altLang="en-US" sz="1050" dirty="0">
                        <a:solidFill>
                          <a:srgbClr val="E10000"/>
                        </a:solidFill>
                      </a:endParaRPr>
                    </a:p>
                  </a:txBody>
                  <a:tcPr anchor="ctr">
                    <a:solidFill>
                      <a:schemeClr val="accent6">
                        <a:lumMod val="20000"/>
                        <a:lumOff val="80000"/>
                      </a:schemeClr>
                    </a:solidFill>
                  </a:tcPr>
                </a:tc>
                <a:tc>
                  <a:txBody>
                    <a:bodyPr/>
                    <a:lstStyle/>
                    <a:p>
                      <a:pPr algn="ctr"/>
                      <a:r>
                        <a:rPr kumimoji="1" lang="en-US" altLang="ja-JP" sz="1050" dirty="0">
                          <a:solidFill>
                            <a:srgbClr val="94349B"/>
                          </a:solidFill>
                        </a:rPr>
                        <a:t>3</a:t>
                      </a:r>
                      <a:endParaRPr kumimoji="1" lang="ja-JP" altLang="en-US" sz="1050" dirty="0">
                        <a:solidFill>
                          <a:srgbClr val="94349B"/>
                        </a:solidFill>
                      </a:endParaRPr>
                    </a:p>
                  </a:txBody>
                  <a:tcPr anchor="ctr">
                    <a:solidFill>
                      <a:schemeClr val="accent6">
                        <a:lumMod val="20000"/>
                        <a:lumOff val="80000"/>
                      </a:schemeClr>
                    </a:solidFill>
                  </a:tcPr>
                </a:tc>
                <a:extLst>
                  <a:ext uri="{0D108BD9-81ED-4DB2-BD59-A6C34878D82A}">
                    <a16:rowId xmlns:a16="http://schemas.microsoft.com/office/drawing/2014/main" val="641713983"/>
                  </a:ext>
                </a:extLst>
              </a:tr>
              <a:tr h="0">
                <a:tc>
                  <a:txBody>
                    <a:bodyPr/>
                    <a:lstStyle/>
                    <a:p>
                      <a:pPr algn="ctr"/>
                      <a:r>
                        <a:rPr kumimoji="1" lang="ja-JP" altLang="en-US" sz="1050" b="1">
                          <a:latin typeface="+mn-ea"/>
                          <a:ea typeface="+mn-ea"/>
                        </a:rPr>
                        <a:t>前進量</a:t>
                      </a:r>
                      <a:r>
                        <a:rPr kumimoji="1" lang="en-US" altLang="ja-JP" sz="1050" b="1" dirty="0">
                          <a:latin typeface="+mn-ea"/>
                          <a:ea typeface="+mn-ea"/>
                        </a:rPr>
                        <a:t> </a:t>
                      </a:r>
                      <a:r>
                        <a:rPr kumimoji="1" lang="en-US" altLang="ja-JP" sz="1050" b="1" dirty="0" err="1">
                          <a:latin typeface="+mn-ea"/>
                          <a:ea typeface="+mn-ea"/>
                        </a:rPr>
                        <a:t>Fwd</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100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92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84</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76</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361673596"/>
                  </a:ext>
                </a:extLst>
              </a:tr>
              <a:tr h="255600">
                <a:tc>
                  <a:txBody>
                    <a:bodyPr/>
                    <a:lstStyle/>
                    <a:p>
                      <a:pPr algn="ctr"/>
                      <a:r>
                        <a:rPr kumimoji="1" lang="ja-JP" altLang="en-US" sz="1050" b="1">
                          <a:latin typeface="+mn-ea"/>
                          <a:ea typeface="+mn-ea"/>
                        </a:rPr>
                        <a:t>曲率旋回量</a:t>
                      </a:r>
                      <a:r>
                        <a:rPr kumimoji="1" lang="en-US" altLang="ja-JP" sz="1050" b="1" dirty="0">
                          <a:latin typeface="+mn-ea"/>
                          <a:ea typeface="+mn-ea"/>
                        </a:rPr>
                        <a:t> </a:t>
                      </a:r>
                      <a:r>
                        <a:rPr kumimoji="1" lang="en-US" altLang="ja-JP" sz="1050" b="1" dirty="0" err="1">
                          <a:latin typeface="+mn-ea"/>
                          <a:ea typeface="+mn-ea"/>
                        </a:rPr>
                        <a:t>Cuv</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10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11</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15</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3494346181"/>
                  </a:ext>
                </a:extLst>
              </a:tr>
              <a:tr h="0">
                <a:tc>
                  <a:txBody>
                    <a:bodyPr/>
                    <a:lstStyle/>
                    <a:p>
                      <a:pPr algn="ctr"/>
                      <a:r>
                        <a:rPr kumimoji="1" lang="ja-JP" altLang="en-US" sz="1050" b="1">
                          <a:latin typeface="+mn-ea"/>
                          <a:ea typeface="+mn-ea"/>
                        </a:rPr>
                        <a:t>比例項係数</a:t>
                      </a:r>
                      <a:r>
                        <a:rPr kumimoji="1" lang="en-US" altLang="ja-JP" sz="1050" b="1" dirty="0">
                          <a:latin typeface="+mn-ea"/>
                          <a:ea typeface="+mn-ea"/>
                        </a:rPr>
                        <a:t> K</a:t>
                      </a:r>
                      <a:r>
                        <a:rPr kumimoji="1" lang="en-US" altLang="ja-JP" sz="1050" b="1" baseline="-25000" dirty="0">
                          <a:latin typeface="+mn-ea"/>
                          <a:ea typeface="+mn-ea"/>
                        </a:rPr>
                        <a:t>P</a:t>
                      </a:r>
                      <a:endParaRPr kumimoji="1" lang="ja-JP" altLang="en-US" sz="1050" b="1" baseline="-25000"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0.400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0.492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0.500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0.950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3375009664"/>
                  </a:ext>
                </a:extLst>
              </a:tr>
              <a:tr h="0">
                <a:tc>
                  <a:txBody>
                    <a:bodyPr/>
                    <a:lstStyle/>
                    <a:p>
                      <a:pPr algn="ctr"/>
                      <a:r>
                        <a:rPr kumimoji="1" lang="ja-JP" altLang="en-US" sz="1050" b="1">
                          <a:latin typeface="+mn-ea"/>
                          <a:ea typeface="+mn-ea"/>
                        </a:rPr>
                        <a:t>積分項係数</a:t>
                      </a:r>
                      <a:r>
                        <a:rPr kumimoji="1" lang="en-US" altLang="ja-JP" sz="1050" b="1" dirty="0">
                          <a:latin typeface="+mn-ea"/>
                          <a:ea typeface="+mn-ea"/>
                        </a:rPr>
                        <a:t> K</a:t>
                      </a:r>
                      <a:r>
                        <a:rPr kumimoji="1" lang="en-US" altLang="ja-JP" sz="1050" b="1" baseline="-25000" dirty="0">
                          <a:latin typeface="+mn-ea"/>
                          <a:ea typeface="+mn-ea"/>
                        </a:rPr>
                        <a:t>I</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1304779332"/>
                  </a:ext>
                </a:extLst>
              </a:tr>
              <a:tr h="0">
                <a:tc>
                  <a:txBody>
                    <a:bodyPr/>
                    <a:lstStyle/>
                    <a:p>
                      <a:pPr algn="ctr"/>
                      <a:r>
                        <a:rPr kumimoji="1" lang="ja-JP" altLang="en-US" sz="1050" b="1">
                          <a:latin typeface="+mn-ea"/>
                          <a:ea typeface="+mn-ea"/>
                        </a:rPr>
                        <a:t>微分項係数</a:t>
                      </a:r>
                      <a:r>
                        <a:rPr kumimoji="1" lang="en-US" altLang="ja-JP" sz="1050" b="1" dirty="0">
                          <a:latin typeface="+mn-ea"/>
                          <a:ea typeface="+mn-ea"/>
                        </a:rPr>
                        <a:t> K</a:t>
                      </a:r>
                      <a:r>
                        <a:rPr kumimoji="1" lang="en-US" altLang="ja-JP" sz="1050" b="1" baseline="-25000" dirty="0">
                          <a:latin typeface="+mn-ea"/>
                          <a:ea typeface="+mn-ea"/>
                        </a:rPr>
                        <a:t>D</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0.031</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0.038</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0.039</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0.054</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3015067310"/>
                  </a:ext>
                </a:extLst>
              </a:tr>
            </a:tbl>
          </a:graphicData>
        </a:graphic>
      </p:graphicFrame>
      <p:sp>
        <p:nvSpPr>
          <p:cNvPr id="47" name="テキスト ボックス 46">
            <a:extLst>
              <a:ext uri="{FF2B5EF4-FFF2-40B4-BE49-F238E27FC236}">
                <a16:creationId xmlns:a16="http://schemas.microsoft.com/office/drawing/2014/main" id="{ADB9593F-AF7A-4E76-9434-CD6DF4697538}"/>
              </a:ext>
            </a:extLst>
          </p:cNvPr>
          <p:cNvSpPr txBox="1"/>
          <p:nvPr/>
        </p:nvSpPr>
        <p:spPr>
          <a:xfrm>
            <a:off x="2211174" y="1704256"/>
            <a:ext cx="1525330" cy="1246495"/>
          </a:xfrm>
          <a:prstGeom prst="rect">
            <a:avLst/>
          </a:prstGeom>
          <a:ln w="28575"/>
        </p:spPr>
        <p:style>
          <a:lnRef idx="2">
            <a:schemeClr val="accent6"/>
          </a:lnRef>
          <a:fillRef idx="1">
            <a:schemeClr val="lt1"/>
          </a:fillRef>
          <a:effectRef idx="0">
            <a:schemeClr val="accent6"/>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走行準備の定義</a:t>
            </a:r>
            <a:endParaRPr kumimoji="1" lang="en-US" altLang="ja-JP" sz="12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・タスクの起動</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・デバイスの</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キャリブレーション</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・クラスの初期化</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・尻尾の角度を一定値</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に設定する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68" name="グループ化 67">
            <a:extLst>
              <a:ext uri="{FF2B5EF4-FFF2-40B4-BE49-F238E27FC236}">
                <a16:creationId xmlns:a16="http://schemas.microsoft.com/office/drawing/2014/main" id="{33C8C714-EE3A-474D-9A74-3FFEB884F8DB}"/>
              </a:ext>
            </a:extLst>
          </p:cNvPr>
          <p:cNvGrpSpPr/>
          <p:nvPr/>
        </p:nvGrpSpPr>
        <p:grpSpPr>
          <a:xfrm>
            <a:off x="1036918" y="1704256"/>
            <a:ext cx="1043402" cy="1007558"/>
            <a:chOff x="676878" y="1857146"/>
            <a:chExt cx="1043402" cy="1007558"/>
          </a:xfrm>
        </p:grpSpPr>
        <p:sp>
          <p:nvSpPr>
            <p:cNvPr id="61" name="楕円 60">
              <a:extLst>
                <a:ext uri="{FF2B5EF4-FFF2-40B4-BE49-F238E27FC236}">
                  <a16:creationId xmlns:a16="http://schemas.microsoft.com/office/drawing/2014/main" id="{889BFC95-EAD4-4B8C-919A-96E2BBFFC1E8}"/>
                </a:ext>
              </a:extLst>
            </p:cNvPr>
            <p:cNvSpPr/>
            <p:nvPr/>
          </p:nvSpPr>
          <p:spPr>
            <a:xfrm>
              <a:off x="721359" y="2085468"/>
              <a:ext cx="928271" cy="315106"/>
            </a:xfrm>
            <a:prstGeom prst="ellipse">
              <a:avLst/>
            </a:prstGeom>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走行準備</a:t>
              </a:r>
              <a:endParaRPr kumimoji="1" lang="en-US" altLang="ja-JP"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をする</a:t>
              </a:r>
            </a:p>
          </p:txBody>
        </p:sp>
        <p:sp>
          <p:nvSpPr>
            <p:cNvPr id="67" name="楕円 66">
              <a:extLst>
                <a:ext uri="{FF2B5EF4-FFF2-40B4-BE49-F238E27FC236}">
                  <a16:creationId xmlns:a16="http://schemas.microsoft.com/office/drawing/2014/main" id="{7DC1A450-2911-4E73-A79B-11915430D426}"/>
                </a:ext>
              </a:extLst>
            </p:cNvPr>
            <p:cNvSpPr/>
            <p:nvPr/>
          </p:nvSpPr>
          <p:spPr>
            <a:xfrm>
              <a:off x="726404" y="2500924"/>
              <a:ext cx="928271" cy="315106"/>
            </a:xfrm>
            <a:prstGeom prst="ellipse">
              <a:avLst/>
            </a:prstGeom>
            <a:solidFill>
              <a:schemeClr val="accent6">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コースを完走する</a:t>
              </a:r>
            </a:p>
          </p:txBody>
        </p:sp>
        <p:sp>
          <p:nvSpPr>
            <p:cNvPr id="64" name="正方形/長方形 63">
              <a:extLst>
                <a:ext uri="{FF2B5EF4-FFF2-40B4-BE49-F238E27FC236}">
                  <a16:creationId xmlns:a16="http://schemas.microsoft.com/office/drawing/2014/main" id="{E51BF641-8BB7-4037-A2D8-DA5328B2C5A2}"/>
                </a:ext>
              </a:extLst>
            </p:cNvPr>
            <p:cNvSpPr/>
            <p:nvPr/>
          </p:nvSpPr>
          <p:spPr>
            <a:xfrm>
              <a:off x="676878" y="1888626"/>
              <a:ext cx="1043402" cy="97607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5" name="テキスト ボックス 64">
              <a:extLst>
                <a:ext uri="{FF2B5EF4-FFF2-40B4-BE49-F238E27FC236}">
                  <a16:creationId xmlns:a16="http://schemas.microsoft.com/office/drawing/2014/main" id="{287591D1-77D5-42C4-9860-68AA55834D9D}"/>
                </a:ext>
              </a:extLst>
            </p:cNvPr>
            <p:cNvSpPr txBox="1"/>
            <p:nvPr/>
          </p:nvSpPr>
          <p:spPr>
            <a:xfrm>
              <a:off x="927909" y="1857146"/>
              <a:ext cx="580092" cy="2308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走行体</a:t>
              </a:r>
            </a:p>
          </p:txBody>
        </p:sp>
      </p:grpSp>
      <p:grpSp>
        <p:nvGrpSpPr>
          <p:cNvPr id="86" name="グループ化 85">
            <a:extLst>
              <a:ext uri="{FF2B5EF4-FFF2-40B4-BE49-F238E27FC236}">
                <a16:creationId xmlns:a16="http://schemas.microsoft.com/office/drawing/2014/main" id="{51CBA54F-9354-470A-BEEC-B87F0D117D99}"/>
              </a:ext>
            </a:extLst>
          </p:cNvPr>
          <p:cNvGrpSpPr/>
          <p:nvPr/>
        </p:nvGrpSpPr>
        <p:grpSpPr>
          <a:xfrm>
            <a:off x="136104" y="2001012"/>
            <a:ext cx="578591" cy="783364"/>
            <a:chOff x="211698" y="2010032"/>
            <a:chExt cx="597996" cy="796465"/>
          </a:xfrm>
        </p:grpSpPr>
        <p:sp>
          <p:nvSpPr>
            <p:cNvPr id="69" name="フローチャート: 結合子 68">
              <a:extLst>
                <a:ext uri="{FF2B5EF4-FFF2-40B4-BE49-F238E27FC236}">
                  <a16:creationId xmlns:a16="http://schemas.microsoft.com/office/drawing/2014/main" id="{FB4E80B8-9B6D-44C0-8009-87A18881A8D9}"/>
                </a:ext>
              </a:extLst>
            </p:cNvPr>
            <p:cNvSpPr/>
            <p:nvPr/>
          </p:nvSpPr>
          <p:spPr>
            <a:xfrm>
              <a:off x="393885" y="2010032"/>
              <a:ext cx="205929" cy="196118"/>
            </a:xfrm>
            <a:prstGeom prst="flowChartConnector">
              <a:avLst/>
            </a:prstGeom>
            <a:solidFill>
              <a:schemeClr val="accent6">
                <a:lumMod val="20000"/>
                <a:lumOff val="80000"/>
              </a:schemeClr>
            </a:solid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71" name="直線コネクタ 70">
              <a:extLst>
                <a:ext uri="{FF2B5EF4-FFF2-40B4-BE49-F238E27FC236}">
                  <a16:creationId xmlns:a16="http://schemas.microsoft.com/office/drawing/2014/main" id="{8AC6526F-35B4-47F3-A819-319E72C7BCD6}"/>
                </a:ext>
              </a:extLst>
            </p:cNvPr>
            <p:cNvCxnSpPr>
              <a:cxnSpLocks/>
            </p:cNvCxnSpPr>
            <p:nvPr/>
          </p:nvCxnSpPr>
          <p:spPr>
            <a:xfrm>
              <a:off x="496852" y="2208312"/>
              <a:ext cx="0" cy="217135"/>
            </a:xfrm>
            <a:prstGeom prst="line">
              <a:avLst/>
            </a:prstGeom>
          </p:spPr>
          <p:style>
            <a:lnRef idx="3">
              <a:schemeClr val="dk1"/>
            </a:lnRef>
            <a:fillRef idx="0">
              <a:schemeClr val="dk1"/>
            </a:fillRef>
            <a:effectRef idx="2">
              <a:schemeClr val="dk1"/>
            </a:effectRef>
            <a:fontRef idx="minor">
              <a:schemeClr val="tx1"/>
            </a:fontRef>
          </p:style>
        </p:cxnSp>
        <p:cxnSp>
          <p:nvCxnSpPr>
            <p:cNvPr id="73" name="直線コネクタ 72">
              <a:extLst>
                <a:ext uri="{FF2B5EF4-FFF2-40B4-BE49-F238E27FC236}">
                  <a16:creationId xmlns:a16="http://schemas.microsoft.com/office/drawing/2014/main" id="{55418612-6EC9-471B-BDD9-030CD17935CD}"/>
                </a:ext>
              </a:extLst>
            </p:cNvPr>
            <p:cNvCxnSpPr>
              <a:cxnSpLocks/>
            </p:cNvCxnSpPr>
            <p:nvPr/>
          </p:nvCxnSpPr>
          <p:spPr>
            <a:xfrm flipV="1">
              <a:off x="315125" y="2302501"/>
              <a:ext cx="363451" cy="243"/>
            </a:xfrm>
            <a:prstGeom prst="line">
              <a:avLst/>
            </a:prstGeom>
          </p:spPr>
          <p:style>
            <a:lnRef idx="3">
              <a:schemeClr val="dk1"/>
            </a:lnRef>
            <a:fillRef idx="0">
              <a:schemeClr val="dk1"/>
            </a:fillRef>
            <a:effectRef idx="2">
              <a:schemeClr val="dk1"/>
            </a:effectRef>
            <a:fontRef idx="minor">
              <a:schemeClr val="tx1"/>
            </a:fontRef>
          </p:style>
        </p:cxnSp>
        <p:cxnSp>
          <p:nvCxnSpPr>
            <p:cNvPr id="77" name="直線コネクタ 76">
              <a:extLst>
                <a:ext uri="{FF2B5EF4-FFF2-40B4-BE49-F238E27FC236}">
                  <a16:creationId xmlns:a16="http://schemas.microsoft.com/office/drawing/2014/main" id="{344117C9-D10E-44E6-800B-5E7E173B12A6}"/>
                </a:ext>
              </a:extLst>
            </p:cNvPr>
            <p:cNvCxnSpPr>
              <a:cxnSpLocks/>
            </p:cNvCxnSpPr>
            <p:nvPr/>
          </p:nvCxnSpPr>
          <p:spPr>
            <a:xfrm flipH="1">
              <a:off x="367241" y="2415403"/>
              <a:ext cx="125536" cy="187567"/>
            </a:xfrm>
            <a:prstGeom prst="line">
              <a:avLst/>
            </a:prstGeom>
          </p:spPr>
          <p:style>
            <a:lnRef idx="3">
              <a:schemeClr val="dk1"/>
            </a:lnRef>
            <a:fillRef idx="0">
              <a:schemeClr val="dk1"/>
            </a:fillRef>
            <a:effectRef idx="2">
              <a:schemeClr val="dk1"/>
            </a:effectRef>
            <a:fontRef idx="minor">
              <a:schemeClr val="tx1"/>
            </a:fontRef>
          </p:style>
        </p:cxnSp>
        <p:cxnSp>
          <p:nvCxnSpPr>
            <p:cNvPr id="79" name="直線コネクタ 78">
              <a:extLst>
                <a:ext uri="{FF2B5EF4-FFF2-40B4-BE49-F238E27FC236}">
                  <a16:creationId xmlns:a16="http://schemas.microsoft.com/office/drawing/2014/main" id="{EE3AB05F-704D-46AE-944B-AB9FF96164DE}"/>
                </a:ext>
              </a:extLst>
            </p:cNvPr>
            <p:cNvCxnSpPr>
              <a:cxnSpLocks/>
            </p:cNvCxnSpPr>
            <p:nvPr/>
          </p:nvCxnSpPr>
          <p:spPr>
            <a:xfrm>
              <a:off x="498719" y="2416253"/>
              <a:ext cx="123325" cy="183157"/>
            </a:xfrm>
            <a:prstGeom prst="line">
              <a:avLst/>
            </a:prstGeom>
          </p:spPr>
          <p:style>
            <a:lnRef idx="3">
              <a:schemeClr val="dk1"/>
            </a:lnRef>
            <a:fillRef idx="0">
              <a:schemeClr val="dk1"/>
            </a:fillRef>
            <a:effectRef idx="2">
              <a:schemeClr val="dk1"/>
            </a:effectRef>
            <a:fontRef idx="minor">
              <a:schemeClr val="tx1"/>
            </a:fontRef>
          </p:style>
        </p:cxnSp>
        <p:sp>
          <p:nvSpPr>
            <p:cNvPr id="85" name="テキスト ボックス 84">
              <a:extLst>
                <a:ext uri="{FF2B5EF4-FFF2-40B4-BE49-F238E27FC236}">
                  <a16:creationId xmlns:a16="http://schemas.microsoft.com/office/drawing/2014/main" id="{7FE50A5A-325A-437B-AB26-DFD1CB5E4F75}"/>
                </a:ext>
              </a:extLst>
            </p:cNvPr>
            <p:cNvSpPr txBox="1"/>
            <p:nvPr/>
          </p:nvSpPr>
          <p:spPr>
            <a:xfrm>
              <a:off x="211698" y="2556158"/>
              <a:ext cx="597996" cy="25033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競技者</a:t>
              </a:r>
            </a:p>
          </p:txBody>
        </p:sp>
      </p:grpSp>
      <p:cxnSp>
        <p:nvCxnSpPr>
          <p:cNvPr id="90" name="直線コネクタ 89">
            <a:extLst>
              <a:ext uri="{FF2B5EF4-FFF2-40B4-BE49-F238E27FC236}">
                <a16:creationId xmlns:a16="http://schemas.microsoft.com/office/drawing/2014/main" id="{04AC3EFC-4FE7-42C3-8CC6-A716C5C275B9}"/>
              </a:ext>
            </a:extLst>
          </p:cNvPr>
          <p:cNvCxnSpPr>
            <a:cxnSpLocks/>
          </p:cNvCxnSpPr>
          <p:nvPr/>
        </p:nvCxnSpPr>
        <p:spPr>
          <a:xfrm flipV="1">
            <a:off x="621438" y="2205852"/>
            <a:ext cx="485522" cy="74468"/>
          </a:xfrm>
          <a:prstGeom prst="line">
            <a:avLst/>
          </a:prstGeom>
        </p:spPr>
        <p:style>
          <a:lnRef idx="2">
            <a:schemeClr val="dk1"/>
          </a:lnRef>
          <a:fillRef idx="0">
            <a:schemeClr val="dk1"/>
          </a:fillRef>
          <a:effectRef idx="1">
            <a:schemeClr val="dk1"/>
          </a:effectRef>
          <a:fontRef idx="minor">
            <a:schemeClr val="tx1"/>
          </a:fontRef>
        </p:style>
      </p:cxnSp>
      <p:cxnSp>
        <p:nvCxnSpPr>
          <p:cNvPr id="93" name="直線コネクタ 92">
            <a:extLst>
              <a:ext uri="{FF2B5EF4-FFF2-40B4-BE49-F238E27FC236}">
                <a16:creationId xmlns:a16="http://schemas.microsoft.com/office/drawing/2014/main" id="{5B3EF515-341E-4FFE-81D4-6F6345010D18}"/>
              </a:ext>
            </a:extLst>
          </p:cNvPr>
          <p:cNvCxnSpPr>
            <a:cxnSpLocks/>
          </p:cNvCxnSpPr>
          <p:nvPr/>
        </p:nvCxnSpPr>
        <p:spPr>
          <a:xfrm>
            <a:off x="624018" y="2347500"/>
            <a:ext cx="478530" cy="76836"/>
          </a:xfrm>
          <a:prstGeom prst="line">
            <a:avLst/>
          </a:prstGeom>
        </p:spPr>
        <p:style>
          <a:lnRef idx="2">
            <a:schemeClr val="dk1"/>
          </a:lnRef>
          <a:fillRef idx="0">
            <a:schemeClr val="dk1"/>
          </a:fillRef>
          <a:effectRef idx="1">
            <a:schemeClr val="dk1"/>
          </a:effectRef>
          <a:fontRef idx="minor">
            <a:schemeClr val="tx1"/>
          </a:fontRef>
        </p:style>
      </p:cxnSp>
      <p:sp>
        <p:nvSpPr>
          <p:cNvPr id="106" name="テキスト ボックス 105">
            <a:extLst>
              <a:ext uri="{FF2B5EF4-FFF2-40B4-BE49-F238E27FC236}">
                <a16:creationId xmlns:a16="http://schemas.microsoft.com/office/drawing/2014/main" id="{982D6E39-9B81-42B1-BF55-90096880B166}"/>
              </a:ext>
            </a:extLst>
          </p:cNvPr>
          <p:cNvSpPr txBox="1"/>
          <p:nvPr/>
        </p:nvSpPr>
        <p:spPr>
          <a:xfrm>
            <a:off x="3578090" y="7169826"/>
            <a:ext cx="4560330"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これから示す値は区間パラメータリストという構造体に格納する</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。各曲率分類における前進量と制御で用いる旋回量，ライントレースの</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PID</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係数を以下の表に示す．曲率分類の文字色は区間分けの色と対応する．</a:t>
            </a:r>
          </a:p>
        </p:txBody>
      </p:sp>
      <p:sp>
        <p:nvSpPr>
          <p:cNvPr id="110" name="矢印: 山形 109">
            <a:extLst>
              <a:ext uri="{FF2B5EF4-FFF2-40B4-BE49-F238E27FC236}">
                <a16:creationId xmlns:a16="http://schemas.microsoft.com/office/drawing/2014/main" id="{869F2EAD-F265-48BE-8ED6-57D20D13A8CF}"/>
              </a:ext>
            </a:extLst>
          </p:cNvPr>
          <p:cNvSpPr/>
          <p:nvPr/>
        </p:nvSpPr>
        <p:spPr>
          <a:xfrm>
            <a:off x="3914483" y="9221120"/>
            <a:ext cx="8667117" cy="260000"/>
          </a:xfrm>
          <a:prstGeom prst="chevron">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4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これらの値を設定した</a:t>
            </a:r>
            <a:r>
              <a:rPr kumimoji="1" lang="ja-JP" altLang="en-US" sz="14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根拠を「４．工夫点」で解説する．</a:t>
            </a:r>
            <a:endParaRPr kumimoji="1" lang="ja-JP" altLang="en-US" sz="14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4" name="テキスト ボックス 113">
            <a:extLst>
              <a:ext uri="{FF2B5EF4-FFF2-40B4-BE49-F238E27FC236}">
                <a16:creationId xmlns:a16="http://schemas.microsoft.com/office/drawing/2014/main" id="{409ED78E-271A-48CD-8696-D402EDAEEC9F}"/>
              </a:ext>
            </a:extLst>
          </p:cNvPr>
          <p:cNvSpPr txBox="1"/>
          <p:nvPr/>
        </p:nvSpPr>
        <p:spPr>
          <a:xfrm>
            <a:off x="6425559" y="266574"/>
            <a:ext cx="216024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pic>
        <p:nvPicPr>
          <p:cNvPr id="112" name="図 111">
            <a:extLst>
              <a:ext uri="{FF2B5EF4-FFF2-40B4-BE49-F238E27FC236}">
                <a16:creationId xmlns:a16="http://schemas.microsoft.com/office/drawing/2014/main" id="{A11C227B-D1C5-46D6-AB65-F9D95A79F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10" y="7281394"/>
            <a:ext cx="3299056" cy="2213770"/>
          </a:xfrm>
          <a:prstGeom prst="rect">
            <a:avLst/>
          </a:prstGeom>
        </p:spPr>
      </p:pic>
      <p:cxnSp>
        <p:nvCxnSpPr>
          <p:cNvPr id="33" name="直線コネクタ 32">
            <a:extLst>
              <a:ext uri="{FF2B5EF4-FFF2-40B4-BE49-F238E27FC236}">
                <a16:creationId xmlns:a16="http://schemas.microsoft.com/office/drawing/2014/main" id="{9F36BD71-9415-4E84-A1F4-7A3920C1A4F1}"/>
              </a:ext>
            </a:extLst>
          </p:cNvPr>
          <p:cNvCxnSpPr/>
          <p:nvPr/>
        </p:nvCxnSpPr>
        <p:spPr>
          <a:xfrm>
            <a:off x="6823308" y="1419911"/>
            <a:ext cx="441395"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89" name="直線コネクタ 188">
            <a:extLst>
              <a:ext uri="{FF2B5EF4-FFF2-40B4-BE49-F238E27FC236}">
                <a16:creationId xmlns:a16="http://schemas.microsoft.com/office/drawing/2014/main" id="{E6358B48-3216-49A4-A3FD-342E3FC66910}"/>
              </a:ext>
            </a:extLst>
          </p:cNvPr>
          <p:cNvCxnSpPr>
            <a:cxnSpLocks/>
          </p:cNvCxnSpPr>
          <p:nvPr/>
        </p:nvCxnSpPr>
        <p:spPr>
          <a:xfrm>
            <a:off x="3951122" y="766991"/>
            <a:ext cx="1406" cy="5689774"/>
          </a:xfrm>
          <a:prstGeom prst="line">
            <a:avLst/>
          </a:prstGeom>
          <a:ln/>
        </p:spPr>
        <p:style>
          <a:lnRef idx="1">
            <a:schemeClr val="accent6"/>
          </a:lnRef>
          <a:fillRef idx="0">
            <a:schemeClr val="accent6"/>
          </a:fillRef>
          <a:effectRef idx="0">
            <a:schemeClr val="accent6"/>
          </a:effectRef>
          <a:fontRef idx="minor">
            <a:schemeClr val="tx1"/>
          </a:fontRef>
        </p:style>
      </p:cxnSp>
      <p:pic>
        <p:nvPicPr>
          <p:cNvPr id="38" name="図 37">
            <a:extLst>
              <a:ext uri="{FF2B5EF4-FFF2-40B4-BE49-F238E27FC236}">
                <a16:creationId xmlns:a16="http://schemas.microsoft.com/office/drawing/2014/main" id="{3ACBE088-1D42-4505-BE30-2C44D6802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7518" y="714988"/>
            <a:ext cx="2691314" cy="5807081"/>
          </a:xfrm>
          <a:prstGeom prst="rect">
            <a:avLst/>
          </a:prstGeom>
        </p:spPr>
      </p:pic>
    </p:spTree>
    <p:extLst>
      <p:ext uri="{BB962C8B-B14F-4D97-AF65-F5344CB8AC3E}">
        <p14:creationId xmlns:p14="http://schemas.microsoft.com/office/powerpoint/2010/main" val="166672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四角形: 角を丸くする 26">
            <a:extLst>
              <a:ext uri="{FF2B5EF4-FFF2-40B4-BE49-F238E27FC236}">
                <a16:creationId xmlns:a16="http://schemas.microsoft.com/office/drawing/2014/main" id="{1DBBAA86-4E84-4FB7-AC19-8BA83A5E8B55}"/>
              </a:ext>
            </a:extLst>
          </p:cNvPr>
          <p:cNvSpPr/>
          <p:nvPr/>
        </p:nvSpPr>
        <p:spPr>
          <a:xfrm>
            <a:off x="6134466"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36C4F103-C895-45C5-89A6-2BB40CFCF818}"/>
              </a:ext>
            </a:extLst>
          </p:cNvPr>
          <p:cNvSpPr/>
          <p:nvPr/>
        </p:nvSpPr>
        <p:spPr>
          <a:xfrm>
            <a:off x="4118466"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四角形: 角を丸くする 28">
            <a:extLst>
              <a:ext uri="{FF2B5EF4-FFF2-40B4-BE49-F238E27FC236}">
                <a16:creationId xmlns:a16="http://schemas.microsoft.com/office/drawing/2014/main" id="{3DCA5E50-8DA7-4566-952F-4575563F37A0}"/>
              </a:ext>
            </a:extLst>
          </p:cNvPr>
          <p:cNvSpPr/>
          <p:nvPr/>
        </p:nvSpPr>
        <p:spPr>
          <a:xfrm>
            <a:off x="96930" y="264096"/>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1" name="四角形: 角を丸くする 30">
            <a:extLst>
              <a:ext uri="{FF2B5EF4-FFF2-40B4-BE49-F238E27FC236}">
                <a16:creationId xmlns:a16="http://schemas.microsoft.com/office/drawing/2014/main" id="{FF80174F-6475-426D-817D-DF09B9D68A2E}"/>
              </a:ext>
            </a:extLst>
          </p:cNvPr>
          <p:cNvSpPr/>
          <p:nvPr/>
        </p:nvSpPr>
        <p:spPr>
          <a:xfrm>
            <a:off x="2096579" y="45362"/>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四角形: 角を丸くする 32">
            <a:extLst>
              <a:ext uri="{FF2B5EF4-FFF2-40B4-BE49-F238E27FC236}">
                <a16:creationId xmlns:a16="http://schemas.microsoft.com/office/drawing/2014/main" id="{7318D891-AC89-489E-BDFE-B0A80C789DFC}"/>
              </a:ext>
            </a:extLst>
          </p:cNvPr>
          <p:cNvSpPr/>
          <p:nvPr/>
        </p:nvSpPr>
        <p:spPr>
          <a:xfrm>
            <a:off x="8150466"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701927" y="258118"/>
            <a:ext cx="121524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758108" y="147080"/>
            <a:ext cx="763530"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4384800" y="258118"/>
            <a:ext cx="201600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642047" y="255566"/>
            <a:ext cx="1512758"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34" name="正方形/長方形 33">
            <a:extLst>
              <a:ext uri="{FF2B5EF4-FFF2-40B4-BE49-F238E27FC236}">
                <a16:creationId xmlns:a16="http://schemas.microsoft.com/office/drawing/2014/main" id="{34FF8071-01DD-4691-8FEA-FFC6B6D41D1D}"/>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80579" y="740760"/>
            <a:ext cx="188172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１．パッケージ化</a:t>
            </a:r>
            <a:endPar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171011" y="1056184"/>
            <a:ext cx="7329343"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機能を構造によって階層化したものパッケージ構造に、各パッケージの役割を説明したものを表に示す</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nvPr>
        </p:nvGraphicFramePr>
        <p:xfrm>
          <a:off x="3476679" y="1471478"/>
          <a:ext cx="5381846" cy="1864510"/>
        </p:xfrm>
        <a:graphic>
          <a:graphicData uri="http://schemas.openxmlformats.org/drawingml/2006/table">
            <a:tbl>
              <a:tblPr firstRow="1" bandRow="1">
                <a:tableStyleId>{93296810-A885-4BE3-A3E7-6D5BEEA58F35}</a:tableStyleId>
              </a:tblPr>
              <a:tblGrid>
                <a:gridCol w="1306184">
                  <a:extLst>
                    <a:ext uri="{9D8B030D-6E8A-4147-A177-3AD203B41FA5}">
                      <a16:colId xmlns:a16="http://schemas.microsoft.com/office/drawing/2014/main" val="188478114"/>
                    </a:ext>
                  </a:extLst>
                </a:gridCol>
                <a:gridCol w="4075662">
                  <a:extLst>
                    <a:ext uri="{9D8B030D-6E8A-4147-A177-3AD203B41FA5}">
                      <a16:colId xmlns:a16="http://schemas.microsoft.com/office/drawing/2014/main" val="543803565"/>
                    </a:ext>
                  </a:extLst>
                </a:gridCol>
              </a:tblGrid>
              <a:tr h="372902">
                <a:tc>
                  <a:txBody>
                    <a:bodyPr/>
                    <a:lstStyle/>
                    <a:p>
                      <a:pPr algn="ctr"/>
                      <a:r>
                        <a:rPr kumimoji="1" lang="ja-JP" altLang="en-US" sz="1050" dirty="0"/>
                        <a:t>名称</a:t>
                      </a:r>
                    </a:p>
                  </a:txBody>
                  <a:tcPr anchor="ctr"/>
                </a:tc>
                <a:tc>
                  <a:txBody>
                    <a:bodyPr/>
                    <a:lstStyle/>
                    <a:p>
                      <a:pPr algn="ctr"/>
                      <a:r>
                        <a:rPr kumimoji="1" lang="ja-JP" altLang="en-US" sz="1050" dirty="0"/>
                        <a:t>役割</a:t>
                      </a:r>
                    </a:p>
                  </a:txBody>
                  <a:tcPr anchor="ctr"/>
                </a:tc>
                <a:extLst>
                  <a:ext uri="{0D108BD9-81ED-4DB2-BD59-A6C34878D82A}">
                    <a16:rowId xmlns:a16="http://schemas.microsoft.com/office/drawing/2014/main" val="1408500701"/>
                  </a:ext>
                </a:extLst>
              </a:tr>
              <a:tr h="372902">
                <a:tc>
                  <a:txBody>
                    <a:bodyPr/>
                    <a:lstStyle/>
                    <a:p>
                      <a:pPr algn="ctr"/>
                      <a:r>
                        <a:rPr kumimoji="1" lang="ja-JP" altLang="en-US" sz="1050" dirty="0">
                          <a:latin typeface="メイリオ" panose="020B0604030504040204" pitchFamily="50" charset="-128"/>
                          <a:ea typeface="メイリオ" panose="020B0604030504040204" pitchFamily="50" charset="-128"/>
                        </a:rPr>
                        <a:t>走行管理</a:t>
                      </a:r>
                    </a:p>
                  </a:txBody>
                  <a:tcPr anchor="ctr">
                    <a:solidFill>
                      <a:srgbClr val="FFCC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スタート、キャリブレーションの実行、走行に関する指示をする。</a:t>
                      </a:r>
                      <a:endParaRPr kumimoji="1" lang="en-US" altLang="ja-JP" sz="105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816765208"/>
                  </a:ext>
                </a:extLst>
              </a:tr>
              <a:tr h="372902">
                <a:tc>
                  <a:txBody>
                    <a:bodyPr/>
                    <a:lstStyle/>
                    <a:p>
                      <a:pPr algn="ctr"/>
                      <a:r>
                        <a:rPr kumimoji="1" lang="ja-JP" altLang="en-US" sz="1050" dirty="0">
                          <a:latin typeface="メイリオ" panose="020B0604030504040204" pitchFamily="50" charset="-128"/>
                          <a:ea typeface="メイリオ" panose="020B0604030504040204" pitchFamily="50" charset="-128"/>
                        </a:rPr>
                        <a:t>制御</a:t>
                      </a:r>
                      <a:endParaRPr kumimoji="1" lang="en-US" altLang="ja-JP" sz="1050" dirty="0">
                        <a:latin typeface="メイリオ" panose="020B0604030504040204" pitchFamily="50" charset="-128"/>
                        <a:ea typeface="メイリオ" panose="020B0604030504040204" pitchFamily="50" charset="-128"/>
                      </a:endParaRPr>
                    </a:p>
                  </a:txBody>
                  <a:tcPr anchor="ctr">
                    <a:solidFill>
                      <a:srgbClr val="FFFF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走行区間に応じて、走行制御、処理を行う。</a:t>
                      </a:r>
                    </a:p>
                  </a:txBody>
                  <a:tcPr anchor="ctr">
                    <a:solidFill>
                      <a:srgbClr val="FFFFCC"/>
                    </a:solidFill>
                  </a:tcPr>
                </a:tc>
                <a:extLst>
                  <a:ext uri="{0D108BD9-81ED-4DB2-BD59-A6C34878D82A}">
                    <a16:rowId xmlns:a16="http://schemas.microsoft.com/office/drawing/2014/main" val="4258313854"/>
                  </a:ext>
                </a:extLst>
              </a:tr>
              <a:tr h="372902">
                <a:tc>
                  <a:txBody>
                    <a:bodyPr/>
                    <a:lstStyle/>
                    <a:p>
                      <a:pPr algn="ctr"/>
                      <a:r>
                        <a:rPr kumimoji="1" lang="ja-JP" altLang="en-US" sz="1050" dirty="0">
                          <a:latin typeface="メイリオ" panose="020B0604030504040204" pitchFamily="50" charset="-128"/>
                          <a:ea typeface="メイリオ" panose="020B0604030504040204" pitchFamily="50" charset="-128"/>
                        </a:rPr>
                        <a:t>走行体情報</a:t>
                      </a:r>
                    </a:p>
                  </a:txBody>
                  <a:tcPr anchor="ctr">
                    <a:solidFill>
                      <a:srgbClr val="CCFF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デバイスを参照してデータを管理、ほかのパッケージに受け渡す。</a:t>
                      </a:r>
                    </a:p>
                  </a:txBody>
                  <a:tcPr anchor="ctr">
                    <a:solidFill>
                      <a:srgbClr val="CCFFCC"/>
                    </a:solidFill>
                  </a:tcPr>
                </a:tc>
                <a:extLst>
                  <a:ext uri="{0D108BD9-81ED-4DB2-BD59-A6C34878D82A}">
                    <a16:rowId xmlns:a16="http://schemas.microsoft.com/office/drawing/2014/main" val="3358557439"/>
                  </a:ext>
                </a:extLst>
              </a:tr>
              <a:tr h="372902">
                <a:tc>
                  <a:txBody>
                    <a:bodyPr/>
                    <a:lstStyle/>
                    <a:p>
                      <a:pPr algn="ctr"/>
                      <a:r>
                        <a:rPr kumimoji="1" lang="ja-JP" altLang="en-US" sz="1050" dirty="0">
                          <a:latin typeface="メイリオ" panose="020B0604030504040204" pitchFamily="50" charset="-128"/>
                          <a:ea typeface="メイリオ" panose="020B0604030504040204" pitchFamily="50" charset="-128"/>
                        </a:rPr>
                        <a:t>デバイス</a:t>
                      </a:r>
                    </a:p>
                  </a:txBody>
                  <a:tcPr anchor="ctr">
                    <a:solidFill>
                      <a:srgbClr val="E6E6E6"/>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センサの値の取得、モータ制御を行う。</a:t>
                      </a:r>
                    </a:p>
                  </a:txBody>
                  <a:tcPr anchor="ctr">
                    <a:solidFill>
                      <a:srgbClr val="E6E6E6"/>
                    </a:solidFill>
                  </a:tcP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8958190" y="746953"/>
            <a:ext cx="22343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２．部品の仕様定義</a:t>
            </a:r>
            <a:endPar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9077745" y="1063304"/>
            <a:ext cx="3432388"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9077745" y="1056184"/>
            <a:ext cx="3519519"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クラスの構造をクラス図に示す</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ただし、多重度はすべて１、ロール名はクラス名と対応しているものとする</a:t>
            </a:r>
            <a:r>
              <a:rPr kumimoji="1" lang="en-US" altLang="ja-JP" sz="105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mn-cs"/>
              </a:rPr>
              <a:t>.</a:t>
            </a:r>
            <a:endParaRPr kumimoji="1" lang="ja-JP" altLang="en-US" sz="105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mn-cs"/>
            </a:endParaRP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137783" y="1063261"/>
            <a:ext cx="8676663" cy="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8959101" y="740760"/>
            <a:ext cx="0" cy="2691688"/>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1" name="直線コネクタ 20">
            <a:extLst>
              <a:ext uri="{FF2B5EF4-FFF2-40B4-BE49-F238E27FC236}">
                <a16:creationId xmlns:a16="http://schemas.microsoft.com/office/drawing/2014/main" id="{2288B0B3-03C1-4A5B-8403-D65948124B1D}"/>
              </a:ext>
            </a:extLst>
          </p:cNvPr>
          <p:cNvCxnSpPr>
            <a:cxnSpLocks/>
          </p:cNvCxnSpPr>
          <p:nvPr/>
        </p:nvCxnSpPr>
        <p:spPr>
          <a:xfrm flipH="1">
            <a:off x="85176" y="3432448"/>
            <a:ext cx="8870032" cy="0"/>
          </a:xfrm>
          <a:prstGeom prst="line">
            <a:avLst/>
          </a:prstGeom>
        </p:spPr>
        <p:style>
          <a:lnRef idx="2">
            <a:schemeClr val="accent6"/>
          </a:lnRef>
          <a:fillRef idx="0">
            <a:schemeClr val="accent6"/>
          </a:fillRef>
          <a:effectRef idx="1">
            <a:schemeClr val="accent6"/>
          </a:effectRef>
          <a:fontRef idx="minor">
            <a:schemeClr val="tx1"/>
          </a:fontRef>
        </p:style>
      </p:cxnSp>
      <p:sp>
        <p:nvSpPr>
          <p:cNvPr id="22" name="テキスト ボックス 21">
            <a:extLst>
              <a:ext uri="{FF2B5EF4-FFF2-40B4-BE49-F238E27FC236}">
                <a16:creationId xmlns:a16="http://schemas.microsoft.com/office/drawing/2014/main" id="{BC902F71-606F-411E-AF5F-F6F7243763A7}"/>
              </a:ext>
            </a:extLst>
          </p:cNvPr>
          <p:cNvSpPr txBox="1"/>
          <p:nvPr/>
        </p:nvSpPr>
        <p:spPr>
          <a:xfrm>
            <a:off x="6404670" y="266144"/>
            <a:ext cx="2006632"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nvGrpSpPr>
          <p:cNvPr id="62" name="グループ化 61">
            <a:extLst>
              <a:ext uri="{FF2B5EF4-FFF2-40B4-BE49-F238E27FC236}">
                <a16:creationId xmlns:a16="http://schemas.microsoft.com/office/drawing/2014/main" id="{FF54D35E-3A66-427D-AA62-2BB98D37B539}"/>
              </a:ext>
            </a:extLst>
          </p:cNvPr>
          <p:cNvGrpSpPr/>
          <p:nvPr/>
        </p:nvGrpSpPr>
        <p:grpSpPr>
          <a:xfrm>
            <a:off x="255957" y="1468257"/>
            <a:ext cx="3027168" cy="1795345"/>
            <a:chOff x="172903" y="1939444"/>
            <a:chExt cx="3033782" cy="1461428"/>
          </a:xfrm>
        </p:grpSpPr>
        <p:sp>
          <p:nvSpPr>
            <p:cNvPr id="4" name="正方形/長方形 3">
              <a:extLst>
                <a:ext uri="{FF2B5EF4-FFF2-40B4-BE49-F238E27FC236}">
                  <a16:creationId xmlns:a16="http://schemas.microsoft.com/office/drawing/2014/main" id="{1A246C85-88A8-450B-9219-E39E4518F1DE}"/>
                </a:ext>
              </a:extLst>
            </p:cNvPr>
            <p:cNvSpPr/>
            <p:nvPr/>
          </p:nvSpPr>
          <p:spPr>
            <a:xfrm>
              <a:off x="172903" y="1939444"/>
              <a:ext cx="576064" cy="1461428"/>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走行管理</a:t>
              </a:r>
              <a:endParaRPr kumimoji="1" lang="ja-JP" altLang="en-US" sz="105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6" name="正方形/長方形 25">
              <a:extLst>
                <a:ext uri="{FF2B5EF4-FFF2-40B4-BE49-F238E27FC236}">
                  <a16:creationId xmlns:a16="http://schemas.microsoft.com/office/drawing/2014/main" id="{D44A8CD1-8E5F-421D-8385-B9A955647EC7}"/>
                </a:ext>
              </a:extLst>
            </p:cNvPr>
            <p:cNvSpPr/>
            <p:nvPr/>
          </p:nvSpPr>
          <p:spPr>
            <a:xfrm>
              <a:off x="2630621" y="2854741"/>
              <a:ext cx="576064" cy="54613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デバイス</a:t>
              </a:r>
            </a:p>
          </p:txBody>
        </p:sp>
        <p:sp>
          <p:nvSpPr>
            <p:cNvPr id="8" name="正方形/長方形 7">
              <a:extLst>
                <a:ext uri="{FF2B5EF4-FFF2-40B4-BE49-F238E27FC236}">
                  <a16:creationId xmlns:a16="http://schemas.microsoft.com/office/drawing/2014/main" id="{482B7BA8-B171-448C-83A9-F9C7E8CE5C5B}"/>
                </a:ext>
              </a:extLst>
            </p:cNvPr>
            <p:cNvSpPr/>
            <p:nvPr/>
          </p:nvSpPr>
          <p:spPr>
            <a:xfrm>
              <a:off x="1139485" y="2854741"/>
              <a:ext cx="1105640" cy="543238"/>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走行体情報</a:t>
              </a:r>
            </a:p>
          </p:txBody>
        </p:sp>
        <p:sp>
          <p:nvSpPr>
            <p:cNvPr id="36" name="正方形/長方形 35">
              <a:extLst>
                <a:ext uri="{FF2B5EF4-FFF2-40B4-BE49-F238E27FC236}">
                  <a16:creationId xmlns:a16="http://schemas.microsoft.com/office/drawing/2014/main" id="{BABBFD05-2DE7-436C-A27E-164958A3C254}"/>
                </a:ext>
              </a:extLst>
            </p:cNvPr>
            <p:cNvSpPr/>
            <p:nvPr/>
          </p:nvSpPr>
          <p:spPr>
            <a:xfrm>
              <a:off x="1139485" y="1941448"/>
              <a:ext cx="1102924" cy="543238"/>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制御</a:t>
              </a:r>
            </a:p>
          </p:txBody>
        </p:sp>
        <p:cxnSp>
          <p:nvCxnSpPr>
            <p:cNvPr id="12" name="直線矢印コネクタ 11">
              <a:extLst>
                <a:ext uri="{FF2B5EF4-FFF2-40B4-BE49-F238E27FC236}">
                  <a16:creationId xmlns:a16="http://schemas.microsoft.com/office/drawing/2014/main" id="{7A2E6D9C-D61C-4408-AA7A-0A67F4978E8D}"/>
                </a:ext>
              </a:extLst>
            </p:cNvPr>
            <p:cNvCxnSpPr>
              <a:cxnSpLocks/>
            </p:cNvCxnSpPr>
            <p:nvPr/>
          </p:nvCxnSpPr>
          <p:spPr>
            <a:xfrm>
              <a:off x="1678001" y="2534930"/>
              <a:ext cx="1" cy="300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66FC26C4-920F-48E6-9277-639D4E124088}"/>
                </a:ext>
              </a:extLst>
            </p:cNvPr>
            <p:cNvCxnSpPr>
              <a:cxnSpLocks/>
              <a:endCxn id="36" idx="1"/>
            </p:cNvCxnSpPr>
            <p:nvPr/>
          </p:nvCxnSpPr>
          <p:spPr>
            <a:xfrm flipV="1">
              <a:off x="748967" y="2213068"/>
              <a:ext cx="390518" cy="45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線矢印コネクタ 36">
              <a:extLst>
                <a:ext uri="{FF2B5EF4-FFF2-40B4-BE49-F238E27FC236}">
                  <a16:creationId xmlns:a16="http://schemas.microsoft.com/office/drawing/2014/main" id="{E414C62A-516A-4026-B472-9E2F7120F134}"/>
                </a:ext>
              </a:extLst>
            </p:cNvPr>
            <p:cNvCxnSpPr>
              <a:cxnSpLocks/>
              <a:endCxn id="8" idx="1"/>
            </p:cNvCxnSpPr>
            <p:nvPr/>
          </p:nvCxnSpPr>
          <p:spPr>
            <a:xfrm>
              <a:off x="746592" y="3126360"/>
              <a:ext cx="3928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7073DAB6-0EF0-42BE-A740-2F4235535E82}"/>
                </a:ext>
              </a:extLst>
            </p:cNvPr>
            <p:cNvCxnSpPr>
              <a:cxnSpLocks/>
            </p:cNvCxnSpPr>
            <p:nvPr/>
          </p:nvCxnSpPr>
          <p:spPr>
            <a:xfrm>
              <a:off x="2242412" y="3126359"/>
              <a:ext cx="3905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テキスト ボックス 56">
              <a:extLst>
                <a:ext uri="{FF2B5EF4-FFF2-40B4-BE49-F238E27FC236}">
                  <a16:creationId xmlns:a16="http://schemas.microsoft.com/office/drawing/2014/main" id="{22BB6C74-1F16-42AD-8DB5-92623CCE8620}"/>
                </a:ext>
              </a:extLst>
            </p:cNvPr>
            <p:cNvSpPr txBox="1"/>
            <p:nvPr/>
          </p:nvSpPr>
          <p:spPr>
            <a:xfrm>
              <a:off x="724749" y="1971608"/>
              <a:ext cx="504051" cy="20042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游ゴシック" panose="020F0502020204030204"/>
                  <a:ea typeface="ＭＳ Ｐゴシック" panose="020B0600070205080204" pitchFamily="34" charset="-128"/>
                  <a:cs typeface="+mn-cs"/>
                </a:rPr>
                <a:t>管理</a:t>
              </a:r>
            </a:p>
          </p:txBody>
        </p:sp>
        <p:sp>
          <p:nvSpPr>
            <p:cNvPr id="58" name="テキスト ボックス 57">
              <a:extLst>
                <a:ext uri="{FF2B5EF4-FFF2-40B4-BE49-F238E27FC236}">
                  <a16:creationId xmlns:a16="http://schemas.microsoft.com/office/drawing/2014/main" id="{334254D6-E7BB-4936-84AC-77DBB8983BCE}"/>
                </a:ext>
              </a:extLst>
            </p:cNvPr>
            <p:cNvSpPr txBox="1"/>
            <p:nvPr/>
          </p:nvSpPr>
          <p:spPr>
            <a:xfrm>
              <a:off x="712392" y="2881838"/>
              <a:ext cx="504051" cy="20042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游ゴシック" panose="020F0502020204030204"/>
                  <a:ea typeface="ＭＳ Ｐゴシック" panose="020B0600070205080204" pitchFamily="34" charset="-128"/>
                  <a:cs typeface="+mn-cs"/>
                </a:rPr>
                <a:t>参照</a:t>
              </a:r>
            </a:p>
          </p:txBody>
        </p:sp>
        <p:sp>
          <p:nvSpPr>
            <p:cNvPr id="59" name="テキスト ボックス 58">
              <a:extLst>
                <a:ext uri="{FF2B5EF4-FFF2-40B4-BE49-F238E27FC236}">
                  <a16:creationId xmlns:a16="http://schemas.microsoft.com/office/drawing/2014/main" id="{BA693B65-D72C-42F5-85AD-4E819A14991E}"/>
                </a:ext>
              </a:extLst>
            </p:cNvPr>
            <p:cNvSpPr txBox="1"/>
            <p:nvPr/>
          </p:nvSpPr>
          <p:spPr>
            <a:xfrm>
              <a:off x="1621828" y="2562070"/>
              <a:ext cx="504051" cy="20042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游ゴシック" panose="020F0502020204030204"/>
                  <a:ea typeface="ＭＳ Ｐゴシック" panose="020B0600070205080204" pitchFamily="34" charset="-128"/>
                  <a:cs typeface="+mn-cs"/>
                </a:rPr>
                <a:t>参照</a:t>
              </a:r>
            </a:p>
          </p:txBody>
        </p:sp>
        <p:sp>
          <p:nvSpPr>
            <p:cNvPr id="60" name="テキスト ボックス 59">
              <a:extLst>
                <a:ext uri="{FF2B5EF4-FFF2-40B4-BE49-F238E27FC236}">
                  <a16:creationId xmlns:a16="http://schemas.microsoft.com/office/drawing/2014/main" id="{2964873E-C7C2-4AA2-8363-6F0E78407FD0}"/>
                </a:ext>
              </a:extLst>
            </p:cNvPr>
            <p:cNvSpPr txBox="1"/>
            <p:nvPr/>
          </p:nvSpPr>
          <p:spPr>
            <a:xfrm>
              <a:off x="2200615" y="2922912"/>
              <a:ext cx="504051" cy="20042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游ゴシック" panose="020F0502020204030204"/>
                  <a:ea typeface="ＭＳ Ｐゴシック" panose="020B0600070205080204" pitchFamily="34" charset="-128"/>
                  <a:cs typeface="+mn-cs"/>
                </a:rPr>
                <a:t>参照</a:t>
              </a:r>
            </a:p>
          </p:txBody>
        </p:sp>
        <p:sp>
          <p:nvSpPr>
            <p:cNvPr id="61" name="テキスト ボックス 60">
              <a:extLst>
                <a:ext uri="{FF2B5EF4-FFF2-40B4-BE49-F238E27FC236}">
                  <a16:creationId xmlns:a16="http://schemas.microsoft.com/office/drawing/2014/main" id="{8B9D1EB4-B29E-4BB1-9D08-8E7A5209E181}"/>
                </a:ext>
              </a:extLst>
            </p:cNvPr>
            <p:cNvSpPr txBox="1"/>
            <p:nvPr/>
          </p:nvSpPr>
          <p:spPr>
            <a:xfrm>
              <a:off x="2261700" y="1962341"/>
              <a:ext cx="504051" cy="20042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游ゴシック" panose="020F0502020204030204"/>
                  <a:ea typeface="ＭＳ Ｐゴシック" panose="020B0600070205080204" pitchFamily="34" charset="-128"/>
                  <a:cs typeface="+mn-cs"/>
                </a:rPr>
                <a:t>制御</a:t>
              </a:r>
            </a:p>
          </p:txBody>
        </p:sp>
      </p:grpSp>
      <p:pic>
        <p:nvPicPr>
          <p:cNvPr id="6" name="図 5">
            <a:extLst>
              <a:ext uri="{FF2B5EF4-FFF2-40B4-BE49-F238E27FC236}">
                <a16:creationId xmlns:a16="http://schemas.microsoft.com/office/drawing/2014/main" id="{BC4E90A1-606B-D245-A391-3ED7CA576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83" y="3572771"/>
            <a:ext cx="12500765" cy="5945486"/>
          </a:xfrm>
          <a:prstGeom prst="rect">
            <a:avLst/>
          </a:prstGeom>
        </p:spPr>
      </p:pic>
      <p:cxnSp>
        <p:nvCxnSpPr>
          <p:cNvPr id="43" name="コネクタ: カギ線 42">
            <a:extLst>
              <a:ext uri="{FF2B5EF4-FFF2-40B4-BE49-F238E27FC236}">
                <a16:creationId xmlns:a16="http://schemas.microsoft.com/office/drawing/2014/main" id="{98EC625D-2313-464B-A206-074A45917233}"/>
              </a:ext>
            </a:extLst>
          </p:cNvPr>
          <p:cNvCxnSpPr>
            <a:cxnSpLocks/>
            <a:endCxn id="26" idx="0"/>
          </p:cNvCxnSpPr>
          <p:nvPr/>
        </p:nvCxnSpPr>
        <p:spPr>
          <a:xfrm rot="16200000" flipH="1">
            <a:off x="2258443" y="1855409"/>
            <a:ext cx="777568" cy="696987"/>
          </a:xfrm>
          <a:prstGeom prst="bentConnector3">
            <a:avLst>
              <a:gd name="adj1" fmla="val -106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山形 43">
            <a:extLst>
              <a:ext uri="{FF2B5EF4-FFF2-40B4-BE49-F238E27FC236}">
                <a16:creationId xmlns:a16="http://schemas.microsoft.com/office/drawing/2014/main" id="{5610CFED-9A04-6B48-B087-2679A7EEB532}"/>
              </a:ext>
            </a:extLst>
          </p:cNvPr>
          <p:cNvSpPr/>
          <p:nvPr/>
        </p:nvSpPr>
        <p:spPr>
          <a:xfrm rot="10800000">
            <a:off x="105453" y="3777864"/>
            <a:ext cx="1902808" cy="429945"/>
          </a:xfrm>
          <a:prstGeom prst="chevron">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graphicFrame>
        <p:nvGraphicFramePr>
          <p:cNvPr id="7" name="表 6">
            <a:extLst>
              <a:ext uri="{FF2B5EF4-FFF2-40B4-BE49-F238E27FC236}">
                <a16:creationId xmlns:a16="http://schemas.microsoft.com/office/drawing/2014/main" id="{20329B83-AB87-4441-B692-EC27D3A0A4FA}"/>
              </a:ext>
            </a:extLst>
          </p:cNvPr>
          <p:cNvGraphicFramePr>
            <a:graphicFrameLocks noGrp="1"/>
          </p:cNvGraphicFramePr>
          <p:nvPr>
            <p:extLst/>
          </p:nvPr>
        </p:nvGraphicFramePr>
        <p:xfrm>
          <a:off x="9120495" y="1445547"/>
          <a:ext cx="3517622" cy="4784697"/>
        </p:xfrm>
        <a:graphic>
          <a:graphicData uri="http://schemas.openxmlformats.org/drawingml/2006/table">
            <a:tbl>
              <a:tblPr firstRow="1" bandRow="1">
                <a:tableStyleId>{93296810-A885-4BE3-A3E7-6D5BEEA58F35}</a:tableStyleId>
              </a:tblPr>
              <a:tblGrid>
                <a:gridCol w="1283495">
                  <a:extLst>
                    <a:ext uri="{9D8B030D-6E8A-4147-A177-3AD203B41FA5}">
                      <a16:colId xmlns:a16="http://schemas.microsoft.com/office/drawing/2014/main" val="965776415"/>
                    </a:ext>
                  </a:extLst>
                </a:gridCol>
                <a:gridCol w="2234127">
                  <a:extLst>
                    <a:ext uri="{9D8B030D-6E8A-4147-A177-3AD203B41FA5}">
                      <a16:colId xmlns:a16="http://schemas.microsoft.com/office/drawing/2014/main" val="4018518874"/>
                    </a:ext>
                  </a:extLst>
                </a:gridCol>
              </a:tblGrid>
              <a:tr h="282966">
                <a:tc>
                  <a:txBody>
                    <a:bodyPr/>
                    <a:lstStyle/>
                    <a:p>
                      <a:pPr algn="ctr"/>
                      <a:r>
                        <a:rPr kumimoji="1" lang="ja-JP" altLang="en-US" sz="1050" b="1" dirty="0"/>
                        <a:t>名称</a:t>
                      </a:r>
                    </a:p>
                  </a:txBody>
                  <a:tcPr anchor="ctr"/>
                </a:tc>
                <a:tc>
                  <a:txBody>
                    <a:bodyPr/>
                    <a:lstStyle/>
                    <a:p>
                      <a:pPr algn="ctr"/>
                      <a:r>
                        <a:rPr kumimoji="1" lang="ja-JP" altLang="en-US" sz="1050" b="1" dirty="0"/>
                        <a:t>役割</a:t>
                      </a:r>
                    </a:p>
                  </a:txBody>
                  <a:tcPr anchor="ctr"/>
                </a:tc>
                <a:extLst>
                  <a:ext uri="{0D108BD9-81ED-4DB2-BD59-A6C34878D82A}">
                    <a16:rowId xmlns:a16="http://schemas.microsoft.com/office/drawing/2014/main" val="2908967075"/>
                  </a:ext>
                </a:extLst>
              </a:tr>
              <a:tr h="282966">
                <a:tc>
                  <a:txBody>
                    <a:bodyPr/>
                    <a:lstStyle/>
                    <a:p>
                      <a:pPr algn="ctr"/>
                      <a:r>
                        <a:rPr kumimoji="1" lang="ja-JP" altLang="en-US" sz="1050" b="0">
                          <a:latin typeface="メイリオ" panose="020B0604030504040204" pitchFamily="50" charset="-128"/>
                          <a:ea typeface="メイリオ" panose="020B0604030504040204" pitchFamily="50" charset="-128"/>
                        </a:rPr>
                        <a:t>競技管理</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tc>
                  <a:txBody>
                    <a:bodyPr/>
                    <a:lstStyle/>
                    <a:p>
                      <a:r>
                        <a:rPr kumimoji="1" lang="ja-JP" altLang="en-US" sz="1050" b="0" dirty="0">
                          <a:latin typeface="メイリオ" panose="020B0604030504040204" pitchFamily="50" charset="-128"/>
                          <a:ea typeface="メイリオ" panose="020B0604030504040204" pitchFamily="50" charset="-128"/>
                        </a:rPr>
                        <a:t>コース完走に</a:t>
                      </a:r>
                      <a:r>
                        <a:rPr kumimoji="1" lang="ja-JP" altLang="en-US" sz="1050" b="0">
                          <a:latin typeface="メイリオ" panose="020B0604030504040204" pitchFamily="50" charset="-128"/>
                          <a:ea typeface="メイリオ" panose="020B0604030504040204" pitchFamily="50" charset="-128"/>
                        </a:rPr>
                        <a:t>おける統括</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3493002574"/>
                  </a:ext>
                </a:extLst>
              </a:tr>
              <a:tr h="282966">
                <a:tc>
                  <a:txBody>
                    <a:bodyPr/>
                    <a:lstStyle/>
                    <a:p>
                      <a:pPr algn="ctr"/>
                      <a:r>
                        <a:rPr kumimoji="1" lang="ja-JP" altLang="en-US" sz="1050" b="0">
                          <a:latin typeface="メイリオ" panose="020B0604030504040204" pitchFamily="50" charset="-128"/>
                          <a:ea typeface="メイリオ" panose="020B0604030504040204" pitchFamily="50" charset="-128"/>
                        </a:rPr>
                        <a:t>区間管理</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tc>
                  <a:txBody>
                    <a:bodyPr/>
                    <a:lstStyle/>
                    <a:p>
                      <a:r>
                        <a:rPr kumimoji="1" lang="ja-JP" altLang="en-US" sz="1050" b="0" dirty="0">
                          <a:latin typeface="メイリオ" panose="020B0604030504040204" pitchFamily="50" charset="-128"/>
                          <a:ea typeface="メイリオ" panose="020B0604030504040204" pitchFamily="50" charset="-128"/>
                        </a:rPr>
                        <a:t>区間トレースに</a:t>
                      </a:r>
                      <a:r>
                        <a:rPr kumimoji="1" lang="ja-JP" altLang="en-US" sz="1050" b="0">
                          <a:latin typeface="メイリオ" panose="020B0604030504040204" pitchFamily="50" charset="-128"/>
                          <a:ea typeface="メイリオ" panose="020B0604030504040204" pitchFamily="50" charset="-128"/>
                        </a:rPr>
                        <a:t>関する統括</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837863001"/>
                  </a:ext>
                </a:extLst>
              </a:tr>
              <a:tr h="463035">
                <a:tc>
                  <a:txBody>
                    <a:bodyPr/>
                    <a:lstStyle/>
                    <a:p>
                      <a:pPr algn="ctr"/>
                      <a:r>
                        <a:rPr kumimoji="1" lang="ja-JP" altLang="en-US" sz="1050" b="0">
                          <a:latin typeface="メイリオ" panose="020B0604030504040204" pitchFamily="50" charset="-128"/>
                          <a:ea typeface="メイリオ" panose="020B0604030504040204" pitchFamily="50" charset="-128"/>
                        </a:rPr>
                        <a:t>区間パラメータ</a:t>
                      </a:r>
                      <a:endParaRPr kumimoji="1" lang="en-US" altLang="ja-JP" sz="1050" b="0" dirty="0">
                        <a:latin typeface="メイリオ" panose="020B0604030504040204" pitchFamily="50" charset="-128"/>
                        <a:ea typeface="メイリオ" panose="020B0604030504040204" pitchFamily="50" charset="-128"/>
                      </a:endParaRPr>
                    </a:p>
                    <a:p>
                      <a:pPr algn="ctr"/>
                      <a:r>
                        <a:rPr kumimoji="1" lang="ja-JP" altLang="en-US" sz="1050" b="0">
                          <a:latin typeface="メイリオ" panose="020B0604030504040204" pitchFamily="50" charset="-128"/>
                          <a:ea typeface="メイリオ" panose="020B0604030504040204" pitchFamily="50" charset="-128"/>
                        </a:rPr>
                        <a:t>リスト</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tc>
                  <a:txBody>
                    <a:bodyPr/>
                    <a:lstStyle/>
                    <a:p>
                      <a:r>
                        <a:rPr kumimoji="1" lang="ja-JP" altLang="en-US" sz="1050" b="0">
                          <a:latin typeface="メイリオ" panose="020B0604030504040204" pitchFamily="50" charset="-128"/>
                          <a:ea typeface="メイリオ" panose="020B0604030504040204" pitchFamily="50" charset="-128"/>
                        </a:rPr>
                        <a:t>ライントレース用のパラメータ</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745398546"/>
                  </a:ext>
                </a:extLst>
              </a:tr>
              <a:tr h="282966">
                <a:tc>
                  <a:txBody>
                    <a:bodyPr/>
                    <a:lstStyle/>
                    <a:p>
                      <a:pPr algn="ctr"/>
                      <a:r>
                        <a:rPr kumimoji="1" lang="ja-JP" altLang="en-US" sz="1050" b="0" dirty="0">
                          <a:latin typeface="メイリオ" panose="020B0604030504040204" pitchFamily="50" charset="-128"/>
                          <a:ea typeface="メイリオ" panose="020B0604030504040204" pitchFamily="50" charset="-128"/>
                        </a:rPr>
                        <a:t>ライントレーサ</a:t>
                      </a:r>
                    </a:p>
                  </a:txBody>
                  <a:tcPr anchor="ctr">
                    <a:solidFill>
                      <a:srgbClr val="FFFFCC"/>
                    </a:solidFill>
                  </a:tcPr>
                </a:tc>
                <a:tc>
                  <a:txBody>
                    <a:bodyPr/>
                    <a:lstStyle/>
                    <a:p>
                      <a:r>
                        <a:rPr kumimoji="1" lang="ja-JP" altLang="en-US" sz="1050" b="0">
                          <a:latin typeface="メイリオ" panose="020B0604030504040204" pitchFamily="50" charset="-128"/>
                          <a:ea typeface="メイリオ" panose="020B0604030504040204" pitchFamily="50" charset="-128"/>
                        </a:rPr>
                        <a:t>ライントレースの実行</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1493086583"/>
                  </a:ext>
                </a:extLst>
              </a:tr>
              <a:tr h="282966">
                <a:tc>
                  <a:txBody>
                    <a:bodyPr/>
                    <a:lstStyle/>
                    <a:p>
                      <a:pPr algn="ctr"/>
                      <a:r>
                        <a:rPr kumimoji="1" lang="en-US" altLang="ja-JP" sz="1050" b="0" dirty="0">
                          <a:latin typeface="メイリオ" panose="020B0604030504040204" pitchFamily="50" charset="-128"/>
                          <a:ea typeface="メイリオ" panose="020B0604030504040204" pitchFamily="50" charset="-128"/>
                        </a:rPr>
                        <a:t>PID</a:t>
                      </a:r>
                      <a:r>
                        <a:rPr kumimoji="1" lang="ja-JP" altLang="en-US" sz="1050" b="0" dirty="0">
                          <a:latin typeface="メイリオ" panose="020B0604030504040204" pitchFamily="50" charset="-128"/>
                          <a:ea typeface="メイリオ" panose="020B0604030504040204" pitchFamily="50" charset="-128"/>
                        </a:rPr>
                        <a:t>計算</a:t>
                      </a:r>
                    </a:p>
                  </a:txBody>
                  <a:tcPr anchor="ctr">
                    <a:solidFill>
                      <a:srgbClr val="FFFFCC"/>
                    </a:solidFill>
                  </a:tcPr>
                </a:tc>
                <a:tc>
                  <a:txBody>
                    <a:bodyPr/>
                    <a:lstStyle/>
                    <a:p>
                      <a:r>
                        <a:rPr kumimoji="1" lang="en-US" altLang="ja-JP" sz="1050" b="0" dirty="0">
                          <a:latin typeface="メイリオ" panose="020B0604030504040204" pitchFamily="50" charset="-128"/>
                          <a:ea typeface="メイリオ" panose="020B0604030504040204" pitchFamily="50" charset="-128"/>
                        </a:rPr>
                        <a:t>PID</a:t>
                      </a:r>
                      <a:r>
                        <a:rPr kumimoji="1" lang="ja-JP" altLang="en-US" sz="1050" b="0">
                          <a:latin typeface="メイリオ" panose="020B0604030504040204" pitchFamily="50" charset="-128"/>
                          <a:ea typeface="メイリオ" panose="020B0604030504040204" pitchFamily="50" charset="-128"/>
                        </a:rPr>
                        <a:t>計算の実行</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1642344585"/>
                  </a:ext>
                </a:extLst>
              </a:tr>
              <a:tr h="282966">
                <a:tc>
                  <a:txBody>
                    <a:bodyPr/>
                    <a:lstStyle/>
                    <a:p>
                      <a:pPr algn="ctr"/>
                      <a:r>
                        <a:rPr kumimoji="1" lang="ja-JP" altLang="en-US" sz="1050" b="0" dirty="0">
                          <a:latin typeface="メイリオ" panose="020B0604030504040204" pitchFamily="50" charset="-128"/>
                          <a:ea typeface="メイリオ" panose="020B0604030504040204" pitchFamily="50" charset="-128"/>
                        </a:rPr>
                        <a:t>倒立走行</a:t>
                      </a:r>
                    </a:p>
                  </a:txBody>
                  <a:tcPr anchor="ctr">
                    <a:solidFill>
                      <a:srgbClr val="FFFFCC"/>
                    </a:solidFill>
                  </a:tcPr>
                </a:tc>
                <a:tc>
                  <a:txBody>
                    <a:bodyPr/>
                    <a:lstStyle/>
                    <a:p>
                      <a:r>
                        <a:rPr kumimoji="1" lang="ja-JP" altLang="en-US" sz="1050" b="0">
                          <a:latin typeface="メイリオ" panose="020B0604030504040204" pitchFamily="50" charset="-128"/>
                          <a:ea typeface="メイリオ" panose="020B0604030504040204" pitchFamily="50" charset="-128"/>
                        </a:rPr>
                        <a:t>倒立走行の実行</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3295400842"/>
                  </a:ext>
                </a:extLst>
              </a:tr>
              <a:tr h="463035">
                <a:tc>
                  <a:txBody>
                    <a:bodyPr/>
                    <a:lstStyle/>
                    <a:p>
                      <a:pPr algn="ctr"/>
                      <a:r>
                        <a:rPr kumimoji="1" lang="ja-JP" altLang="en-US" sz="1050" b="0" dirty="0">
                          <a:latin typeface="メイリオ" panose="020B0604030504040204" pitchFamily="50" charset="-128"/>
                          <a:ea typeface="メイリオ" panose="020B0604030504040204" pitchFamily="50" charset="-128"/>
                        </a:rPr>
                        <a:t>倒立</a:t>
                      </a:r>
                      <a:r>
                        <a:rPr kumimoji="1" lang="ja-JP" altLang="en-US" sz="1050" b="0">
                          <a:latin typeface="メイリオ" panose="020B0604030504040204" pitchFamily="50" charset="-128"/>
                          <a:ea typeface="メイリオ" panose="020B0604030504040204" pitchFamily="50" charset="-128"/>
                        </a:rPr>
                        <a:t>振子制御</a:t>
                      </a:r>
                      <a:endParaRPr kumimoji="1" lang="en-US" altLang="ja-JP" sz="1050" b="0" dirty="0">
                        <a:latin typeface="メイリオ" panose="020B0604030504040204" pitchFamily="50" charset="-128"/>
                        <a:ea typeface="メイリオ" panose="020B0604030504040204" pitchFamily="50" charset="-128"/>
                      </a:endParaRPr>
                    </a:p>
                    <a:p>
                      <a:pPr algn="ctr"/>
                      <a:r>
                        <a:rPr kumimoji="1" lang="ja-JP" altLang="en-US" sz="1050" b="0">
                          <a:latin typeface="メイリオ" panose="020B0604030504040204" pitchFamily="50" charset="-128"/>
                          <a:ea typeface="メイリオ" panose="020B0604030504040204" pitchFamily="50" charset="-128"/>
                        </a:rPr>
                        <a:t>ライブラリ</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FFCC"/>
                    </a:solidFill>
                  </a:tcPr>
                </a:tc>
                <a:tc>
                  <a:txBody>
                    <a:bodyPr/>
                    <a:lstStyle/>
                    <a:p>
                      <a:r>
                        <a:rPr kumimoji="1" lang="ja-JP" altLang="en-US" sz="1050" b="0">
                          <a:latin typeface="メイリオ" panose="020B0604030504040204" pitchFamily="50" charset="-128"/>
                          <a:ea typeface="メイリオ" panose="020B0604030504040204" pitchFamily="50" charset="-128"/>
                        </a:rPr>
                        <a:t>倒立走行用</a:t>
                      </a:r>
                      <a:r>
                        <a:rPr kumimoji="1" lang="en-US" altLang="ja-JP" sz="1050" b="0" dirty="0">
                          <a:latin typeface="メイリオ" panose="020B0604030504040204" pitchFamily="50" charset="-128"/>
                          <a:ea typeface="メイリオ" panose="020B0604030504040204" pitchFamily="50" charset="-128"/>
                        </a:rPr>
                        <a:t>PWM</a:t>
                      </a:r>
                      <a:r>
                        <a:rPr kumimoji="1" lang="ja-JP" altLang="en-US" sz="1050" b="0">
                          <a:latin typeface="メイリオ" panose="020B0604030504040204" pitchFamily="50" charset="-128"/>
                          <a:ea typeface="メイリオ" panose="020B0604030504040204" pitchFamily="50" charset="-128"/>
                        </a:rPr>
                        <a:t>値の算出</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2921535515"/>
                  </a:ext>
                </a:extLst>
              </a:tr>
              <a:tr h="282966">
                <a:tc>
                  <a:txBody>
                    <a:bodyPr/>
                    <a:lstStyle/>
                    <a:p>
                      <a:pPr algn="ctr"/>
                      <a:r>
                        <a:rPr kumimoji="1" lang="ja-JP" altLang="en-US" sz="1050" b="0" dirty="0">
                          <a:latin typeface="メイリオ" panose="020B0604030504040204" pitchFamily="50" charset="-128"/>
                          <a:ea typeface="メイリオ" panose="020B0604030504040204" pitchFamily="50" charset="-128"/>
                        </a:rPr>
                        <a:t>計器管理</a:t>
                      </a:r>
                    </a:p>
                  </a:txBody>
                  <a:tcPr anchor="ctr">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各計器の統括</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3693912237"/>
                  </a:ext>
                </a:extLst>
              </a:tr>
              <a:tr h="463035">
                <a:tc>
                  <a:txBody>
                    <a:bodyPr/>
                    <a:lstStyle/>
                    <a:p>
                      <a:pPr algn="ctr"/>
                      <a:r>
                        <a:rPr kumimoji="1" lang="ja-JP" altLang="en-US" sz="1050" b="0">
                          <a:latin typeface="メイリオ" panose="020B0604030504040204" pitchFamily="50" charset="-128"/>
                          <a:ea typeface="メイリオ" panose="020B0604030504040204" pitchFamily="50" charset="-128"/>
                        </a:rPr>
                        <a:t>ライントレーサ用</a:t>
                      </a:r>
                      <a:endParaRPr kumimoji="1" lang="en-US" altLang="ja-JP" sz="1050" b="0" dirty="0">
                        <a:latin typeface="メイリオ" panose="020B0604030504040204" pitchFamily="50" charset="-128"/>
                        <a:ea typeface="メイリオ" panose="020B0604030504040204" pitchFamily="50" charset="-128"/>
                      </a:endParaRPr>
                    </a:p>
                    <a:p>
                      <a:pPr algn="ctr"/>
                      <a:r>
                        <a:rPr kumimoji="1" lang="ja-JP" altLang="en-US" sz="1050" b="0">
                          <a:latin typeface="メイリオ" panose="020B0604030504040204" pitchFamily="50" charset="-128"/>
                          <a:ea typeface="メイリオ" panose="020B0604030504040204" pitchFamily="50" charset="-128"/>
                        </a:rPr>
                        <a:t>計器</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ライントレーサが使用する計器</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2678361906"/>
                  </a:ext>
                </a:extLst>
              </a:tr>
              <a:tr h="282966">
                <a:tc>
                  <a:txBody>
                    <a:bodyPr/>
                    <a:lstStyle/>
                    <a:p>
                      <a:pPr algn="ctr"/>
                      <a:r>
                        <a:rPr kumimoji="1" lang="ja-JP" altLang="en-US" sz="1050" b="0">
                          <a:latin typeface="メイリオ" panose="020B0604030504040204" pitchFamily="50" charset="-128"/>
                          <a:ea typeface="メイリオ" panose="020B0604030504040204" pitchFamily="50" charset="-128"/>
                        </a:rPr>
                        <a:t>区間管理用計器</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区間管理が使用する計器</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1619723522"/>
                  </a:ext>
                </a:extLst>
              </a:tr>
              <a:tr h="282966">
                <a:tc>
                  <a:txBody>
                    <a:bodyPr/>
                    <a:lstStyle/>
                    <a:p>
                      <a:pPr algn="ctr"/>
                      <a:r>
                        <a:rPr kumimoji="1" lang="ja-JP" altLang="en-US" sz="1050" b="0" dirty="0">
                          <a:latin typeface="メイリオ" panose="020B0604030504040204" pitchFamily="50" charset="-128"/>
                          <a:ea typeface="メイリオ" panose="020B0604030504040204" pitchFamily="50" charset="-128"/>
                        </a:rPr>
                        <a:t>走行距離計</a:t>
                      </a:r>
                    </a:p>
                  </a:txBody>
                  <a:tcPr anchor="ctr">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走行距離の計算</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3958245410"/>
                  </a:ext>
                </a:extLst>
              </a:tr>
              <a:tr h="282966">
                <a:tc>
                  <a:txBody>
                    <a:bodyPr/>
                    <a:lstStyle/>
                    <a:p>
                      <a:pPr algn="ctr"/>
                      <a:r>
                        <a:rPr kumimoji="1" lang="ja-JP" altLang="en-US" sz="1050" b="0" dirty="0">
                          <a:latin typeface="メイリオ" panose="020B0604030504040204" pitchFamily="50" charset="-128"/>
                          <a:ea typeface="メイリオ" panose="020B0604030504040204" pitchFamily="50" charset="-128"/>
                        </a:rPr>
                        <a:t>輝度偏差計</a:t>
                      </a:r>
                    </a:p>
                  </a:txBody>
                  <a:tcPr anchor="ctr">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輝度偏差の測定</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2235091016"/>
                  </a:ext>
                </a:extLst>
              </a:tr>
              <a:tr h="282966">
                <a:tc>
                  <a:txBody>
                    <a:bodyPr/>
                    <a:lstStyle/>
                    <a:p>
                      <a:pPr algn="ctr"/>
                      <a:r>
                        <a:rPr kumimoji="1" lang="ja-JP" altLang="en-US" sz="1050" b="0" dirty="0">
                          <a:latin typeface="メイリオ" panose="020B0604030504040204" pitchFamily="50" charset="-128"/>
                          <a:ea typeface="メイリオ" panose="020B0604030504040204" pitchFamily="50" charset="-128"/>
                        </a:rPr>
                        <a:t>角速度計</a:t>
                      </a:r>
                    </a:p>
                  </a:txBody>
                  <a:tcPr anchor="ctr">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角速度の測定</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387551601"/>
                  </a:ext>
                </a:extLst>
              </a:tr>
              <a:tr h="2829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電圧計</a:t>
                      </a:r>
                    </a:p>
                  </a:txBody>
                  <a:tcPr anchor="ctr">
                    <a:solidFill>
                      <a:srgbClr val="CC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電圧の測定</a:t>
                      </a:r>
                    </a:p>
                  </a:txBody>
                  <a:tcPr anchor="ctr">
                    <a:solidFill>
                      <a:srgbClr val="CCFFCC"/>
                    </a:solidFill>
                  </a:tcPr>
                </a:tc>
                <a:extLst>
                  <a:ext uri="{0D108BD9-81ED-4DB2-BD59-A6C34878D82A}">
                    <a16:rowId xmlns:a16="http://schemas.microsoft.com/office/drawing/2014/main" val="2981303003"/>
                  </a:ext>
                </a:extLst>
              </a:tr>
            </a:tbl>
          </a:graphicData>
        </a:graphic>
      </p:graphicFrame>
      <p:sp>
        <p:nvSpPr>
          <p:cNvPr id="42" name="テキスト ボックス 41">
            <a:extLst>
              <a:ext uri="{FF2B5EF4-FFF2-40B4-BE49-F238E27FC236}">
                <a16:creationId xmlns:a16="http://schemas.microsoft.com/office/drawing/2014/main" id="{C601BFA4-8E42-934E-AB2D-A640E905EF1E}"/>
              </a:ext>
            </a:extLst>
          </p:cNvPr>
          <p:cNvSpPr txBox="1"/>
          <p:nvPr/>
        </p:nvSpPr>
        <p:spPr>
          <a:xfrm>
            <a:off x="104670" y="3794763"/>
            <a:ext cx="1813154" cy="43088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タスクの説明は</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「１．機能モデル」</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へ</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5" name="山形 44">
            <a:extLst>
              <a:ext uri="{FF2B5EF4-FFF2-40B4-BE49-F238E27FC236}">
                <a16:creationId xmlns:a16="http://schemas.microsoft.com/office/drawing/2014/main" id="{59BD24B5-85AA-BD4D-A1B8-F1CE96A85BDA}"/>
              </a:ext>
            </a:extLst>
          </p:cNvPr>
          <p:cNvSpPr/>
          <p:nvPr/>
        </p:nvSpPr>
        <p:spPr>
          <a:xfrm rot="10800000">
            <a:off x="119996" y="8723826"/>
            <a:ext cx="2342762" cy="429945"/>
          </a:xfrm>
          <a:prstGeom prst="chevron">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6" name="テキスト ボックス 45">
            <a:extLst>
              <a:ext uri="{FF2B5EF4-FFF2-40B4-BE49-F238E27FC236}">
                <a16:creationId xmlns:a16="http://schemas.microsoft.com/office/drawing/2014/main" id="{82EC71EF-47FD-874F-B35A-CD04F042F319}"/>
              </a:ext>
            </a:extLst>
          </p:cNvPr>
          <p:cNvSpPr txBox="1"/>
          <p:nvPr/>
        </p:nvSpPr>
        <p:spPr>
          <a:xfrm>
            <a:off x="193383" y="8741667"/>
            <a:ext cx="2146817" cy="43088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区間パラメータリストの説明は</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「１．機能モデル」</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へ</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57619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四角形: 角を丸くする 41">
            <a:extLst>
              <a:ext uri="{FF2B5EF4-FFF2-40B4-BE49-F238E27FC236}">
                <a16:creationId xmlns:a16="http://schemas.microsoft.com/office/drawing/2014/main" id="{970C972D-A8D0-4FC6-8E13-8D1A819F2413}"/>
              </a:ext>
            </a:extLst>
          </p:cNvPr>
          <p:cNvSpPr/>
          <p:nvPr/>
        </p:nvSpPr>
        <p:spPr>
          <a:xfrm>
            <a:off x="2107846" y="265543"/>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四角形: 角を丸くする 32">
            <a:extLst>
              <a:ext uri="{FF2B5EF4-FFF2-40B4-BE49-F238E27FC236}">
                <a16:creationId xmlns:a16="http://schemas.microsoft.com/office/drawing/2014/main" id="{AB69E598-2CB0-4F9C-AB67-10943352431A}"/>
              </a:ext>
            </a:extLst>
          </p:cNvPr>
          <p:cNvSpPr/>
          <p:nvPr/>
        </p:nvSpPr>
        <p:spPr>
          <a:xfrm>
            <a:off x="8164000" y="221359"/>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9" name="四角形: 角を丸くする 38">
            <a:extLst>
              <a:ext uri="{FF2B5EF4-FFF2-40B4-BE49-F238E27FC236}">
                <a16:creationId xmlns:a16="http://schemas.microsoft.com/office/drawing/2014/main" id="{23B15715-F5D5-4B31-B75E-8C29505B5661}"/>
              </a:ext>
            </a:extLst>
          </p:cNvPr>
          <p:cNvSpPr/>
          <p:nvPr/>
        </p:nvSpPr>
        <p:spPr>
          <a:xfrm>
            <a:off x="91678"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4" name="テキスト ボックス 43">
            <a:extLst>
              <a:ext uri="{FF2B5EF4-FFF2-40B4-BE49-F238E27FC236}">
                <a16:creationId xmlns:a16="http://schemas.microsoft.com/office/drawing/2014/main" id="{53B16152-68D8-41C8-A10A-9E05D913E3AE}"/>
              </a:ext>
            </a:extLst>
          </p:cNvPr>
          <p:cNvSpPr txBox="1"/>
          <p:nvPr/>
        </p:nvSpPr>
        <p:spPr>
          <a:xfrm>
            <a:off x="8680986" y="2279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45" name="テキスト ボックス 44">
            <a:extLst>
              <a:ext uri="{FF2B5EF4-FFF2-40B4-BE49-F238E27FC236}">
                <a16:creationId xmlns:a16="http://schemas.microsoft.com/office/drawing/2014/main" id="{F17BE212-57A8-4AE2-92E3-66CC674CFDE1}"/>
              </a:ext>
            </a:extLst>
          </p:cNvPr>
          <p:cNvSpPr txBox="1"/>
          <p:nvPr/>
        </p:nvSpPr>
        <p:spPr>
          <a:xfrm>
            <a:off x="714673" y="256085"/>
            <a:ext cx="1184003"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46" name="テキスト ボックス 45">
            <a:extLst>
              <a:ext uri="{FF2B5EF4-FFF2-40B4-BE49-F238E27FC236}">
                <a16:creationId xmlns:a16="http://schemas.microsoft.com/office/drawing/2014/main" id="{33447AD1-4E55-44F3-948A-184C41655AAF}"/>
              </a:ext>
            </a:extLst>
          </p:cNvPr>
          <p:cNvSpPr txBox="1"/>
          <p:nvPr/>
        </p:nvSpPr>
        <p:spPr>
          <a:xfrm>
            <a:off x="2753382" y="227904"/>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47" name="テキスト ボックス 46">
            <a:extLst>
              <a:ext uri="{FF2B5EF4-FFF2-40B4-BE49-F238E27FC236}">
                <a16:creationId xmlns:a16="http://schemas.microsoft.com/office/drawing/2014/main" id="{8DB39518-74BC-4709-B479-100B45A7FB97}"/>
              </a:ext>
            </a:extLst>
          </p:cNvPr>
          <p:cNvSpPr txBox="1"/>
          <p:nvPr/>
        </p:nvSpPr>
        <p:spPr>
          <a:xfrm>
            <a:off x="6185756" y="140469"/>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48" name="四角形: 角を丸くする 47">
            <a:extLst>
              <a:ext uri="{FF2B5EF4-FFF2-40B4-BE49-F238E27FC236}">
                <a16:creationId xmlns:a16="http://schemas.microsoft.com/office/drawing/2014/main" id="{68D7D717-6109-4243-9469-2CA5CB60052A}"/>
              </a:ext>
            </a:extLst>
          </p:cNvPr>
          <p:cNvSpPr/>
          <p:nvPr/>
        </p:nvSpPr>
        <p:spPr>
          <a:xfrm>
            <a:off x="6153908" y="221359"/>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9" name="テキスト ボックス 48">
            <a:extLst>
              <a:ext uri="{FF2B5EF4-FFF2-40B4-BE49-F238E27FC236}">
                <a16:creationId xmlns:a16="http://schemas.microsoft.com/office/drawing/2014/main" id="{DB5D1ABC-93CF-4546-B1FD-46E24E501524}"/>
              </a:ext>
            </a:extLst>
          </p:cNvPr>
          <p:cNvSpPr txBox="1"/>
          <p:nvPr/>
        </p:nvSpPr>
        <p:spPr>
          <a:xfrm>
            <a:off x="6443912" y="230828"/>
            <a:ext cx="202239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60" name="四角形: 角を丸くする 59">
            <a:extLst>
              <a:ext uri="{FF2B5EF4-FFF2-40B4-BE49-F238E27FC236}">
                <a16:creationId xmlns:a16="http://schemas.microsoft.com/office/drawing/2014/main" id="{BB44131B-D622-4F09-9563-FC74962D92FB}"/>
              </a:ext>
            </a:extLst>
          </p:cNvPr>
          <p:cNvSpPr/>
          <p:nvPr/>
        </p:nvSpPr>
        <p:spPr>
          <a:xfrm>
            <a:off x="4130772" y="47824"/>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3" name="正方形/長方形 42">
            <a:extLst>
              <a:ext uri="{FF2B5EF4-FFF2-40B4-BE49-F238E27FC236}">
                <a16:creationId xmlns:a16="http://schemas.microsoft.com/office/drawing/2014/main" id="{D374D65D-D36C-48A5-ABE8-2ED70C87A432}"/>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6" name="テキスト ボックス 65">
            <a:extLst>
              <a:ext uri="{FF2B5EF4-FFF2-40B4-BE49-F238E27FC236}">
                <a16:creationId xmlns:a16="http://schemas.microsoft.com/office/drawing/2014/main" id="{D594962D-E721-4D57-B257-CBD688DE7441}"/>
              </a:ext>
            </a:extLst>
          </p:cNvPr>
          <p:cNvSpPr txBox="1"/>
          <p:nvPr/>
        </p:nvSpPr>
        <p:spPr>
          <a:xfrm>
            <a:off x="4373655" y="134347"/>
            <a:ext cx="161411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pic>
        <p:nvPicPr>
          <p:cNvPr id="17" name="図 16" descr="スクリーンショット が含まれている画像&#10;&#10;自動的に生成された説明">
            <a:extLst>
              <a:ext uri="{FF2B5EF4-FFF2-40B4-BE49-F238E27FC236}">
                <a16:creationId xmlns:a16="http://schemas.microsoft.com/office/drawing/2014/main" id="{4C44B92B-AD6B-8843-8AED-47545E826AB8}"/>
              </a:ext>
            </a:extLst>
          </p:cNvPr>
          <p:cNvPicPr>
            <a:picLocks noChangeAspect="1"/>
          </p:cNvPicPr>
          <p:nvPr/>
        </p:nvPicPr>
        <p:blipFill rotWithShape="1">
          <a:blip r:embed="rId2">
            <a:extLst>
              <a:ext uri="{28A0092B-C50C-407E-A947-70E740481C1C}">
                <a14:useLocalDpi xmlns:a14="http://schemas.microsoft.com/office/drawing/2010/main" val="0"/>
              </a:ext>
            </a:extLst>
          </a:blip>
          <a:srcRect l="5818" t="10569" r="3383" b="7631"/>
          <a:stretch/>
        </p:blipFill>
        <p:spPr>
          <a:xfrm>
            <a:off x="297512" y="1481521"/>
            <a:ext cx="4320480" cy="2972428"/>
          </a:xfrm>
          <a:prstGeom prst="rect">
            <a:avLst/>
          </a:prstGeom>
        </p:spPr>
      </p:pic>
      <p:sp>
        <p:nvSpPr>
          <p:cNvPr id="41" name="テキスト ボックス 40">
            <a:extLst>
              <a:ext uri="{FF2B5EF4-FFF2-40B4-BE49-F238E27FC236}">
                <a16:creationId xmlns:a16="http://schemas.microsoft.com/office/drawing/2014/main" id="{84164602-304F-2D4C-9FC2-03244B73CC4A}"/>
              </a:ext>
            </a:extLst>
          </p:cNvPr>
          <p:cNvSpPr txBox="1"/>
          <p:nvPr/>
        </p:nvSpPr>
        <p:spPr>
          <a:xfrm>
            <a:off x="121201" y="755752"/>
            <a:ext cx="22118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1.</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システム全体の状態</a:t>
            </a:r>
          </a:p>
        </p:txBody>
      </p:sp>
      <p:cxnSp>
        <p:nvCxnSpPr>
          <p:cNvPr id="50" name="直線コネクタ 49">
            <a:extLst>
              <a:ext uri="{FF2B5EF4-FFF2-40B4-BE49-F238E27FC236}">
                <a16:creationId xmlns:a16="http://schemas.microsoft.com/office/drawing/2014/main" id="{D23FE191-4727-8040-A83B-5C3B05BC557D}"/>
              </a:ext>
            </a:extLst>
          </p:cNvPr>
          <p:cNvCxnSpPr>
            <a:cxnSpLocks/>
          </p:cNvCxnSpPr>
          <p:nvPr/>
        </p:nvCxnSpPr>
        <p:spPr>
          <a:xfrm>
            <a:off x="216656" y="1075921"/>
            <a:ext cx="4232693"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0E208EF2-3DC9-8842-85F1-016BCC69C7FD}"/>
              </a:ext>
            </a:extLst>
          </p:cNvPr>
          <p:cNvSpPr txBox="1"/>
          <p:nvPr/>
        </p:nvSpPr>
        <p:spPr>
          <a:xfrm>
            <a:off x="160429" y="1129289"/>
            <a:ext cx="2768716"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機能の状態をステートマシン図に示す</a:t>
            </a:r>
          </a:p>
        </p:txBody>
      </p:sp>
      <p:sp>
        <p:nvSpPr>
          <p:cNvPr id="52" name="テキスト ボックス 51">
            <a:extLst>
              <a:ext uri="{FF2B5EF4-FFF2-40B4-BE49-F238E27FC236}">
                <a16:creationId xmlns:a16="http://schemas.microsoft.com/office/drawing/2014/main" id="{A9FF27DF-B6F0-ED45-963E-793ABB41C8FF}"/>
              </a:ext>
            </a:extLst>
          </p:cNvPr>
          <p:cNvSpPr txBox="1"/>
          <p:nvPr/>
        </p:nvSpPr>
        <p:spPr>
          <a:xfrm>
            <a:off x="4749580" y="733637"/>
            <a:ext cx="276871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2.</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システム全体の振る舞い</a:t>
            </a:r>
          </a:p>
        </p:txBody>
      </p:sp>
      <p:cxnSp>
        <p:nvCxnSpPr>
          <p:cNvPr id="23" name="直線コネクタ 22">
            <a:extLst>
              <a:ext uri="{FF2B5EF4-FFF2-40B4-BE49-F238E27FC236}">
                <a16:creationId xmlns:a16="http://schemas.microsoft.com/office/drawing/2014/main" id="{8135B6D7-17FA-3A41-89A8-F49243F404AF}"/>
              </a:ext>
            </a:extLst>
          </p:cNvPr>
          <p:cNvCxnSpPr>
            <a:cxnSpLocks/>
          </p:cNvCxnSpPr>
          <p:nvPr/>
        </p:nvCxnSpPr>
        <p:spPr>
          <a:xfrm>
            <a:off x="4672608" y="765479"/>
            <a:ext cx="0" cy="377780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A2597920-B22A-F04A-9FB9-2017C5133FA4}"/>
              </a:ext>
            </a:extLst>
          </p:cNvPr>
          <p:cNvSpPr txBox="1"/>
          <p:nvPr/>
        </p:nvSpPr>
        <p:spPr>
          <a:xfrm>
            <a:off x="4744616" y="1128193"/>
            <a:ext cx="3298668" cy="186974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システム全体の振る舞いをシーケンス図に示す．</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右図はステートマシン図の振る舞いを具体的にしたものである．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Ref.</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で示した部分はページ下部を参照．</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記号や色はステートマシン図と対応している．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また，ステートマシン図とシーケンス図の対応は下の表のとおり．</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cxnSp>
        <p:nvCxnSpPr>
          <p:cNvPr id="34" name="直線コネクタ 33">
            <a:extLst>
              <a:ext uri="{FF2B5EF4-FFF2-40B4-BE49-F238E27FC236}">
                <a16:creationId xmlns:a16="http://schemas.microsoft.com/office/drawing/2014/main" id="{C7A7514A-1822-4240-8DA5-A3D8F7193F72}"/>
              </a:ext>
            </a:extLst>
          </p:cNvPr>
          <p:cNvCxnSpPr>
            <a:cxnSpLocks/>
          </p:cNvCxnSpPr>
          <p:nvPr/>
        </p:nvCxnSpPr>
        <p:spPr>
          <a:xfrm>
            <a:off x="4744616" y="1030025"/>
            <a:ext cx="778381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9" name="表 8">
            <a:extLst>
              <a:ext uri="{FF2B5EF4-FFF2-40B4-BE49-F238E27FC236}">
                <a16:creationId xmlns:a16="http://schemas.microsoft.com/office/drawing/2014/main" id="{3B36A374-E9E9-4D99-848E-D464006BC4E8}"/>
              </a:ext>
            </a:extLst>
          </p:cNvPr>
          <p:cNvGraphicFramePr>
            <a:graphicFrameLocks noGrp="1"/>
          </p:cNvGraphicFramePr>
          <p:nvPr>
            <p:extLst/>
          </p:nvPr>
        </p:nvGraphicFramePr>
        <p:xfrm>
          <a:off x="4768365" y="3245890"/>
          <a:ext cx="3247842" cy="754380"/>
        </p:xfrm>
        <a:graphic>
          <a:graphicData uri="http://schemas.openxmlformats.org/drawingml/2006/table">
            <a:tbl>
              <a:tblPr firstRow="1" bandRow="1">
                <a:tableStyleId>{93296810-A885-4BE3-A3E7-6D5BEEA58F35}</a:tableStyleId>
              </a:tblPr>
              <a:tblGrid>
                <a:gridCol w="478149">
                  <a:extLst>
                    <a:ext uri="{9D8B030D-6E8A-4147-A177-3AD203B41FA5}">
                      <a16:colId xmlns:a16="http://schemas.microsoft.com/office/drawing/2014/main" val="2571724923"/>
                    </a:ext>
                  </a:extLst>
                </a:gridCol>
                <a:gridCol w="1368152">
                  <a:extLst>
                    <a:ext uri="{9D8B030D-6E8A-4147-A177-3AD203B41FA5}">
                      <a16:colId xmlns:a16="http://schemas.microsoft.com/office/drawing/2014/main" val="1025851071"/>
                    </a:ext>
                  </a:extLst>
                </a:gridCol>
                <a:gridCol w="1401541">
                  <a:extLst>
                    <a:ext uri="{9D8B030D-6E8A-4147-A177-3AD203B41FA5}">
                      <a16:colId xmlns:a16="http://schemas.microsoft.com/office/drawing/2014/main" val="809807974"/>
                    </a:ext>
                  </a:extLst>
                </a:gridCol>
              </a:tblGrid>
              <a:tr h="204184">
                <a:tc>
                  <a:txBody>
                    <a:bodyPr/>
                    <a:lstStyle/>
                    <a:p>
                      <a:pPr algn="ctr"/>
                      <a:endParaRPr kumimoji="1" lang="ja-JP" altLang="en-US" sz="1050" dirty="0"/>
                    </a:p>
                  </a:txBody>
                  <a:tcPr>
                    <a:solidFill>
                      <a:schemeClr val="accent6"/>
                    </a:solidFill>
                  </a:tcPr>
                </a:tc>
                <a:tc>
                  <a:txBody>
                    <a:bodyPr/>
                    <a:lstStyle/>
                    <a:p>
                      <a:pPr algn="ctr"/>
                      <a:r>
                        <a:rPr kumimoji="1" lang="ja-JP" altLang="en-US" sz="1050" dirty="0"/>
                        <a:t>ステートマシン図</a:t>
                      </a:r>
                    </a:p>
                  </a:txBody>
                  <a:tcPr/>
                </a:tc>
                <a:tc>
                  <a:txBody>
                    <a:bodyPr/>
                    <a:lstStyle/>
                    <a:p>
                      <a:pPr algn="ctr"/>
                      <a:r>
                        <a:rPr kumimoji="1" lang="ja-JP" altLang="en-US" sz="1050" dirty="0"/>
                        <a:t>シーケンス図</a:t>
                      </a:r>
                    </a:p>
                  </a:txBody>
                  <a:tcPr/>
                </a:tc>
                <a:extLst>
                  <a:ext uri="{0D108BD9-81ED-4DB2-BD59-A6C34878D82A}">
                    <a16:rowId xmlns:a16="http://schemas.microsoft.com/office/drawing/2014/main" val="312303301"/>
                  </a:ext>
                </a:extLst>
              </a:tr>
              <a:tr h="204184">
                <a:tc>
                  <a:txBody>
                    <a:bodyPr/>
                    <a:lstStyle/>
                    <a:p>
                      <a:pPr algn="ctr"/>
                      <a:r>
                        <a:rPr kumimoji="1" lang="en-US" altLang="ja-JP" sz="1050" b="1" dirty="0">
                          <a:solidFill>
                            <a:schemeClr val="bg1"/>
                          </a:solidFill>
                          <a:latin typeface="メイリオ" panose="020B0604030504040204" pitchFamily="50" charset="-128"/>
                          <a:ea typeface="メイリオ" panose="020B0604030504040204" pitchFamily="50" charset="-128"/>
                        </a:rPr>
                        <a:t>A</a:t>
                      </a:r>
                      <a:endParaRPr kumimoji="1" lang="ja-JP" altLang="en-US" sz="1050" b="1" dirty="0">
                        <a:solidFill>
                          <a:schemeClr val="bg1"/>
                        </a:solidFill>
                        <a:latin typeface="メイリオ" panose="020B0604030504040204" pitchFamily="50" charset="-128"/>
                        <a:ea typeface="メイリオ" panose="020B0604030504040204" pitchFamily="50" charset="-128"/>
                      </a:endParaRPr>
                    </a:p>
                  </a:txBody>
                  <a:tcPr>
                    <a:solidFill>
                      <a:schemeClr val="accent6"/>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区間確認中</a:t>
                      </a:r>
                    </a:p>
                  </a:txBody>
                  <a:tcPr/>
                </a:tc>
                <a:tc>
                  <a:txBody>
                    <a:bodyPr/>
                    <a:lstStyle/>
                    <a:p>
                      <a:pPr algn="ctr"/>
                      <a:r>
                        <a:rPr kumimoji="1" lang="ja-JP" altLang="en-US" sz="1050" dirty="0">
                          <a:latin typeface="メイリオ" panose="020B0604030504040204" pitchFamily="50" charset="-128"/>
                          <a:ea typeface="メイリオ" panose="020B0604030504040204" pitchFamily="50" charset="-128"/>
                        </a:rPr>
                        <a:t>区間確認</a:t>
                      </a:r>
                    </a:p>
                  </a:txBody>
                  <a:tcPr/>
                </a:tc>
                <a:extLst>
                  <a:ext uri="{0D108BD9-81ED-4DB2-BD59-A6C34878D82A}">
                    <a16:rowId xmlns:a16="http://schemas.microsoft.com/office/drawing/2014/main" val="2488118463"/>
                  </a:ext>
                </a:extLst>
              </a:tr>
              <a:tr h="204184">
                <a:tc>
                  <a:txBody>
                    <a:bodyPr/>
                    <a:lstStyle/>
                    <a:p>
                      <a:pPr algn="ctr"/>
                      <a:r>
                        <a:rPr kumimoji="1" lang="en-US" altLang="ja-JP" sz="1050" b="1" dirty="0">
                          <a:solidFill>
                            <a:schemeClr val="bg1"/>
                          </a:solidFill>
                          <a:latin typeface="メイリオ" panose="020B0604030504040204" pitchFamily="50" charset="-128"/>
                          <a:ea typeface="メイリオ" panose="020B0604030504040204" pitchFamily="50" charset="-128"/>
                        </a:rPr>
                        <a:t>B</a:t>
                      </a:r>
                      <a:endParaRPr kumimoji="1" lang="ja-JP" altLang="en-US" sz="1050" b="1" dirty="0">
                        <a:solidFill>
                          <a:schemeClr val="bg1"/>
                        </a:solidFill>
                        <a:latin typeface="メイリオ" panose="020B0604030504040204" pitchFamily="50" charset="-128"/>
                        <a:ea typeface="メイリオ" panose="020B0604030504040204" pitchFamily="50" charset="-128"/>
                      </a:endParaRPr>
                    </a:p>
                  </a:txBody>
                  <a:tcPr>
                    <a:solidFill>
                      <a:schemeClr val="accent6"/>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ライントレース中</a:t>
                      </a:r>
                    </a:p>
                  </a:txBody>
                  <a:tcPr/>
                </a:tc>
                <a:tc>
                  <a:txBody>
                    <a:bodyPr/>
                    <a:lstStyle/>
                    <a:p>
                      <a:pPr algn="ctr"/>
                      <a:r>
                        <a:rPr kumimoji="1" lang="ja-JP" altLang="en-US" sz="1050" dirty="0">
                          <a:latin typeface="メイリオ" panose="020B0604030504040204" pitchFamily="50" charset="-128"/>
                          <a:ea typeface="メイリオ" panose="020B0604030504040204" pitchFamily="50" charset="-128"/>
                        </a:rPr>
                        <a:t>ライントレース</a:t>
                      </a:r>
                    </a:p>
                  </a:txBody>
                  <a:tcPr/>
                </a:tc>
                <a:extLst>
                  <a:ext uri="{0D108BD9-81ED-4DB2-BD59-A6C34878D82A}">
                    <a16:rowId xmlns:a16="http://schemas.microsoft.com/office/drawing/2014/main" val="3675270709"/>
                  </a:ext>
                </a:extLst>
              </a:tr>
            </a:tbl>
          </a:graphicData>
        </a:graphic>
      </p:graphicFrame>
      <p:sp>
        <p:nvSpPr>
          <p:cNvPr id="38" name="テキスト ボックス 37">
            <a:extLst>
              <a:ext uri="{FF2B5EF4-FFF2-40B4-BE49-F238E27FC236}">
                <a16:creationId xmlns:a16="http://schemas.microsoft.com/office/drawing/2014/main" id="{C071F6AA-EE94-475F-8472-8448F87EF85C}"/>
              </a:ext>
            </a:extLst>
          </p:cNvPr>
          <p:cNvSpPr txBox="1"/>
          <p:nvPr/>
        </p:nvSpPr>
        <p:spPr>
          <a:xfrm>
            <a:off x="152333" y="4863986"/>
            <a:ext cx="315861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2-A</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．区間確認の振る舞い</a:t>
            </a:r>
          </a:p>
        </p:txBody>
      </p:sp>
      <p:cxnSp>
        <p:nvCxnSpPr>
          <p:cNvPr id="40" name="直線コネクタ 39">
            <a:extLst>
              <a:ext uri="{FF2B5EF4-FFF2-40B4-BE49-F238E27FC236}">
                <a16:creationId xmlns:a16="http://schemas.microsoft.com/office/drawing/2014/main" id="{B2CCCAC5-1F58-4DE3-A25B-2787A184B964}"/>
              </a:ext>
            </a:extLst>
          </p:cNvPr>
          <p:cNvCxnSpPr>
            <a:cxnSpLocks/>
          </p:cNvCxnSpPr>
          <p:nvPr/>
        </p:nvCxnSpPr>
        <p:spPr>
          <a:xfrm>
            <a:off x="195198" y="5170354"/>
            <a:ext cx="7141706" cy="2069"/>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3559B331-1A1F-41A1-94C9-67B78B725D83}"/>
              </a:ext>
            </a:extLst>
          </p:cNvPr>
          <p:cNvSpPr txBox="1"/>
          <p:nvPr/>
        </p:nvSpPr>
        <p:spPr>
          <a:xfrm>
            <a:off x="175228" y="5219493"/>
            <a:ext cx="5161675"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区間確認の振る舞いをシーケンス図で表す。全体概要の赤枠の部分に当たる。</a:t>
            </a:r>
          </a:p>
        </p:txBody>
      </p:sp>
      <p:cxnSp>
        <p:nvCxnSpPr>
          <p:cNvPr id="55" name="直線コネクタ 54">
            <a:extLst>
              <a:ext uri="{FF2B5EF4-FFF2-40B4-BE49-F238E27FC236}">
                <a16:creationId xmlns:a16="http://schemas.microsoft.com/office/drawing/2014/main" id="{583C2C92-38F3-4EEA-B139-0161BD03A342}"/>
              </a:ext>
            </a:extLst>
          </p:cNvPr>
          <p:cNvCxnSpPr>
            <a:cxnSpLocks/>
          </p:cNvCxnSpPr>
          <p:nvPr/>
        </p:nvCxnSpPr>
        <p:spPr>
          <a:xfrm flipH="1">
            <a:off x="122479" y="4638706"/>
            <a:ext cx="1245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7A04B749-9600-4C21-87DA-E530504471A5}"/>
              </a:ext>
            </a:extLst>
          </p:cNvPr>
          <p:cNvCxnSpPr>
            <a:cxnSpLocks/>
          </p:cNvCxnSpPr>
          <p:nvPr/>
        </p:nvCxnSpPr>
        <p:spPr>
          <a:xfrm flipH="1">
            <a:off x="7405806" y="4728592"/>
            <a:ext cx="0" cy="467139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FB0B7157-0CC0-47DF-8AE0-3BB4D14B8768}"/>
              </a:ext>
            </a:extLst>
          </p:cNvPr>
          <p:cNvSpPr txBox="1"/>
          <p:nvPr/>
        </p:nvSpPr>
        <p:spPr>
          <a:xfrm>
            <a:off x="7455110" y="4833869"/>
            <a:ext cx="377021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2-B</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．ライントレースの振る舞い</a:t>
            </a:r>
          </a:p>
        </p:txBody>
      </p:sp>
      <p:sp>
        <p:nvSpPr>
          <p:cNvPr id="63" name="テキスト ボックス 62">
            <a:extLst>
              <a:ext uri="{FF2B5EF4-FFF2-40B4-BE49-F238E27FC236}">
                <a16:creationId xmlns:a16="http://schemas.microsoft.com/office/drawing/2014/main" id="{3B907795-F804-445B-82AE-D4780DC00EE1}"/>
              </a:ext>
            </a:extLst>
          </p:cNvPr>
          <p:cNvSpPr txBox="1"/>
          <p:nvPr/>
        </p:nvSpPr>
        <p:spPr>
          <a:xfrm>
            <a:off x="7498259" y="5195407"/>
            <a:ext cx="5128113"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ライントレースの振る舞いをシーケンス図で表す。全体概要の青枠の部分に当たる．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Ref.</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で示した部分は次ページを参照．</a:t>
            </a:r>
          </a:p>
        </p:txBody>
      </p:sp>
      <p:cxnSp>
        <p:nvCxnSpPr>
          <p:cNvPr id="64" name="直線コネクタ 63">
            <a:extLst>
              <a:ext uri="{FF2B5EF4-FFF2-40B4-BE49-F238E27FC236}">
                <a16:creationId xmlns:a16="http://schemas.microsoft.com/office/drawing/2014/main" id="{8D142B72-19E9-4EAC-8501-6CDE18909052}"/>
              </a:ext>
            </a:extLst>
          </p:cNvPr>
          <p:cNvCxnSpPr>
            <a:cxnSpLocks/>
          </p:cNvCxnSpPr>
          <p:nvPr/>
        </p:nvCxnSpPr>
        <p:spPr>
          <a:xfrm>
            <a:off x="7516665" y="5172423"/>
            <a:ext cx="5061814" cy="3011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0" name="図 99">
            <a:extLst>
              <a:ext uri="{FF2B5EF4-FFF2-40B4-BE49-F238E27FC236}">
                <a16:creationId xmlns:a16="http://schemas.microsoft.com/office/drawing/2014/main" id="{ABCA3FFB-A439-4C9E-826D-6BA869E82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62" y="5628407"/>
            <a:ext cx="5161674" cy="3805510"/>
          </a:xfrm>
          <a:prstGeom prst="rect">
            <a:avLst/>
          </a:prstGeom>
        </p:spPr>
      </p:pic>
      <p:grpSp>
        <p:nvGrpSpPr>
          <p:cNvPr id="103" name="グループ化 102">
            <a:extLst>
              <a:ext uri="{FF2B5EF4-FFF2-40B4-BE49-F238E27FC236}">
                <a16:creationId xmlns:a16="http://schemas.microsoft.com/office/drawing/2014/main" id="{865736AE-5109-4572-A4A8-9056142AFB3F}"/>
              </a:ext>
            </a:extLst>
          </p:cNvPr>
          <p:cNvGrpSpPr/>
          <p:nvPr/>
        </p:nvGrpSpPr>
        <p:grpSpPr>
          <a:xfrm>
            <a:off x="1050344" y="2220386"/>
            <a:ext cx="279421" cy="307777"/>
            <a:chOff x="2540906" y="1209974"/>
            <a:chExt cx="279421" cy="307777"/>
          </a:xfrm>
        </p:grpSpPr>
        <p:sp>
          <p:nvSpPr>
            <p:cNvPr id="104" name="楕円 103">
              <a:extLst>
                <a:ext uri="{FF2B5EF4-FFF2-40B4-BE49-F238E27FC236}">
                  <a16:creationId xmlns:a16="http://schemas.microsoft.com/office/drawing/2014/main" id="{E2E59DAA-A540-4774-AA95-703B2ABF1B00}"/>
                </a:ext>
              </a:extLst>
            </p:cNvPr>
            <p:cNvSpPr/>
            <p:nvPr/>
          </p:nvSpPr>
          <p:spPr>
            <a:xfrm>
              <a:off x="2563617" y="1246863"/>
              <a:ext cx="234000" cy="23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FF0000"/>
                </a:solidFill>
                <a:effectLst/>
                <a:uLnTx/>
                <a:uFillTx/>
                <a:latin typeface="游ゴシック" panose="020F0502020204030204"/>
                <a:ea typeface="游ゴシック" panose="020B0400000000000000" pitchFamily="50" charset="-128"/>
                <a:cs typeface="+mn-cs"/>
              </a:endParaRPr>
            </a:p>
          </p:txBody>
        </p:sp>
        <p:sp>
          <p:nvSpPr>
            <p:cNvPr id="105" name="テキスト ボックス 104">
              <a:extLst>
                <a:ext uri="{FF2B5EF4-FFF2-40B4-BE49-F238E27FC236}">
                  <a16:creationId xmlns:a16="http://schemas.microsoft.com/office/drawing/2014/main" id="{A9D0D471-2831-4376-ABB6-3EB113E7B326}"/>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A</a:t>
              </a:r>
            </a:p>
          </p:txBody>
        </p:sp>
      </p:grpSp>
      <p:grpSp>
        <p:nvGrpSpPr>
          <p:cNvPr id="115" name="グループ化 114">
            <a:extLst>
              <a:ext uri="{FF2B5EF4-FFF2-40B4-BE49-F238E27FC236}">
                <a16:creationId xmlns:a16="http://schemas.microsoft.com/office/drawing/2014/main" id="{B59C63CD-B149-41B0-A5A8-09C164F21A5E}"/>
              </a:ext>
            </a:extLst>
          </p:cNvPr>
          <p:cNvGrpSpPr/>
          <p:nvPr/>
        </p:nvGrpSpPr>
        <p:grpSpPr>
          <a:xfrm>
            <a:off x="1053292" y="5524983"/>
            <a:ext cx="279421" cy="307777"/>
            <a:chOff x="2540906" y="1209974"/>
            <a:chExt cx="279421" cy="307777"/>
          </a:xfrm>
        </p:grpSpPr>
        <p:sp>
          <p:nvSpPr>
            <p:cNvPr id="116" name="楕円 115">
              <a:extLst>
                <a:ext uri="{FF2B5EF4-FFF2-40B4-BE49-F238E27FC236}">
                  <a16:creationId xmlns:a16="http://schemas.microsoft.com/office/drawing/2014/main" id="{9E68958A-9D32-4D83-90A9-D2B558E7E866}"/>
                </a:ext>
              </a:extLst>
            </p:cNvPr>
            <p:cNvSpPr/>
            <p:nvPr/>
          </p:nvSpPr>
          <p:spPr>
            <a:xfrm>
              <a:off x="2563617" y="1246863"/>
              <a:ext cx="234000" cy="23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FF0000"/>
                </a:solidFill>
                <a:effectLst/>
                <a:uLnTx/>
                <a:uFillTx/>
                <a:latin typeface="游ゴシック" panose="020F0502020204030204"/>
                <a:ea typeface="游ゴシック" panose="020B0400000000000000" pitchFamily="50" charset="-128"/>
                <a:cs typeface="+mn-cs"/>
              </a:endParaRPr>
            </a:p>
          </p:txBody>
        </p:sp>
        <p:sp>
          <p:nvSpPr>
            <p:cNvPr id="117" name="テキスト ボックス 116">
              <a:extLst>
                <a:ext uri="{FF2B5EF4-FFF2-40B4-BE49-F238E27FC236}">
                  <a16:creationId xmlns:a16="http://schemas.microsoft.com/office/drawing/2014/main" id="{7E8B28CB-D2C6-49E8-819E-39AE3A56B515}"/>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A</a:t>
              </a:r>
            </a:p>
          </p:txBody>
        </p:sp>
      </p:grpSp>
      <p:pic>
        <p:nvPicPr>
          <p:cNvPr id="125" name="図 124">
            <a:extLst>
              <a:ext uri="{FF2B5EF4-FFF2-40B4-BE49-F238E27FC236}">
                <a16:creationId xmlns:a16="http://schemas.microsoft.com/office/drawing/2014/main" id="{A128CB75-59AA-4FB8-B586-AF38FB7315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9855" y="1207079"/>
            <a:ext cx="4328572" cy="3369090"/>
          </a:xfrm>
          <a:prstGeom prst="rect">
            <a:avLst/>
          </a:prstGeom>
        </p:spPr>
      </p:pic>
      <p:grpSp>
        <p:nvGrpSpPr>
          <p:cNvPr id="121" name="グループ化 120">
            <a:extLst>
              <a:ext uri="{FF2B5EF4-FFF2-40B4-BE49-F238E27FC236}">
                <a16:creationId xmlns:a16="http://schemas.microsoft.com/office/drawing/2014/main" id="{FEB872D1-0F51-410C-938F-D3425420D32A}"/>
              </a:ext>
            </a:extLst>
          </p:cNvPr>
          <p:cNvGrpSpPr/>
          <p:nvPr/>
        </p:nvGrpSpPr>
        <p:grpSpPr>
          <a:xfrm>
            <a:off x="897152" y="3106044"/>
            <a:ext cx="279421" cy="307777"/>
            <a:chOff x="2540906" y="1209974"/>
            <a:chExt cx="279421" cy="307777"/>
          </a:xfrm>
        </p:grpSpPr>
        <p:sp>
          <p:nvSpPr>
            <p:cNvPr id="122" name="楕円 121">
              <a:extLst>
                <a:ext uri="{FF2B5EF4-FFF2-40B4-BE49-F238E27FC236}">
                  <a16:creationId xmlns:a16="http://schemas.microsoft.com/office/drawing/2014/main" id="{2E701D4B-50D0-46F4-B0F6-07B9F106E9C7}"/>
                </a:ext>
              </a:extLst>
            </p:cNvPr>
            <p:cNvSpPr/>
            <p:nvPr/>
          </p:nvSpPr>
          <p:spPr>
            <a:xfrm>
              <a:off x="2563617" y="1246863"/>
              <a:ext cx="234000" cy="234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0000FF"/>
                </a:solidFill>
                <a:effectLst/>
                <a:uLnTx/>
                <a:uFillTx/>
                <a:latin typeface="游ゴシック" panose="020F0502020204030204"/>
                <a:ea typeface="游ゴシック" panose="020B0400000000000000" pitchFamily="50" charset="-128"/>
                <a:cs typeface="+mn-cs"/>
              </a:endParaRPr>
            </a:p>
          </p:txBody>
        </p:sp>
        <p:sp>
          <p:nvSpPr>
            <p:cNvPr id="123" name="テキスト ボックス 122">
              <a:extLst>
                <a:ext uri="{FF2B5EF4-FFF2-40B4-BE49-F238E27FC236}">
                  <a16:creationId xmlns:a16="http://schemas.microsoft.com/office/drawing/2014/main" id="{30CEBC36-9D6D-47C6-BAE6-EBB8DE8FA8EC}"/>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B</a:t>
              </a:r>
            </a:p>
          </p:txBody>
        </p:sp>
      </p:grpSp>
      <p:grpSp>
        <p:nvGrpSpPr>
          <p:cNvPr id="118" name="グループ化 117">
            <a:extLst>
              <a:ext uri="{FF2B5EF4-FFF2-40B4-BE49-F238E27FC236}">
                <a16:creationId xmlns:a16="http://schemas.microsoft.com/office/drawing/2014/main" id="{DFA176CA-29F9-4E93-83C9-2B00A57E2A10}"/>
              </a:ext>
            </a:extLst>
          </p:cNvPr>
          <p:cNvGrpSpPr/>
          <p:nvPr/>
        </p:nvGrpSpPr>
        <p:grpSpPr>
          <a:xfrm>
            <a:off x="11321013" y="3142932"/>
            <a:ext cx="279421" cy="307777"/>
            <a:chOff x="2540906" y="1209974"/>
            <a:chExt cx="279421" cy="307777"/>
          </a:xfrm>
        </p:grpSpPr>
        <p:sp>
          <p:nvSpPr>
            <p:cNvPr id="119" name="楕円 118">
              <a:extLst>
                <a:ext uri="{FF2B5EF4-FFF2-40B4-BE49-F238E27FC236}">
                  <a16:creationId xmlns:a16="http://schemas.microsoft.com/office/drawing/2014/main" id="{088B0B21-1CD7-4EC8-BF74-177DC02119F1}"/>
                </a:ext>
              </a:extLst>
            </p:cNvPr>
            <p:cNvSpPr/>
            <p:nvPr/>
          </p:nvSpPr>
          <p:spPr>
            <a:xfrm>
              <a:off x="2563617" y="1246863"/>
              <a:ext cx="234000" cy="234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0000FF"/>
                </a:solidFill>
                <a:effectLst/>
                <a:uLnTx/>
                <a:uFillTx/>
                <a:latin typeface="游ゴシック" panose="020F0502020204030204"/>
                <a:ea typeface="游ゴシック" panose="020B0400000000000000" pitchFamily="50" charset="-128"/>
                <a:cs typeface="+mn-cs"/>
              </a:endParaRPr>
            </a:p>
          </p:txBody>
        </p:sp>
        <p:sp>
          <p:nvSpPr>
            <p:cNvPr id="120" name="テキスト ボックス 119">
              <a:extLst>
                <a:ext uri="{FF2B5EF4-FFF2-40B4-BE49-F238E27FC236}">
                  <a16:creationId xmlns:a16="http://schemas.microsoft.com/office/drawing/2014/main" id="{888E893F-FB12-4B91-8FA2-5C09E27CB4B5}"/>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B</a:t>
              </a:r>
            </a:p>
          </p:txBody>
        </p:sp>
      </p:grpSp>
      <p:grpSp>
        <p:nvGrpSpPr>
          <p:cNvPr id="126" name="グループ化 125">
            <a:extLst>
              <a:ext uri="{FF2B5EF4-FFF2-40B4-BE49-F238E27FC236}">
                <a16:creationId xmlns:a16="http://schemas.microsoft.com/office/drawing/2014/main" id="{FFED28F1-AE87-463E-9778-6DCD41FCBCF1}"/>
              </a:ext>
            </a:extLst>
          </p:cNvPr>
          <p:cNvGrpSpPr/>
          <p:nvPr/>
        </p:nvGrpSpPr>
        <p:grpSpPr>
          <a:xfrm>
            <a:off x="11321013" y="2598545"/>
            <a:ext cx="279421" cy="307777"/>
            <a:chOff x="2540906" y="1209974"/>
            <a:chExt cx="279421" cy="307777"/>
          </a:xfrm>
        </p:grpSpPr>
        <p:sp>
          <p:nvSpPr>
            <p:cNvPr id="127" name="楕円 126">
              <a:extLst>
                <a:ext uri="{FF2B5EF4-FFF2-40B4-BE49-F238E27FC236}">
                  <a16:creationId xmlns:a16="http://schemas.microsoft.com/office/drawing/2014/main" id="{35E21869-3634-433F-9DD3-DD524D2970EF}"/>
                </a:ext>
              </a:extLst>
            </p:cNvPr>
            <p:cNvSpPr/>
            <p:nvPr/>
          </p:nvSpPr>
          <p:spPr>
            <a:xfrm>
              <a:off x="2563617" y="1246863"/>
              <a:ext cx="234000" cy="23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FF0000"/>
                </a:solidFill>
                <a:effectLst/>
                <a:uLnTx/>
                <a:uFillTx/>
                <a:latin typeface="游ゴシック" panose="020F0502020204030204"/>
                <a:ea typeface="游ゴシック" panose="020B0400000000000000" pitchFamily="50" charset="-128"/>
                <a:cs typeface="+mn-cs"/>
              </a:endParaRPr>
            </a:p>
          </p:txBody>
        </p:sp>
        <p:sp>
          <p:nvSpPr>
            <p:cNvPr id="128" name="テキスト ボックス 127">
              <a:extLst>
                <a:ext uri="{FF2B5EF4-FFF2-40B4-BE49-F238E27FC236}">
                  <a16:creationId xmlns:a16="http://schemas.microsoft.com/office/drawing/2014/main" id="{9615FAE7-C40F-4FA8-A938-5B65126D2461}"/>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A</a:t>
              </a:r>
            </a:p>
          </p:txBody>
        </p:sp>
      </p:grpSp>
      <p:pic>
        <p:nvPicPr>
          <p:cNvPr id="131" name="図 130">
            <a:extLst>
              <a:ext uri="{FF2B5EF4-FFF2-40B4-BE49-F238E27FC236}">
                <a16:creationId xmlns:a16="http://schemas.microsoft.com/office/drawing/2014/main" id="{B5C9338D-F804-49FC-95F7-7C63D1AB9B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8817" y="5624689"/>
            <a:ext cx="3782365" cy="3809228"/>
          </a:xfrm>
          <a:prstGeom prst="rect">
            <a:avLst/>
          </a:prstGeom>
        </p:spPr>
      </p:pic>
      <p:grpSp>
        <p:nvGrpSpPr>
          <p:cNvPr id="112" name="グループ化 111">
            <a:extLst>
              <a:ext uri="{FF2B5EF4-FFF2-40B4-BE49-F238E27FC236}">
                <a16:creationId xmlns:a16="http://schemas.microsoft.com/office/drawing/2014/main" id="{7C1B58E5-D63F-4411-B636-9A85C4A6926E}"/>
              </a:ext>
            </a:extLst>
          </p:cNvPr>
          <p:cNvGrpSpPr/>
          <p:nvPr/>
        </p:nvGrpSpPr>
        <p:grpSpPr>
          <a:xfrm>
            <a:off x="8215528" y="5530555"/>
            <a:ext cx="279421" cy="307777"/>
            <a:chOff x="2540906" y="1209974"/>
            <a:chExt cx="279421" cy="307777"/>
          </a:xfrm>
        </p:grpSpPr>
        <p:sp>
          <p:nvSpPr>
            <p:cNvPr id="113" name="楕円 112">
              <a:extLst>
                <a:ext uri="{FF2B5EF4-FFF2-40B4-BE49-F238E27FC236}">
                  <a16:creationId xmlns:a16="http://schemas.microsoft.com/office/drawing/2014/main" id="{886C2D32-43AB-4190-93EF-B6CB26A8E414}"/>
                </a:ext>
              </a:extLst>
            </p:cNvPr>
            <p:cNvSpPr/>
            <p:nvPr/>
          </p:nvSpPr>
          <p:spPr>
            <a:xfrm>
              <a:off x="2563617" y="1246863"/>
              <a:ext cx="234000" cy="234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0000FF"/>
                </a:solidFill>
                <a:effectLst/>
                <a:uLnTx/>
                <a:uFillTx/>
                <a:latin typeface="游ゴシック" panose="020F0502020204030204"/>
                <a:ea typeface="游ゴシック" panose="020B0400000000000000" pitchFamily="50" charset="-128"/>
                <a:cs typeface="+mn-cs"/>
              </a:endParaRPr>
            </a:p>
          </p:txBody>
        </p:sp>
        <p:sp>
          <p:nvSpPr>
            <p:cNvPr id="114" name="テキスト ボックス 113">
              <a:extLst>
                <a:ext uri="{FF2B5EF4-FFF2-40B4-BE49-F238E27FC236}">
                  <a16:creationId xmlns:a16="http://schemas.microsoft.com/office/drawing/2014/main" id="{414C097F-830B-4086-8E3E-E85D28619BD7}"/>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B</a:t>
              </a:r>
            </a:p>
          </p:txBody>
        </p:sp>
      </p:grpSp>
      <p:grpSp>
        <p:nvGrpSpPr>
          <p:cNvPr id="132" name="グループ化 131">
            <a:extLst>
              <a:ext uri="{FF2B5EF4-FFF2-40B4-BE49-F238E27FC236}">
                <a16:creationId xmlns:a16="http://schemas.microsoft.com/office/drawing/2014/main" id="{FED087E6-B5DC-4EB8-936B-39F601E4DAD5}"/>
              </a:ext>
            </a:extLst>
          </p:cNvPr>
          <p:cNvGrpSpPr/>
          <p:nvPr/>
        </p:nvGrpSpPr>
        <p:grpSpPr>
          <a:xfrm>
            <a:off x="10433248" y="6684864"/>
            <a:ext cx="279421" cy="307777"/>
            <a:chOff x="2540906" y="1226436"/>
            <a:chExt cx="279421" cy="307777"/>
          </a:xfrm>
        </p:grpSpPr>
        <p:sp>
          <p:nvSpPr>
            <p:cNvPr id="133" name="楕円 132">
              <a:extLst>
                <a:ext uri="{FF2B5EF4-FFF2-40B4-BE49-F238E27FC236}">
                  <a16:creationId xmlns:a16="http://schemas.microsoft.com/office/drawing/2014/main" id="{DB28BDA8-144E-4343-9C67-F9E76C4A1FEC}"/>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4" name="テキスト ボックス 133">
              <a:extLst>
                <a:ext uri="{FF2B5EF4-FFF2-40B4-BE49-F238E27FC236}">
                  <a16:creationId xmlns:a16="http://schemas.microsoft.com/office/drawing/2014/main" id="{E3E885CE-EBFC-44AB-81A2-283C386CBED5}"/>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1</a:t>
              </a:r>
            </a:p>
          </p:txBody>
        </p:sp>
      </p:grpSp>
      <p:grpSp>
        <p:nvGrpSpPr>
          <p:cNvPr id="135" name="グループ化 134">
            <a:extLst>
              <a:ext uri="{FF2B5EF4-FFF2-40B4-BE49-F238E27FC236}">
                <a16:creationId xmlns:a16="http://schemas.microsoft.com/office/drawing/2014/main" id="{1C529E4E-75CD-48A8-A101-E852C7CEDFC6}"/>
              </a:ext>
            </a:extLst>
          </p:cNvPr>
          <p:cNvGrpSpPr/>
          <p:nvPr/>
        </p:nvGrpSpPr>
        <p:grpSpPr>
          <a:xfrm>
            <a:off x="10433248" y="7289762"/>
            <a:ext cx="279421" cy="307777"/>
            <a:chOff x="2540906" y="1226436"/>
            <a:chExt cx="279421" cy="307777"/>
          </a:xfrm>
        </p:grpSpPr>
        <p:sp>
          <p:nvSpPr>
            <p:cNvPr id="136" name="楕円 135">
              <a:extLst>
                <a:ext uri="{FF2B5EF4-FFF2-40B4-BE49-F238E27FC236}">
                  <a16:creationId xmlns:a16="http://schemas.microsoft.com/office/drawing/2014/main" id="{16D58360-0757-4C8B-AE0E-2B43B18E3140}"/>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7" name="テキスト ボックス 136">
              <a:extLst>
                <a:ext uri="{FF2B5EF4-FFF2-40B4-BE49-F238E27FC236}">
                  <a16:creationId xmlns:a16="http://schemas.microsoft.com/office/drawing/2014/main" id="{C27D1098-9224-49A1-9653-8448733F31E3}"/>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2</a:t>
              </a:r>
            </a:p>
          </p:txBody>
        </p:sp>
      </p:grpSp>
      <p:grpSp>
        <p:nvGrpSpPr>
          <p:cNvPr id="138" name="グループ化 137">
            <a:extLst>
              <a:ext uri="{FF2B5EF4-FFF2-40B4-BE49-F238E27FC236}">
                <a16:creationId xmlns:a16="http://schemas.microsoft.com/office/drawing/2014/main" id="{878EECAD-7C7A-47D3-8B17-3D2C18BD4349}"/>
              </a:ext>
            </a:extLst>
          </p:cNvPr>
          <p:cNvGrpSpPr/>
          <p:nvPr/>
        </p:nvGrpSpPr>
        <p:grpSpPr>
          <a:xfrm>
            <a:off x="10433248" y="7894660"/>
            <a:ext cx="279421" cy="307777"/>
            <a:chOff x="2540906" y="1226436"/>
            <a:chExt cx="279421" cy="307777"/>
          </a:xfrm>
        </p:grpSpPr>
        <p:sp>
          <p:nvSpPr>
            <p:cNvPr id="139" name="楕円 138">
              <a:extLst>
                <a:ext uri="{FF2B5EF4-FFF2-40B4-BE49-F238E27FC236}">
                  <a16:creationId xmlns:a16="http://schemas.microsoft.com/office/drawing/2014/main" id="{7D381DF5-570E-49E9-B054-66782BC97766}"/>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0" name="テキスト ボックス 139">
              <a:extLst>
                <a:ext uri="{FF2B5EF4-FFF2-40B4-BE49-F238E27FC236}">
                  <a16:creationId xmlns:a16="http://schemas.microsoft.com/office/drawing/2014/main" id="{7BC58B64-58BE-45B5-A9F1-9DCCF7905B9B}"/>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3</a:t>
              </a:r>
            </a:p>
          </p:txBody>
        </p:sp>
      </p:grpSp>
      <p:grpSp>
        <p:nvGrpSpPr>
          <p:cNvPr id="141" name="グループ化 140">
            <a:extLst>
              <a:ext uri="{FF2B5EF4-FFF2-40B4-BE49-F238E27FC236}">
                <a16:creationId xmlns:a16="http://schemas.microsoft.com/office/drawing/2014/main" id="{66F899AF-0974-4215-B918-E45C0EB102B9}"/>
              </a:ext>
            </a:extLst>
          </p:cNvPr>
          <p:cNvGrpSpPr/>
          <p:nvPr/>
        </p:nvGrpSpPr>
        <p:grpSpPr>
          <a:xfrm>
            <a:off x="10433248" y="8500815"/>
            <a:ext cx="279421" cy="307777"/>
            <a:chOff x="2540906" y="1226436"/>
            <a:chExt cx="279421" cy="307777"/>
          </a:xfrm>
        </p:grpSpPr>
        <p:sp>
          <p:nvSpPr>
            <p:cNvPr id="142" name="楕円 141">
              <a:extLst>
                <a:ext uri="{FF2B5EF4-FFF2-40B4-BE49-F238E27FC236}">
                  <a16:creationId xmlns:a16="http://schemas.microsoft.com/office/drawing/2014/main" id="{9DAB725B-381A-4C25-9BA5-0BC7BB6A0936}"/>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3" name="テキスト ボックス 142">
              <a:extLst>
                <a:ext uri="{FF2B5EF4-FFF2-40B4-BE49-F238E27FC236}">
                  <a16:creationId xmlns:a16="http://schemas.microsoft.com/office/drawing/2014/main" id="{CB6173FB-B61E-4C85-842C-711C6AF3E796}"/>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4</a:t>
              </a:r>
            </a:p>
          </p:txBody>
        </p:sp>
      </p:grpSp>
    </p:spTree>
    <p:extLst>
      <p:ext uri="{BB962C8B-B14F-4D97-AF65-F5344CB8AC3E}">
        <p14:creationId xmlns:p14="http://schemas.microsoft.com/office/powerpoint/2010/main" val="26950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四角形: 角を丸くする 57">
            <a:extLst>
              <a:ext uri="{FF2B5EF4-FFF2-40B4-BE49-F238E27FC236}">
                <a16:creationId xmlns:a16="http://schemas.microsoft.com/office/drawing/2014/main" id="{4280B8FD-DB58-421D-93ED-25F759AEE0AF}"/>
              </a:ext>
            </a:extLst>
          </p:cNvPr>
          <p:cNvSpPr/>
          <p:nvPr/>
        </p:nvSpPr>
        <p:spPr>
          <a:xfrm>
            <a:off x="8164000" y="221359"/>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2F6C50E1-F4DB-4B69-961E-B749833B8850}"/>
              </a:ext>
            </a:extLst>
          </p:cNvPr>
          <p:cNvSpPr/>
          <p:nvPr/>
        </p:nvSpPr>
        <p:spPr>
          <a:xfrm>
            <a:off x="91678"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四角形: 角を丸くする 28">
            <a:extLst>
              <a:ext uri="{FF2B5EF4-FFF2-40B4-BE49-F238E27FC236}">
                <a16:creationId xmlns:a16="http://schemas.microsoft.com/office/drawing/2014/main" id="{1E9DE310-0E63-4F12-BF6E-A93C69918B4F}"/>
              </a:ext>
            </a:extLst>
          </p:cNvPr>
          <p:cNvSpPr/>
          <p:nvPr/>
        </p:nvSpPr>
        <p:spPr>
          <a:xfrm>
            <a:off x="4131012"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0" name="四角形: 角を丸くする 29">
            <a:extLst>
              <a:ext uri="{FF2B5EF4-FFF2-40B4-BE49-F238E27FC236}">
                <a16:creationId xmlns:a16="http://schemas.microsoft.com/office/drawing/2014/main" id="{A323A2CF-BBD4-45A7-9084-92253C4FC27F}"/>
              </a:ext>
            </a:extLst>
          </p:cNvPr>
          <p:cNvSpPr/>
          <p:nvPr/>
        </p:nvSpPr>
        <p:spPr>
          <a:xfrm>
            <a:off x="2107846" y="265543"/>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1" name="四角形: 角を丸くする 30">
            <a:extLst>
              <a:ext uri="{FF2B5EF4-FFF2-40B4-BE49-F238E27FC236}">
                <a16:creationId xmlns:a16="http://schemas.microsoft.com/office/drawing/2014/main" id="{68BE7B55-8C5B-4EB1-8BA2-2E246EA36792}"/>
              </a:ext>
            </a:extLst>
          </p:cNvPr>
          <p:cNvSpPr/>
          <p:nvPr/>
        </p:nvSpPr>
        <p:spPr>
          <a:xfrm>
            <a:off x="6152471" y="49233"/>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正方形/長方形 32">
            <a:extLst>
              <a:ext uri="{FF2B5EF4-FFF2-40B4-BE49-F238E27FC236}">
                <a16:creationId xmlns:a16="http://schemas.microsoft.com/office/drawing/2014/main" id="{B2483197-CEC6-4BA9-8FB4-3D1AB7F5C3B8}"/>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3" name="テキスト ボックス 22">
            <a:extLst>
              <a:ext uri="{FF2B5EF4-FFF2-40B4-BE49-F238E27FC236}">
                <a16:creationId xmlns:a16="http://schemas.microsoft.com/office/drawing/2014/main" id="{8BDCE1A4-7E2D-4EE3-9A23-B8CFFCE57EB6}"/>
              </a:ext>
            </a:extLst>
          </p:cNvPr>
          <p:cNvSpPr txBox="1"/>
          <p:nvPr/>
        </p:nvSpPr>
        <p:spPr>
          <a:xfrm>
            <a:off x="751005" y="238522"/>
            <a:ext cx="754387"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4" name="テキスト ボックス 23">
            <a:extLst>
              <a:ext uri="{FF2B5EF4-FFF2-40B4-BE49-F238E27FC236}">
                <a16:creationId xmlns:a16="http://schemas.microsoft.com/office/drawing/2014/main" id="{280AB16F-3751-4BEE-AFA4-B0938C8B6235}"/>
              </a:ext>
            </a:extLst>
          </p:cNvPr>
          <p:cNvSpPr txBox="1"/>
          <p:nvPr/>
        </p:nvSpPr>
        <p:spPr>
          <a:xfrm>
            <a:off x="4400838" y="247943"/>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5" name="テキスト ボックス 24">
            <a:extLst>
              <a:ext uri="{FF2B5EF4-FFF2-40B4-BE49-F238E27FC236}">
                <a16:creationId xmlns:a16="http://schemas.microsoft.com/office/drawing/2014/main" id="{7A51ACB0-CE29-40FA-81B8-60249ABC5648}"/>
              </a:ext>
            </a:extLst>
          </p:cNvPr>
          <p:cNvSpPr txBox="1"/>
          <p:nvPr/>
        </p:nvSpPr>
        <p:spPr>
          <a:xfrm>
            <a:off x="2766118" y="251748"/>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6" name="テキスト ボックス 25">
            <a:extLst>
              <a:ext uri="{FF2B5EF4-FFF2-40B4-BE49-F238E27FC236}">
                <a16:creationId xmlns:a16="http://schemas.microsoft.com/office/drawing/2014/main" id="{B8A6AE16-23B3-45E4-80DE-806646D2D1C6}"/>
              </a:ext>
            </a:extLst>
          </p:cNvPr>
          <p:cNvSpPr txBox="1"/>
          <p:nvPr/>
        </p:nvSpPr>
        <p:spPr>
          <a:xfrm>
            <a:off x="6398969" y="149394"/>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59" name="テキスト ボックス 58">
            <a:extLst>
              <a:ext uri="{FF2B5EF4-FFF2-40B4-BE49-F238E27FC236}">
                <a16:creationId xmlns:a16="http://schemas.microsoft.com/office/drawing/2014/main" id="{F9BA1229-BF5E-4D11-9B41-7045545B5934}"/>
              </a:ext>
            </a:extLst>
          </p:cNvPr>
          <p:cNvSpPr txBox="1"/>
          <p:nvPr/>
        </p:nvSpPr>
        <p:spPr>
          <a:xfrm>
            <a:off x="8673078" y="238916"/>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7" name="テキスト ボックス 26">
            <a:extLst>
              <a:ext uri="{FF2B5EF4-FFF2-40B4-BE49-F238E27FC236}">
                <a16:creationId xmlns:a16="http://schemas.microsoft.com/office/drawing/2014/main" id="{4F8FCDEB-DE14-466C-B8CA-72CB08C76129}"/>
              </a:ext>
            </a:extLst>
          </p:cNvPr>
          <p:cNvSpPr txBox="1"/>
          <p:nvPr/>
        </p:nvSpPr>
        <p:spPr>
          <a:xfrm>
            <a:off x="95025" y="4919517"/>
            <a:ext cx="315861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3</a:t>
            </a:r>
            <a:r>
              <a:rPr kumimoji="1" lang="ja-JP" altLang="en-US" sz="1600" b="1" i="0" u="none" strike="noStrike" kern="1200" cap="none" spc="0" normalizeH="0" baseline="0" noProof="0" dirty="0" err="1">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計器管理タスクの振る舞い</a:t>
            </a:r>
          </a:p>
        </p:txBody>
      </p:sp>
      <p:cxnSp>
        <p:nvCxnSpPr>
          <p:cNvPr id="32" name="直線コネクタ 31">
            <a:extLst>
              <a:ext uri="{FF2B5EF4-FFF2-40B4-BE49-F238E27FC236}">
                <a16:creationId xmlns:a16="http://schemas.microsoft.com/office/drawing/2014/main" id="{EE21FE0F-A9FC-4745-BA74-086C285B4945}"/>
              </a:ext>
            </a:extLst>
          </p:cNvPr>
          <p:cNvCxnSpPr>
            <a:cxnSpLocks/>
          </p:cNvCxnSpPr>
          <p:nvPr/>
        </p:nvCxnSpPr>
        <p:spPr>
          <a:xfrm>
            <a:off x="127756" y="5238703"/>
            <a:ext cx="3024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6E65926F-8A60-4F01-920C-3BF36488C19E}"/>
              </a:ext>
            </a:extLst>
          </p:cNvPr>
          <p:cNvSpPr txBox="1"/>
          <p:nvPr/>
        </p:nvSpPr>
        <p:spPr>
          <a:xfrm>
            <a:off x="95770" y="5255606"/>
            <a:ext cx="3363456"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計器管理タスクの振る舞いをシーケンス図で表す。計器管理タスクは</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2ms</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周期で実行される．</a:t>
            </a:r>
          </a:p>
        </p:txBody>
      </p:sp>
      <p:sp>
        <p:nvSpPr>
          <p:cNvPr id="42" name="テキスト ボックス 41">
            <a:extLst>
              <a:ext uri="{FF2B5EF4-FFF2-40B4-BE49-F238E27FC236}">
                <a16:creationId xmlns:a16="http://schemas.microsoft.com/office/drawing/2014/main" id="{053432A5-F690-4A2F-8E5D-BB7CBDAFB068}"/>
              </a:ext>
            </a:extLst>
          </p:cNvPr>
          <p:cNvSpPr txBox="1"/>
          <p:nvPr/>
        </p:nvSpPr>
        <p:spPr>
          <a:xfrm>
            <a:off x="116211" y="705933"/>
            <a:ext cx="4304884"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2-B.</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ライントレース内の振る舞い（</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2</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p>
        </p:txBody>
      </p:sp>
      <p:cxnSp>
        <p:nvCxnSpPr>
          <p:cNvPr id="43" name="直線コネクタ 42">
            <a:extLst>
              <a:ext uri="{FF2B5EF4-FFF2-40B4-BE49-F238E27FC236}">
                <a16:creationId xmlns:a16="http://schemas.microsoft.com/office/drawing/2014/main" id="{0FAFC74B-454D-40DE-BBD8-BF602499CE90}"/>
              </a:ext>
            </a:extLst>
          </p:cNvPr>
          <p:cNvCxnSpPr>
            <a:cxnSpLocks/>
          </p:cNvCxnSpPr>
          <p:nvPr/>
        </p:nvCxnSpPr>
        <p:spPr>
          <a:xfrm>
            <a:off x="187752" y="1044487"/>
            <a:ext cx="12344105"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3155BCF5-C2CC-4FFC-BB77-1B83CD2869D6}"/>
              </a:ext>
            </a:extLst>
          </p:cNvPr>
          <p:cNvSpPr txBox="1"/>
          <p:nvPr/>
        </p:nvSpPr>
        <p:spPr>
          <a:xfrm>
            <a:off x="126124" y="1100337"/>
            <a:ext cx="5128113"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ライントレース内の振る舞いをシーケンス図で示す．</a:t>
            </a:r>
          </a:p>
        </p:txBody>
      </p:sp>
      <p:cxnSp>
        <p:nvCxnSpPr>
          <p:cNvPr id="86" name="直線コネクタ 85">
            <a:extLst>
              <a:ext uri="{FF2B5EF4-FFF2-40B4-BE49-F238E27FC236}">
                <a16:creationId xmlns:a16="http://schemas.microsoft.com/office/drawing/2014/main" id="{B7FAB1F9-12EB-4C0D-AD1C-9F9E22641976}"/>
              </a:ext>
            </a:extLst>
          </p:cNvPr>
          <p:cNvCxnSpPr>
            <a:cxnSpLocks/>
          </p:cNvCxnSpPr>
          <p:nvPr/>
        </p:nvCxnSpPr>
        <p:spPr>
          <a:xfrm flipH="1">
            <a:off x="7673570" y="4008512"/>
            <a:ext cx="481178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31E9C8B-C4F2-4619-99AE-84B8E706FE29}"/>
              </a:ext>
            </a:extLst>
          </p:cNvPr>
          <p:cNvCxnSpPr>
            <a:cxnSpLocks/>
          </p:cNvCxnSpPr>
          <p:nvPr/>
        </p:nvCxnSpPr>
        <p:spPr>
          <a:xfrm>
            <a:off x="7666059" y="4008512"/>
            <a:ext cx="0" cy="87716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3" name="図 92">
            <a:extLst>
              <a:ext uri="{FF2B5EF4-FFF2-40B4-BE49-F238E27FC236}">
                <a16:creationId xmlns:a16="http://schemas.microsoft.com/office/drawing/2014/main" id="{A7A9DBB4-2D4A-4F1F-B6F4-53F71041F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52" y="1455585"/>
            <a:ext cx="2436016" cy="3447010"/>
          </a:xfrm>
          <a:prstGeom prst="rect">
            <a:avLst/>
          </a:prstGeom>
        </p:spPr>
      </p:pic>
      <p:pic>
        <p:nvPicPr>
          <p:cNvPr id="95" name="図 94">
            <a:extLst>
              <a:ext uri="{FF2B5EF4-FFF2-40B4-BE49-F238E27FC236}">
                <a16:creationId xmlns:a16="http://schemas.microsoft.com/office/drawing/2014/main" id="{C0DEA4E1-D354-4213-BBD2-C1786D270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2234" y="1470531"/>
            <a:ext cx="3463498" cy="3421969"/>
          </a:xfrm>
          <a:prstGeom prst="rect">
            <a:avLst/>
          </a:prstGeom>
        </p:spPr>
      </p:pic>
      <p:pic>
        <p:nvPicPr>
          <p:cNvPr id="97" name="図 96">
            <a:extLst>
              <a:ext uri="{FF2B5EF4-FFF2-40B4-BE49-F238E27FC236}">
                <a16:creationId xmlns:a16="http://schemas.microsoft.com/office/drawing/2014/main" id="{C0C59732-B808-4644-B8F4-9C385915C9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9626" y="1456417"/>
            <a:ext cx="2999874" cy="2484000"/>
          </a:xfrm>
          <a:prstGeom prst="rect">
            <a:avLst/>
          </a:prstGeom>
        </p:spPr>
      </p:pic>
      <p:pic>
        <p:nvPicPr>
          <p:cNvPr id="99" name="図 98">
            <a:extLst>
              <a:ext uri="{FF2B5EF4-FFF2-40B4-BE49-F238E27FC236}">
                <a16:creationId xmlns:a16="http://schemas.microsoft.com/office/drawing/2014/main" id="{645705C4-9846-4CBE-9670-0BE0AC3772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25042" y="1458273"/>
            <a:ext cx="2784522" cy="2484000"/>
          </a:xfrm>
          <a:prstGeom prst="rect">
            <a:avLst/>
          </a:prstGeom>
        </p:spPr>
      </p:pic>
      <p:cxnSp>
        <p:nvCxnSpPr>
          <p:cNvPr id="47" name="直線コネクタ 46">
            <a:extLst>
              <a:ext uri="{FF2B5EF4-FFF2-40B4-BE49-F238E27FC236}">
                <a16:creationId xmlns:a16="http://schemas.microsoft.com/office/drawing/2014/main" id="{58F3FC48-19FE-460C-BFF9-23BBB6199CF8}"/>
              </a:ext>
            </a:extLst>
          </p:cNvPr>
          <p:cNvCxnSpPr>
            <a:cxnSpLocks/>
          </p:cNvCxnSpPr>
          <p:nvPr/>
        </p:nvCxnSpPr>
        <p:spPr>
          <a:xfrm flipH="1" flipV="1">
            <a:off x="127622" y="4885673"/>
            <a:ext cx="753843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4" name="図 103">
            <a:extLst>
              <a:ext uri="{FF2B5EF4-FFF2-40B4-BE49-F238E27FC236}">
                <a16:creationId xmlns:a16="http://schemas.microsoft.com/office/drawing/2014/main" id="{60F4CFA2-96B6-4988-BA60-51F651BB2A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4715" y="4969830"/>
            <a:ext cx="3561344" cy="2465184"/>
          </a:xfrm>
          <a:prstGeom prst="rect">
            <a:avLst/>
          </a:prstGeom>
        </p:spPr>
      </p:pic>
      <p:pic>
        <p:nvPicPr>
          <p:cNvPr id="106" name="図 105">
            <a:extLst>
              <a:ext uri="{FF2B5EF4-FFF2-40B4-BE49-F238E27FC236}">
                <a16:creationId xmlns:a16="http://schemas.microsoft.com/office/drawing/2014/main" id="{2EBD0A75-5C4F-4E1D-9EB1-01E65E53B4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04715" y="7467267"/>
            <a:ext cx="3561344" cy="1868390"/>
          </a:xfrm>
          <a:prstGeom prst="rect">
            <a:avLst/>
          </a:prstGeom>
        </p:spPr>
      </p:pic>
      <p:pic>
        <p:nvPicPr>
          <p:cNvPr id="108" name="図 107">
            <a:extLst>
              <a:ext uri="{FF2B5EF4-FFF2-40B4-BE49-F238E27FC236}">
                <a16:creationId xmlns:a16="http://schemas.microsoft.com/office/drawing/2014/main" id="{B5302395-21A2-4A72-A5FF-AB77063B65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85834" y="5746324"/>
            <a:ext cx="3436873" cy="1986577"/>
          </a:xfrm>
          <a:prstGeom prst="rect">
            <a:avLst/>
          </a:prstGeom>
        </p:spPr>
      </p:pic>
      <p:pic>
        <p:nvPicPr>
          <p:cNvPr id="110" name="図 109">
            <a:extLst>
              <a:ext uri="{FF2B5EF4-FFF2-40B4-BE49-F238E27FC236}">
                <a16:creationId xmlns:a16="http://schemas.microsoft.com/office/drawing/2014/main" id="{68BD8BD6-E377-4977-AD31-362F7790A6C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80552" y="4090548"/>
            <a:ext cx="3464796" cy="1611316"/>
          </a:xfrm>
          <a:prstGeom prst="rect">
            <a:avLst/>
          </a:prstGeom>
        </p:spPr>
      </p:pic>
      <p:pic>
        <p:nvPicPr>
          <p:cNvPr id="112" name="図 111">
            <a:extLst>
              <a:ext uri="{FF2B5EF4-FFF2-40B4-BE49-F238E27FC236}">
                <a16:creationId xmlns:a16="http://schemas.microsoft.com/office/drawing/2014/main" id="{13146E4E-8880-417A-9341-679D206FA7A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80551" y="7777361"/>
            <a:ext cx="3409335" cy="1558296"/>
          </a:xfrm>
          <a:prstGeom prst="rect">
            <a:avLst/>
          </a:prstGeom>
        </p:spPr>
      </p:pic>
      <p:grpSp>
        <p:nvGrpSpPr>
          <p:cNvPr id="65" name="グループ化 64">
            <a:extLst>
              <a:ext uri="{FF2B5EF4-FFF2-40B4-BE49-F238E27FC236}">
                <a16:creationId xmlns:a16="http://schemas.microsoft.com/office/drawing/2014/main" id="{AE2A1EC6-6961-4203-BEA9-E057A90A7CDB}"/>
              </a:ext>
            </a:extLst>
          </p:cNvPr>
          <p:cNvGrpSpPr/>
          <p:nvPr/>
        </p:nvGrpSpPr>
        <p:grpSpPr>
          <a:xfrm>
            <a:off x="6404487" y="1344464"/>
            <a:ext cx="279421" cy="307777"/>
            <a:chOff x="2540906" y="1226436"/>
            <a:chExt cx="279421" cy="307777"/>
          </a:xfrm>
        </p:grpSpPr>
        <p:sp>
          <p:nvSpPr>
            <p:cNvPr id="66" name="楕円 65">
              <a:extLst>
                <a:ext uri="{FF2B5EF4-FFF2-40B4-BE49-F238E27FC236}">
                  <a16:creationId xmlns:a16="http://schemas.microsoft.com/office/drawing/2014/main" id="{42C703C7-AF88-424C-91E8-02BF3F47A986}"/>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7" name="テキスト ボックス 66">
              <a:extLst>
                <a:ext uri="{FF2B5EF4-FFF2-40B4-BE49-F238E27FC236}">
                  <a16:creationId xmlns:a16="http://schemas.microsoft.com/office/drawing/2014/main" id="{DE27C7E1-3BFD-4495-8F25-31ABA9FE3514}"/>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3</a:t>
              </a:r>
            </a:p>
          </p:txBody>
        </p:sp>
      </p:grpSp>
      <p:grpSp>
        <p:nvGrpSpPr>
          <p:cNvPr id="68" name="グループ化 67">
            <a:extLst>
              <a:ext uri="{FF2B5EF4-FFF2-40B4-BE49-F238E27FC236}">
                <a16:creationId xmlns:a16="http://schemas.microsoft.com/office/drawing/2014/main" id="{DDA0C9C6-FC2B-455F-8753-3196710A8E92}"/>
              </a:ext>
            </a:extLst>
          </p:cNvPr>
          <p:cNvGrpSpPr/>
          <p:nvPr/>
        </p:nvGrpSpPr>
        <p:grpSpPr>
          <a:xfrm>
            <a:off x="9615412" y="1368331"/>
            <a:ext cx="279421" cy="307777"/>
            <a:chOff x="2540906" y="1226436"/>
            <a:chExt cx="279421" cy="307777"/>
          </a:xfrm>
        </p:grpSpPr>
        <p:sp>
          <p:nvSpPr>
            <p:cNvPr id="69" name="楕円 68">
              <a:extLst>
                <a:ext uri="{FF2B5EF4-FFF2-40B4-BE49-F238E27FC236}">
                  <a16:creationId xmlns:a16="http://schemas.microsoft.com/office/drawing/2014/main" id="{D930EBC5-4550-47DD-ABF9-4304D8318893}"/>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0" name="テキスト ボックス 69">
              <a:extLst>
                <a:ext uri="{FF2B5EF4-FFF2-40B4-BE49-F238E27FC236}">
                  <a16:creationId xmlns:a16="http://schemas.microsoft.com/office/drawing/2014/main" id="{35CAE0FD-26D0-4678-83A1-81D8FA2A3702}"/>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4</a:t>
              </a:r>
            </a:p>
          </p:txBody>
        </p:sp>
      </p:grpSp>
      <p:grpSp>
        <p:nvGrpSpPr>
          <p:cNvPr id="75" name="グループ化 74">
            <a:extLst>
              <a:ext uri="{FF2B5EF4-FFF2-40B4-BE49-F238E27FC236}">
                <a16:creationId xmlns:a16="http://schemas.microsoft.com/office/drawing/2014/main" id="{458CF5D2-9636-4BBE-910F-DB49C9535B58}"/>
              </a:ext>
            </a:extLst>
          </p:cNvPr>
          <p:cNvGrpSpPr/>
          <p:nvPr/>
        </p:nvGrpSpPr>
        <p:grpSpPr>
          <a:xfrm>
            <a:off x="2728907" y="1361204"/>
            <a:ext cx="279421" cy="307777"/>
            <a:chOff x="2540906" y="1226436"/>
            <a:chExt cx="279421" cy="307777"/>
          </a:xfrm>
        </p:grpSpPr>
        <p:sp>
          <p:nvSpPr>
            <p:cNvPr id="76" name="楕円 75">
              <a:extLst>
                <a:ext uri="{FF2B5EF4-FFF2-40B4-BE49-F238E27FC236}">
                  <a16:creationId xmlns:a16="http://schemas.microsoft.com/office/drawing/2014/main" id="{5124E9B2-99A7-4E97-87D8-C12B7D8F41B3}"/>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7" name="テキスト ボックス 76">
              <a:extLst>
                <a:ext uri="{FF2B5EF4-FFF2-40B4-BE49-F238E27FC236}">
                  <a16:creationId xmlns:a16="http://schemas.microsoft.com/office/drawing/2014/main" id="{4831E1DB-6329-4D91-9C08-12D4F88E49BE}"/>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2</a:t>
              </a:r>
            </a:p>
          </p:txBody>
        </p:sp>
      </p:grpSp>
      <p:grpSp>
        <p:nvGrpSpPr>
          <p:cNvPr id="78" name="グループ化 77">
            <a:extLst>
              <a:ext uri="{FF2B5EF4-FFF2-40B4-BE49-F238E27FC236}">
                <a16:creationId xmlns:a16="http://schemas.microsoft.com/office/drawing/2014/main" id="{F410D1DA-ECC4-46F0-BF6C-5EEB2AB9E41C}"/>
              </a:ext>
            </a:extLst>
          </p:cNvPr>
          <p:cNvGrpSpPr/>
          <p:nvPr/>
        </p:nvGrpSpPr>
        <p:grpSpPr>
          <a:xfrm>
            <a:off x="84538" y="1357262"/>
            <a:ext cx="279421" cy="307777"/>
            <a:chOff x="2540906" y="1226436"/>
            <a:chExt cx="279421" cy="307777"/>
          </a:xfrm>
        </p:grpSpPr>
        <p:sp>
          <p:nvSpPr>
            <p:cNvPr id="79" name="楕円 78">
              <a:extLst>
                <a:ext uri="{FF2B5EF4-FFF2-40B4-BE49-F238E27FC236}">
                  <a16:creationId xmlns:a16="http://schemas.microsoft.com/office/drawing/2014/main" id="{EE8B6AD9-20F7-465E-8E6B-B14BEF9F9086}"/>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0" name="テキスト ボックス 79">
              <a:extLst>
                <a:ext uri="{FF2B5EF4-FFF2-40B4-BE49-F238E27FC236}">
                  <a16:creationId xmlns:a16="http://schemas.microsoft.com/office/drawing/2014/main" id="{2B0FE2B7-DC3D-4E78-846C-29FCB685506B}"/>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1</a:t>
              </a:r>
            </a:p>
          </p:txBody>
        </p:sp>
      </p:grpSp>
      <p:grpSp>
        <p:nvGrpSpPr>
          <p:cNvPr id="118" name="グループ化 117">
            <a:extLst>
              <a:ext uri="{FF2B5EF4-FFF2-40B4-BE49-F238E27FC236}">
                <a16:creationId xmlns:a16="http://schemas.microsoft.com/office/drawing/2014/main" id="{456703DF-4264-437E-B792-6C89BCF1F7F0}"/>
              </a:ext>
            </a:extLst>
          </p:cNvPr>
          <p:cNvGrpSpPr/>
          <p:nvPr/>
        </p:nvGrpSpPr>
        <p:grpSpPr>
          <a:xfrm>
            <a:off x="3965003" y="4881781"/>
            <a:ext cx="279421" cy="307777"/>
            <a:chOff x="2540906" y="1219634"/>
            <a:chExt cx="279421" cy="307777"/>
          </a:xfrm>
        </p:grpSpPr>
        <p:sp>
          <p:nvSpPr>
            <p:cNvPr id="119" name="楕円 118">
              <a:extLst>
                <a:ext uri="{FF2B5EF4-FFF2-40B4-BE49-F238E27FC236}">
                  <a16:creationId xmlns:a16="http://schemas.microsoft.com/office/drawing/2014/main" id="{6A54C88A-8379-453B-85A8-BF1879033B4B}"/>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0" name="テキスト ボックス 119">
              <a:extLst>
                <a:ext uri="{FF2B5EF4-FFF2-40B4-BE49-F238E27FC236}">
                  <a16:creationId xmlns:a16="http://schemas.microsoft.com/office/drawing/2014/main" id="{9707B891-BC5E-4A85-BF2A-706518B8ABED}"/>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1</a:t>
              </a:r>
            </a:p>
          </p:txBody>
        </p:sp>
      </p:grpSp>
      <p:grpSp>
        <p:nvGrpSpPr>
          <p:cNvPr id="121" name="グループ化 120">
            <a:extLst>
              <a:ext uri="{FF2B5EF4-FFF2-40B4-BE49-F238E27FC236}">
                <a16:creationId xmlns:a16="http://schemas.microsoft.com/office/drawing/2014/main" id="{5B5955CC-1550-4159-9E04-75CC77F65BB7}"/>
              </a:ext>
            </a:extLst>
          </p:cNvPr>
          <p:cNvGrpSpPr/>
          <p:nvPr/>
        </p:nvGrpSpPr>
        <p:grpSpPr>
          <a:xfrm>
            <a:off x="8444530" y="7692619"/>
            <a:ext cx="279421" cy="307777"/>
            <a:chOff x="2540906" y="1219634"/>
            <a:chExt cx="279421" cy="307777"/>
          </a:xfrm>
        </p:grpSpPr>
        <p:sp>
          <p:nvSpPr>
            <p:cNvPr id="122" name="楕円 121">
              <a:extLst>
                <a:ext uri="{FF2B5EF4-FFF2-40B4-BE49-F238E27FC236}">
                  <a16:creationId xmlns:a16="http://schemas.microsoft.com/office/drawing/2014/main" id="{8A55F474-B39A-4455-8436-5BD0C9686377}"/>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3" name="テキスト ボックス 122">
              <a:extLst>
                <a:ext uri="{FF2B5EF4-FFF2-40B4-BE49-F238E27FC236}">
                  <a16:creationId xmlns:a16="http://schemas.microsoft.com/office/drawing/2014/main" id="{3BF259CB-3D1D-4EE2-9CC4-E6F3526D00BB}"/>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5</a:t>
              </a:r>
            </a:p>
          </p:txBody>
        </p:sp>
      </p:grpSp>
      <p:grpSp>
        <p:nvGrpSpPr>
          <p:cNvPr id="124" name="グループ化 123">
            <a:extLst>
              <a:ext uri="{FF2B5EF4-FFF2-40B4-BE49-F238E27FC236}">
                <a16:creationId xmlns:a16="http://schemas.microsoft.com/office/drawing/2014/main" id="{B12E5E76-5339-431A-AD74-3320309819B6}"/>
              </a:ext>
            </a:extLst>
          </p:cNvPr>
          <p:cNvGrpSpPr/>
          <p:nvPr/>
        </p:nvGrpSpPr>
        <p:grpSpPr>
          <a:xfrm>
            <a:off x="8453342" y="5663252"/>
            <a:ext cx="279421" cy="307777"/>
            <a:chOff x="2540906" y="1219634"/>
            <a:chExt cx="279421" cy="307777"/>
          </a:xfrm>
        </p:grpSpPr>
        <p:sp>
          <p:nvSpPr>
            <p:cNvPr id="125" name="楕円 124">
              <a:extLst>
                <a:ext uri="{FF2B5EF4-FFF2-40B4-BE49-F238E27FC236}">
                  <a16:creationId xmlns:a16="http://schemas.microsoft.com/office/drawing/2014/main" id="{EAA417AE-B9C0-4C26-A3DC-9285A27224DB}"/>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6" name="テキスト ボックス 125">
              <a:extLst>
                <a:ext uri="{FF2B5EF4-FFF2-40B4-BE49-F238E27FC236}">
                  <a16:creationId xmlns:a16="http://schemas.microsoft.com/office/drawing/2014/main" id="{B27FDB59-5BCB-4DEB-9BFE-E5A263BDC802}"/>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4</a:t>
              </a:r>
            </a:p>
          </p:txBody>
        </p:sp>
      </p:grpSp>
      <p:grpSp>
        <p:nvGrpSpPr>
          <p:cNvPr id="127" name="グループ化 126">
            <a:extLst>
              <a:ext uri="{FF2B5EF4-FFF2-40B4-BE49-F238E27FC236}">
                <a16:creationId xmlns:a16="http://schemas.microsoft.com/office/drawing/2014/main" id="{D67CC32B-855C-4B9A-833F-4E3D68696DE5}"/>
              </a:ext>
            </a:extLst>
          </p:cNvPr>
          <p:cNvGrpSpPr/>
          <p:nvPr/>
        </p:nvGrpSpPr>
        <p:grpSpPr>
          <a:xfrm>
            <a:off x="8445704" y="3997863"/>
            <a:ext cx="279421" cy="307777"/>
            <a:chOff x="2540906" y="1219634"/>
            <a:chExt cx="279421" cy="307777"/>
          </a:xfrm>
        </p:grpSpPr>
        <p:sp>
          <p:nvSpPr>
            <p:cNvPr id="128" name="楕円 127">
              <a:extLst>
                <a:ext uri="{FF2B5EF4-FFF2-40B4-BE49-F238E27FC236}">
                  <a16:creationId xmlns:a16="http://schemas.microsoft.com/office/drawing/2014/main" id="{C8368B26-F45B-491F-935A-04D409B8E43C}"/>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9" name="テキスト ボックス 128">
              <a:extLst>
                <a:ext uri="{FF2B5EF4-FFF2-40B4-BE49-F238E27FC236}">
                  <a16:creationId xmlns:a16="http://schemas.microsoft.com/office/drawing/2014/main" id="{6DA12BC1-E506-4AEE-946B-E06052BCB4B0}"/>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3</a:t>
              </a:r>
            </a:p>
          </p:txBody>
        </p:sp>
      </p:grpSp>
      <p:grpSp>
        <p:nvGrpSpPr>
          <p:cNvPr id="130" name="グループ化 129">
            <a:extLst>
              <a:ext uri="{FF2B5EF4-FFF2-40B4-BE49-F238E27FC236}">
                <a16:creationId xmlns:a16="http://schemas.microsoft.com/office/drawing/2014/main" id="{0E8AADB3-C4EC-4ECB-B36B-A58A8478AE66}"/>
              </a:ext>
            </a:extLst>
          </p:cNvPr>
          <p:cNvGrpSpPr/>
          <p:nvPr/>
        </p:nvGrpSpPr>
        <p:grpSpPr>
          <a:xfrm>
            <a:off x="3965004" y="7358455"/>
            <a:ext cx="279421" cy="307777"/>
            <a:chOff x="2540906" y="1219634"/>
            <a:chExt cx="279421" cy="307777"/>
          </a:xfrm>
        </p:grpSpPr>
        <p:sp>
          <p:nvSpPr>
            <p:cNvPr id="131" name="楕円 130">
              <a:extLst>
                <a:ext uri="{FF2B5EF4-FFF2-40B4-BE49-F238E27FC236}">
                  <a16:creationId xmlns:a16="http://schemas.microsoft.com/office/drawing/2014/main" id="{D104CA14-6E76-4619-ADE3-968C09E74A22}"/>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2" name="テキスト ボックス 131">
              <a:extLst>
                <a:ext uri="{FF2B5EF4-FFF2-40B4-BE49-F238E27FC236}">
                  <a16:creationId xmlns:a16="http://schemas.microsoft.com/office/drawing/2014/main" id="{17B5F3F8-0352-4511-B805-B150FA9FE547}"/>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2</a:t>
              </a:r>
            </a:p>
          </p:txBody>
        </p:sp>
      </p:grpSp>
      <p:pic>
        <p:nvPicPr>
          <p:cNvPr id="134" name="図 133">
            <a:extLst>
              <a:ext uri="{FF2B5EF4-FFF2-40B4-BE49-F238E27FC236}">
                <a16:creationId xmlns:a16="http://schemas.microsoft.com/office/drawing/2014/main" id="{6F32AEE7-9891-47CA-9933-56DC3E636F9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7622" y="5678672"/>
            <a:ext cx="3326107" cy="3659699"/>
          </a:xfrm>
          <a:prstGeom prst="rect">
            <a:avLst/>
          </a:prstGeom>
        </p:spPr>
      </p:pic>
      <p:grpSp>
        <p:nvGrpSpPr>
          <p:cNvPr id="135" name="グループ化 134">
            <a:extLst>
              <a:ext uri="{FF2B5EF4-FFF2-40B4-BE49-F238E27FC236}">
                <a16:creationId xmlns:a16="http://schemas.microsoft.com/office/drawing/2014/main" id="{B7F264D4-1007-4CDA-BD0D-AAA0C5FF8A6B}"/>
              </a:ext>
            </a:extLst>
          </p:cNvPr>
          <p:cNvGrpSpPr/>
          <p:nvPr/>
        </p:nvGrpSpPr>
        <p:grpSpPr>
          <a:xfrm>
            <a:off x="1216224" y="6480596"/>
            <a:ext cx="279421" cy="307777"/>
            <a:chOff x="2540906" y="1219634"/>
            <a:chExt cx="279421" cy="307777"/>
          </a:xfrm>
        </p:grpSpPr>
        <p:sp>
          <p:nvSpPr>
            <p:cNvPr id="136" name="楕円 135">
              <a:extLst>
                <a:ext uri="{FF2B5EF4-FFF2-40B4-BE49-F238E27FC236}">
                  <a16:creationId xmlns:a16="http://schemas.microsoft.com/office/drawing/2014/main" id="{4311A83A-2040-4C3A-915C-9CEF9E0BFCF5}"/>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7" name="テキスト ボックス 136">
              <a:extLst>
                <a:ext uri="{FF2B5EF4-FFF2-40B4-BE49-F238E27FC236}">
                  <a16:creationId xmlns:a16="http://schemas.microsoft.com/office/drawing/2014/main" id="{966DE389-47A3-473D-8CAF-16D9C4A24B3F}"/>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1</a:t>
              </a:r>
            </a:p>
          </p:txBody>
        </p:sp>
      </p:grpSp>
      <p:grpSp>
        <p:nvGrpSpPr>
          <p:cNvPr id="141" name="グループ化 140">
            <a:extLst>
              <a:ext uri="{FF2B5EF4-FFF2-40B4-BE49-F238E27FC236}">
                <a16:creationId xmlns:a16="http://schemas.microsoft.com/office/drawing/2014/main" id="{3C9EC0F0-38BD-49BC-BCB4-148F9E137F31}"/>
              </a:ext>
            </a:extLst>
          </p:cNvPr>
          <p:cNvGrpSpPr/>
          <p:nvPr/>
        </p:nvGrpSpPr>
        <p:grpSpPr>
          <a:xfrm>
            <a:off x="2164240" y="7014967"/>
            <a:ext cx="279421" cy="307777"/>
            <a:chOff x="2540906" y="1219634"/>
            <a:chExt cx="279421" cy="307777"/>
          </a:xfrm>
        </p:grpSpPr>
        <p:sp>
          <p:nvSpPr>
            <p:cNvPr id="142" name="楕円 141">
              <a:extLst>
                <a:ext uri="{FF2B5EF4-FFF2-40B4-BE49-F238E27FC236}">
                  <a16:creationId xmlns:a16="http://schemas.microsoft.com/office/drawing/2014/main" id="{6C966B29-6530-4E5A-BEAC-B1C0A86BA78F}"/>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3" name="テキスト ボックス 142">
              <a:extLst>
                <a:ext uri="{FF2B5EF4-FFF2-40B4-BE49-F238E27FC236}">
                  <a16:creationId xmlns:a16="http://schemas.microsoft.com/office/drawing/2014/main" id="{27915049-E567-442B-82D7-7390904BB91D}"/>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2</a:t>
              </a:r>
            </a:p>
          </p:txBody>
        </p:sp>
      </p:grpSp>
      <p:grpSp>
        <p:nvGrpSpPr>
          <p:cNvPr id="144" name="グループ化 143">
            <a:extLst>
              <a:ext uri="{FF2B5EF4-FFF2-40B4-BE49-F238E27FC236}">
                <a16:creationId xmlns:a16="http://schemas.microsoft.com/office/drawing/2014/main" id="{90E13857-E422-4AA8-8C40-E5931206E037}"/>
              </a:ext>
            </a:extLst>
          </p:cNvPr>
          <p:cNvGrpSpPr/>
          <p:nvPr/>
        </p:nvGrpSpPr>
        <p:grpSpPr>
          <a:xfrm>
            <a:off x="2162141" y="7508215"/>
            <a:ext cx="279421" cy="307777"/>
            <a:chOff x="2540906" y="1219634"/>
            <a:chExt cx="279421" cy="307777"/>
          </a:xfrm>
        </p:grpSpPr>
        <p:sp>
          <p:nvSpPr>
            <p:cNvPr id="145" name="楕円 144">
              <a:extLst>
                <a:ext uri="{FF2B5EF4-FFF2-40B4-BE49-F238E27FC236}">
                  <a16:creationId xmlns:a16="http://schemas.microsoft.com/office/drawing/2014/main" id="{D2CA4E39-9ADC-424F-89CB-ADCEED395E01}"/>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6" name="テキスト ボックス 145">
              <a:extLst>
                <a:ext uri="{FF2B5EF4-FFF2-40B4-BE49-F238E27FC236}">
                  <a16:creationId xmlns:a16="http://schemas.microsoft.com/office/drawing/2014/main" id="{CF7D7047-6952-4FAB-9013-59AFE4F554E2}"/>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3</a:t>
              </a:r>
            </a:p>
          </p:txBody>
        </p:sp>
      </p:grpSp>
      <p:grpSp>
        <p:nvGrpSpPr>
          <p:cNvPr id="147" name="グループ化 146">
            <a:extLst>
              <a:ext uri="{FF2B5EF4-FFF2-40B4-BE49-F238E27FC236}">
                <a16:creationId xmlns:a16="http://schemas.microsoft.com/office/drawing/2014/main" id="{7A213496-6371-4132-98B2-A10F65C5EDE4}"/>
              </a:ext>
            </a:extLst>
          </p:cNvPr>
          <p:cNvGrpSpPr/>
          <p:nvPr/>
        </p:nvGrpSpPr>
        <p:grpSpPr>
          <a:xfrm>
            <a:off x="2162141" y="8013731"/>
            <a:ext cx="279421" cy="307777"/>
            <a:chOff x="2540906" y="1219634"/>
            <a:chExt cx="279421" cy="307777"/>
          </a:xfrm>
        </p:grpSpPr>
        <p:sp>
          <p:nvSpPr>
            <p:cNvPr id="148" name="楕円 147">
              <a:extLst>
                <a:ext uri="{FF2B5EF4-FFF2-40B4-BE49-F238E27FC236}">
                  <a16:creationId xmlns:a16="http://schemas.microsoft.com/office/drawing/2014/main" id="{6B6CAC7F-E12E-4405-A475-2445947A1883}"/>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9" name="テキスト ボックス 148">
              <a:extLst>
                <a:ext uri="{FF2B5EF4-FFF2-40B4-BE49-F238E27FC236}">
                  <a16:creationId xmlns:a16="http://schemas.microsoft.com/office/drawing/2014/main" id="{3C3533E7-0B69-42C2-BC2E-7C32CFF2BD1A}"/>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4</a:t>
              </a:r>
            </a:p>
          </p:txBody>
        </p:sp>
      </p:grpSp>
      <p:grpSp>
        <p:nvGrpSpPr>
          <p:cNvPr id="150" name="グループ化 149">
            <a:extLst>
              <a:ext uri="{FF2B5EF4-FFF2-40B4-BE49-F238E27FC236}">
                <a16:creationId xmlns:a16="http://schemas.microsoft.com/office/drawing/2014/main" id="{FEF8F733-05BE-4443-AC8B-BD527894C988}"/>
              </a:ext>
            </a:extLst>
          </p:cNvPr>
          <p:cNvGrpSpPr/>
          <p:nvPr/>
        </p:nvGrpSpPr>
        <p:grpSpPr>
          <a:xfrm>
            <a:off x="2162141" y="8513979"/>
            <a:ext cx="279421" cy="307777"/>
            <a:chOff x="2540906" y="1219634"/>
            <a:chExt cx="279421" cy="307777"/>
          </a:xfrm>
        </p:grpSpPr>
        <p:sp>
          <p:nvSpPr>
            <p:cNvPr id="151" name="楕円 150">
              <a:extLst>
                <a:ext uri="{FF2B5EF4-FFF2-40B4-BE49-F238E27FC236}">
                  <a16:creationId xmlns:a16="http://schemas.microsoft.com/office/drawing/2014/main" id="{53C15CB9-AD36-4677-B8FC-D91E92A37B6F}"/>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2" name="テキスト ボックス 151">
              <a:extLst>
                <a:ext uri="{FF2B5EF4-FFF2-40B4-BE49-F238E27FC236}">
                  <a16:creationId xmlns:a16="http://schemas.microsoft.com/office/drawing/2014/main" id="{D76D0E2D-D07C-4076-9A8F-DF4E146E55B2}"/>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5</a:t>
              </a:r>
            </a:p>
          </p:txBody>
        </p:sp>
      </p:grpSp>
    </p:spTree>
    <p:extLst>
      <p:ext uri="{BB962C8B-B14F-4D97-AF65-F5344CB8AC3E}">
        <p14:creationId xmlns:p14="http://schemas.microsoft.com/office/powerpoint/2010/main" val="300446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四角形: 角を丸くする 23">
            <a:extLst>
              <a:ext uri="{FF2B5EF4-FFF2-40B4-BE49-F238E27FC236}">
                <a16:creationId xmlns:a16="http://schemas.microsoft.com/office/drawing/2014/main" id="{12951430-E1FB-4735-9B37-A734F8A824A9}"/>
              </a:ext>
            </a:extLst>
          </p:cNvPr>
          <p:cNvSpPr/>
          <p:nvPr/>
        </p:nvSpPr>
        <p:spPr>
          <a:xfrm>
            <a:off x="6137536" y="26437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5" name="四角形: 角を丸くする 24">
            <a:extLst>
              <a:ext uri="{FF2B5EF4-FFF2-40B4-BE49-F238E27FC236}">
                <a16:creationId xmlns:a16="http://schemas.microsoft.com/office/drawing/2014/main" id="{082B9990-7CE9-4E3A-916D-415F798931E5}"/>
              </a:ext>
            </a:extLst>
          </p:cNvPr>
          <p:cNvSpPr/>
          <p:nvPr/>
        </p:nvSpPr>
        <p:spPr>
          <a:xfrm>
            <a:off x="4123165" y="267972"/>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6" name="四角形: 角を丸くする 25">
            <a:extLst>
              <a:ext uri="{FF2B5EF4-FFF2-40B4-BE49-F238E27FC236}">
                <a16:creationId xmlns:a16="http://schemas.microsoft.com/office/drawing/2014/main" id="{D692603E-1CC2-4C7C-A269-124B18B5115C}"/>
              </a:ext>
            </a:extLst>
          </p:cNvPr>
          <p:cNvSpPr/>
          <p:nvPr/>
        </p:nvSpPr>
        <p:spPr>
          <a:xfrm>
            <a:off x="2107184" y="271017"/>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7" name="四角形: 角を丸くする 26">
            <a:extLst>
              <a:ext uri="{FF2B5EF4-FFF2-40B4-BE49-F238E27FC236}">
                <a16:creationId xmlns:a16="http://schemas.microsoft.com/office/drawing/2014/main" id="{931175D4-F024-4715-850F-19B3CB76B868}"/>
              </a:ext>
            </a:extLst>
          </p:cNvPr>
          <p:cNvSpPr/>
          <p:nvPr/>
        </p:nvSpPr>
        <p:spPr>
          <a:xfrm>
            <a:off x="8160118" y="46597"/>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CBF21EDC-25EC-4605-8BD1-65352BBF0B27}"/>
              </a:ext>
            </a:extLst>
          </p:cNvPr>
          <p:cNvSpPr/>
          <p:nvPr/>
        </p:nvSpPr>
        <p:spPr>
          <a:xfrm>
            <a:off x="91184" y="271203"/>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正方形/長方形 28">
            <a:extLst>
              <a:ext uri="{FF2B5EF4-FFF2-40B4-BE49-F238E27FC236}">
                <a16:creationId xmlns:a16="http://schemas.microsoft.com/office/drawing/2014/main" id="{32D5BB5C-4276-43AA-B37A-98D4949E04DA}"/>
              </a:ext>
            </a:extLst>
          </p:cNvPr>
          <p:cNvSpPr/>
          <p:nvPr/>
        </p:nvSpPr>
        <p:spPr>
          <a:xfrm>
            <a:off x="97137"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8" name="テキスト ボックス 17">
            <a:extLst>
              <a:ext uri="{FF2B5EF4-FFF2-40B4-BE49-F238E27FC236}">
                <a16:creationId xmlns:a16="http://schemas.microsoft.com/office/drawing/2014/main" id="{7822C4B6-AB52-4440-B9CE-AF88464E04C4}"/>
              </a:ext>
            </a:extLst>
          </p:cNvPr>
          <p:cNvSpPr txBox="1"/>
          <p:nvPr/>
        </p:nvSpPr>
        <p:spPr>
          <a:xfrm>
            <a:off x="6393419"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9" name="テキスト ボックス 18">
            <a:extLst>
              <a:ext uri="{FF2B5EF4-FFF2-40B4-BE49-F238E27FC236}">
                <a16:creationId xmlns:a16="http://schemas.microsoft.com/office/drawing/2014/main" id="{FCFED912-B440-4631-B960-D1C2C31AD158}"/>
              </a:ext>
            </a:extLst>
          </p:cNvPr>
          <p:cNvSpPr txBox="1"/>
          <p:nvPr/>
        </p:nvSpPr>
        <p:spPr>
          <a:xfrm>
            <a:off x="695855" y="248019"/>
            <a:ext cx="118655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0" name="テキスト ボックス 19">
            <a:extLst>
              <a:ext uri="{FF2B5EF4-FFF2-40B4-BE49-F238E27FC236}">
                <a16:creationId xmlns:a16="http://schemas.microsoft.com/office/drawing/2014/main" id="{EC3B7523-8515-4312-B70A-7EAE3258E856}"/>
              </a:ext>
            </a:extLst>
          </p:cNvPr>
          <p:cNvSpPr txBox="1"/>
          <p:nvPr/>
        </p:nvSpPr>
        <p:spPr>
          <a:xfrm>
            <a:off x="4392562"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1" name="テキスト ボックス 20">
            <a:extLst>
              <a:ext uri="{FF2B5EF4-FFF2-40B4-BE49-F238E27FC236}">
                <a16:creationId xmlns:a16="http://schemas.microsoft.com/office/drawing/2014/main" id="{A7EE68A5-322E-4DDC-A3C3-80A78E30A67A}"/>
              </a:ext>
            </a:extLst>
          </p:cNvPr>
          <p:cNvSpPr txBox="1"/>
          <p:nvPr/>
        </p:nvSpPr>
        <p:spPr>
          <a:xfrm>
            <a:off x="2765734" y="256554"/>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2" name="テキスト ボックス 21">
            <a:extLst>
              <a:ext uri="{FF2B5EF4-FFF2-40B4-BE49-F238E27FC236}">
                <a16:creationId xmlns:a16="http://schemas.microsoft.com/office/drawing/2014/main" id="{BA6F72F9-0611-4C47-8B97-9002A082D577}"/>
              </a:ext>
            </a:extLst>
          </p:cNvPr>
          <p:cNvSpPr txBox="1"/>
          <p:nvPr/>
        </p:nvSpPr>
        <p:spPr>
          <a:xfrm>
            <a:off x="8668452" y="128955"/>
            <a:ext cx="108419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nvGrpSpPr>
          <p:cNvPr id="13" name="グループ化 12">
            <a:extLst>
              <a:ext uri="{FF2B5EF4-FFF2-40B4-BE49-F238E27FC236}">
                <a16:creationId xmlns:a16="http://schemas.microsoft.com/office/drawing/2014/main" id="{F5E08EBB-0D98-2348-BF0D-84234FFBC19E}"/>
              </a:ext>
            </a:extLst>
          </p:cNvPr>
          <p:cNvGrpSpPr/>
          <p:nvPr/>
        </p:nvGrpSpPr>
        <p:grpSpPr>
          <a:xfrm>
            <a:off x="104463" y="766991"/>
            <a:ext cx="6252559" cy="347516"/>
            <a:chOff x="131524" y="868527"/>
            <a:chExt cx="3963392" cy="347516"/>
          </a:xfrm>
        </p:grpSpPr>
        <p:cxnSp>
          <p:nvCxnSpPr>
            <p:cNvPr id="14" name="直線コネクタ 13">
              <a:extLst>
                <a:ext uri="{FF2B5EF4-FFF2-40B4-BE49-F238E27FC236}">
                  <a16:creationId xmlns:a16="http://schemas.microsoft.com/office/drawing/2014/main" id="{E52818CA-4FF9-564E-86B3-CAFF84D95859}"/>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7083664E-8A31-5146-BF80-643E848A9152}"/>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cs typeface="+mn-cs"/>
                </a:rPr>
                <a:t>１．工夫点</a:t>
              </a:r>
              <a:endPar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pSp>
      <p:cxnSp>
        <p:nvCxnSpPr>
          <p:cNvPr id="16" name="直線コネクタ 15">
            <a:extLst>
              <a:ext uri="{FF2B5EF4-FFF2-40B4-BE49-F238E27FC236}">
                <a16:creationId xmlns:a16="http://schemas.microsoft.com/office/drawing/2014/main" id="{C3E45C63-86BA-6A41-9DEF-EF4DAD146015}"/>
              </a:ext>
            </a:extLst>
          </p:cNvPr>
          <p:cNvCxnSpPr>
            <a:cxnSpLocks/>
          </p:cNvCxnSpPr>
          <p:nvPr/>
        </p:nvCxnSpPr>
        <p:spPr>
          <a:xfrm>
            <a:off x="6397137" y="766991"/>
            <a:ext cx="0" cy="878497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B6C40FD1-0130-9849-91C9-60A12A1CD507}"/>
              </a:ext>
            </a:extLst>
          </p:cNvPr>
          <p:cNvSpPr txBox="1"/>
          <p:nvPr/>
        </p:nvSpPr>
        <p:spPr>
          <a:xfrm>
            <a:off x="140500" y="1123470"/>
            <a:ext cx="6211243"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カーブを安定して走行することのできる旋回量計算式の定義と検証</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32" name="テキスト ボックス 31">
            <a:extLst>
              <a:ext uri="{FF2B5EF4-FFF2-40B4-BE49-F238E27FC236}">
                <a16:creationId xmlns:a16="http://schemas.microsoft.com/office/drawing/2014/main" id="{6DB9120F-7F21-6546-8D8A-67B1307B4C8B}"/>
              </a:ext>
            </a:extLst>
          </p:cNvPr>
          <p:cNvSpPr txBox="1"/>
          <p:nvPr/>
        </p:nvSpPr>
        <p:spPr>
          <a:xfrm>
            <a:off x="182174" y="1833902"/>
            <a:ext cx="6211245"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今年のコースは昨年と比較してカーブが多く，また，カーブの曲率も大きくなっている．そのため，完走率の向上には様々な外乱を考慮に入れたロバストな旋回量計算式が必要であると考えた．具体的には</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制御に加え，カーブの曲率を考慮した曲率制御と，バッテリ電圧の低下を考慮したバッテリ電圧補償係数を導入した．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nvGrpSpPr>
          <p:cNvPr id="36" name="グループ化 35">
            <a:extLst>
              <a:ext uri="{FF2B5EF4-FFF2-40B4-BE49-F238E27FC236}">
                <a16:creationId xmlns:a16="http://schemas.microsoft.com/office/drawing/2014/main" id="{BF6785AF-58EA-4B43-B2AF-F89E2DADBB7F}"/>
              </a:ext>
            </a:extLst>
          </p:cNvPr>
          <p:cNvGrpSpPr/>
          <p:nvPr/>
        </p:nvGrpSpPr>
        <p:grpSpPr>
          <a:xfrm>
            <a:off x="108793" y="1484351"/>
            <a:ext cx="6252559" cy="347516"/>
            <a:chOff x="131524" y="868527"/>
            <a:chExt cx="3963392" cy="347516"/>
          </a:xfrm>
        </p:grpSpPr>
        <p:cxnSp>
          <p:nvCxnSpPr>
            <p:cNvPr id="37" name="直線コネクタ 36">
              <a:extLst>
                <a:ext uri="{FF2B5EF4-FFF2-40B4-BE49-F238E27FC236}">
                  <a16:creationId xmlns:a16="http://schemas.microsoft.com/office/drawing/2014/main" id="{938B2B8E-EEBD-9643-9FE2-6CC6D42A460B}"/>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2E304224-DD39-3E41-AEB0-D430FF367BD8}"/>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cs typeface="+mn-cs"/>
                </a:rPr>
                <a:t>２．背景</a:t>
              </a:r>
              <a:endPar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pSp>
      <p:grpSp>
        <p:nvGrpSpPr>
          <p:cNvPr id="39" name="グループ化 38">
            <a:extLst>
              <a:ext uri="{FF2B5EF4-FFF2-40B4-BE49-F238E27FC236}">
                <a16:creationId xmlns:a16="http://schemas.microsoft.com/office/drawing/2014/main" id="{0B54B051-B448-FE4D-A773-7DECD25C7353}"/>
              </a:ext>
            </a:extLst>
          </p:cNvPr>
          <p:cNvGrpSpPr/>
          <p:nvPr/>
        </p:nvGrpSpPr>
        <p:grpSpPr>
          <a:xfrm>
            <a:off x="114499" y="2703706"/>
            <a:ext cx="6252559" cy="347516"/>
            <a:chOff x="131524" y="868527"/>
            <a:chExt cx="3963392" cy="347516"/>
          </a:xfrm>
        </p:grpSpPr>
        <p:cxnSp>
          <p:nvCxnSpPr>
            <p:cNvPr id="40" name="直線コネクタ 39">
              <a:extLst>
                <a:ext uri="{FF2B5EF4-FFF2-40B4-BE49-F238E27FC236}">
                  <a16:creationId xmlns:a16="http://schemas.microsoft.com/office/drawing/2014/main" id="{BCC2AC72-5882-2241-AB6B-E4009BE06A23}"/>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ABCE1007-4462-044E-9923-664A8AD58547}"/>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cs typeface="+mn-cs"/>
                </a:rPr>
                <a:t>３．実装</a:t>
              </a:r>
              <a:endPar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pSp>
      <p:sp>
        <p:nvSpPr>
          <p:cNvPr id="42" name="テキスト ボックス 41">
            <a:extLst>
              <a:ext uri="{FF2B5EF4-FFF2-40B4-BE49-F238E27FC236}">
                <a16:creationId xmlns:a16="http://schemas.microsoft.com/office/drawing/2014/main" id="{2B20BC8C-D108-194C-BB5F-2730D925F910}"/>
              </a:ext>
            </a:extLst>
          </p:cNvPr>
          <p:cNvSpPr txBox="1"/>
          <p:nvPr/>
        </p:nvSpPr>
        <p:spPr>
          <a:xfrm>
            <a:off x="335234" y="3304979"/>
            <a:ext cx="2604479" cy="429348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カーブの曲率に応じた定数を曲率旋回量として旋回量計算式に加える形で組み込んだ．</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そのために，機能モデルでも示したようにコースを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15</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の区間に分割し，区間ごとに走行パラメータを変更することにした．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曲率制御で用いる旋回量と，</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係数を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15</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区間すべてで調整するのは困難であるため，曲率の近い区間で</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4</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種類に分類し，</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4</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セットの前進量，曲率旋回量，</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パラメータを用意した．曲率の分類は右下の帯グラフの通りに分類した．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前進量は曲率分類が</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上がるごとに</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8</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低下するように定義した．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カーブ半径は試走会</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で取得したログデータから算出した．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パラメータは限界感度法によって算出したものを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Ki</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のみ値を小さくして使用している．</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43" name="テキスト ボックス 42">
            <a:extLst>
              <a:ext uri="{FF2B5EF4-FFF2-40B4-BE49-F238E27FC236}">
                <a16:creationId xmlns:a16="http://schemas.microsoft.com/office/drawing/2014/main" id="{933C4CDE-FD4B-EF48-9F6F-5251BC2EDD72}"/>
              </a:ext>
            </a:extLst>
          </p:cNvPr>
          <p:cNvSpPr txBox="1"/>
          <p:nvPr/>
        </p:nvSpPr>
        <p:spPr>
          <a:xfrm>
            <a:off x="168038" y="8146067"/>
            <a:ext cx="6118347"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曲率旋回量を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計算の出力値に足し合わせることで曲率制御の旋回量を算出する．</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44" name="テキスト ボックス 43">
            <a:extLst>
              <a:ext uri="{FF2B5EF4-FFF2-40B4-BE49-F238E27FC236}">
                <a16:creationId xmlns:a16="http://schemas.microsoft.com/office/drawing/2014/main" id="{46E833DF-7DE5-5E47-8C2C-97312B88A25E}"/>
              </a:ext>
            </a:extLst>
          </p:cNvPr>
          <p:cNvSpPr txBox="1"/>
          <p:nvPr/>
        </p:nvSpPr>
        <p:spPr>
          <a:xfrm>
            <a:off x="344713" y="3046775"/>
            <a:ext cx="2816996"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3-1</a:t>
            </a:r>
            <a:r>
              <a:rPr kumimoji="1" lang="ja-JP" altLang="en-US" sz="1200" b="1" i="0"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cs typeface="+mn-cs"/>
              </a:rPr>
              <a:t>．曲率制御の導入</a:t>
            </a:r>
            <a:endParaRPr kumimoji="1" lang="en-US" altLang="ja-JP"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aphicFrame>
        <p:nvGraphicFramePr>
          <p:cNvPr id="45" name="表 44">
            <a:extLst>
              <a:ext uri="{FF2B5EF4-FFF2-40B4-BE49-F238E27FC236}">
                <a16:creationId xmlns:a16="http://schemas.microsoft.com/office/drawing/2014/main" id="{7216E635-9141-AA4C-852F-78728EA81620}"/>
              </a:ext>
            </a:extLst>
          </p:cNvPr>
          <p:cNvGraphicFramePr>
            <a:graphicFrameLocks noGrp="1"/>
          </p:cNvGraphicFramePr>
          <p:nvPr>
            <p:extLst/>
          </p:nvPr>
        </p:nvGraphicFramePr>
        <p:xfrm>
          <a:off x="2960910" y="3263112"/>
          <a:ext cx="3312001" cy="4023360"/>
        </p:xfrm>
        <a:graphic>
          <a:graphicData uri="http://schemas.openxmlformats.org/drawingml/2006/table">
            <a:tbl>
              <a:tblPr firstRow="1" bandRow="1">
                <a:tableStyleId>{93296810-A885-4BE3-A3E7-6D5BEEA58F35}</a:tableStyleId>
              </a:tblPr>
              <a:tblGrid>
                <a:gridCol w="548363">
                  <a:extLst>
                    <a:ext uri="{9D8B030D-6E8A-4147-A177-3AD203B41FA5}">
                      <a16:colId xmlns:a16="http://schemas.microsoft.com/office/drawing/2014/main" val="723096753"/>
                    </a:ext>
                  </a:extLst>
                </a:gridCol>
                <a:gridCol w="1083296">
                  <a:extLst>
                    <a:ext uri="{9D8B030D-6E8A-4147-A177-3AD203B41FA5}">
                      <a16:colId xmlns:a16="http://schemas.microsoft.com/office/drawing/2014/main" val="943289744"/>
                    </a:ext>
                  </a:extLst>
                </a:gridCol>
                <a:gridCol w="866637">
                  <a:extLst>
                    <a:ext uri="{9D8B030D-6E8A-4147-A177-3AD203B41FA5}">
                      <a16:colId xmlns:a16="http://schemas.microsoft.com/office/drawing/2014/main" val="2133013988"/>
                    </a:ext>
                  </a:extLst>
                </a:gridCol>
                <a:gridCol w="813705">
                  <a:extLst>
                    <a:ext uri="{9D8B030D-6E8A-4147-A177-3AD203B41FA5}">
                      <a16:colId xmlns:a16="http://schemas.microsoft.com/office/drawing/2014/main" val="134859520"/>
                    </a:ext>
                  </a:extLst>
                </a:gridCol>
              </a:tblGrid>
              <a:tr h="199399">
                <a:tc>
                  <a:txBody>
                    <a:bodyPr/>
                    <a:lstStyle/>
                    <a:p>
                      <a:pPr algn="ctr"/>
                      <a:r>
                        <a:rPr kumimoji="1" lang="ja-JP" altLang="en-US" sz="1050" b="1" i="0">
                          <a:latin typeface="Yu Gothic" panose="020B0400000000000000" pitchFamily="34" charset="-128"/>
                          <a:ea typeface="Yu Gothic" panose="020B0400000000000000" pitchFamily="34" charset="-128"/>
                        </a:rPr>
                        <a:t>区間</a:t>
                      </a:r>
                    </a:p>
                  </a:txBody>
                  <a:tcPr/>
                </a:tc>
                <a:tc>
                  <a:txBody>
                    <a:bodyPr/>
                    <a:lstStyle/>
                    <a:p>
                      <a:pPr algn="ctr"/>
                      <a:r>
                        <a:rPr kumimoji="1" lang="ja-JP" altLang="en-US" sz="1050" b="1" i="0">
                          <a:latin typeface="Yu Gothic" panose="020B0400000000000000" pitchFamily="34" charset="-128"/>
                          <a:ea typeface="Yu Gothic" panose="020B0400000000000000" pitchFamily="34" charset="-128"/>
                        </a:rPr>
                        <a:t>カーブ半径</a:t>
                      </a:r>
                      <a:r>
                        <a:rPr kumimoji="1" lang="en-US" altLang="ja-JP" sz="1050" b="1" i="0" dirty="0">
                          <a:latin typeface="Yu Gothic" panose="020B0400000000000000" pitchFamily="34" charset="-128"/>
                          <a:ea typeface="Yu Gothic" panose="020B0400000000000000" pitchFamily="34" charset="-128"/>
                        </a:rPr>
                        <a:t>[m]</a:t>
                      </a:r>
                      <a:endParaRPr kumimoji="1" lang="ja-JP" altLang="en-US" sz="1050" b="1" i="0">
                        <a:latin typeface="Yu Gothic" panose="020B0400000000000000" pitchFamily="34" charset="-128"/>
                        <a:ea typeface="Yu Gothic" panose="020B0400000000000000" pitchFamily="34" charset="-128"/>
                      </a:endParaRPr>
                    </a:p>
                  </a:txBody>
                  <a:tcPr/>
                </a:tc>
                <a:tc>
                  <a:txBody>
                    <a:bodyPr/>
                    <a:lstStyle/>
                    <a:p>
                      <a:pPr algn="ctr"/>
                      <a:r>
                        <a:rPr kumimoji="1" lang="ja-JP" altLang="en-US" sz="1050" b="1" i="0">
                          <a:latin typeface="Yu Gothic" panose="020B0400000000000000" pitchFamily="34" charset="-128"/>
                          <a:ea typeface="Yu Gothic" panose="020B0400000000000000" pitchFamily="34" charset="-128"/>
                        </a:rPr>
                        <a:t>曲率</a:t>
                      </a:r>
                      <a:r>
                        <a:rPr kumimoji="1" lang="en-US" altLang="ja-JP" sz="1050" b="1" i="0" dirty="0">
                          <a:latin typeface="Yu Gothic" panose="020B0400000000000000" pitchFamily="34" charset="-128"/>
                          <a:ea typeface="Yu Gothic" panose="020B0400000000000000" pitchFamily="34" charset="-128"/>
                        </a:rPr>
                        <a:t>[1/m]</a:t>
                      </a:r>
                      <a:endParaRPr kumimoji="1" lang="ja-JP" altLang="en-US" sz="1050" b="1" i="0">
                        <a:latin typeface="Yu Gothic" panose="020B0400000000000000" pitchFamily="34" charset="-128"/>
                        <a:ea typeface="Yu Gothic" panose="020B0400000000000000" pitchFamily="34" charset="-128"/>
                      </a:endParaRPr>
                    </a:p>
                  </a:txBody>
                  <a:tcPr/>
                </a:tc>
                <a:tc>
                  <a:txBody>
                    <a:bodyPr/>
                    <a:lstStyle/>
                    <a:p>
                      <a:pPr algn="ctr"/>
                      <a:r>
                        <a:rPr kumimoji="1" lang="ja-JP" altLang="en-US" sz="1050" b="1" i="0">
                          <a:latin typeface="Yu Gothic" panose="020B0400000000000000" pitchFamily="34" charset="-128"/>
                          <a:ea typeface="Yu Gothic" panose="020B0400000000000000" pitchFamily="34" charset="-128"/>
                        </a:rPr>
                        <a:t>曲率分類</a:t>
                      </a:r>
                    </a:p>
                  </a:txBody>
                  <a:tcPr/>
                </a:tc>
                <a:extLst>
                  <a:ext uri="{0D108BD9-81ED-4DB2-BD59-A6C34878D82A}">
                    <a16:rowId xmlns:a16="http://schemas.microsoft.com/office/drawing/2014/main" val="37496813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889408877"/>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a:t>
                      </a:r>
                    </a:p>
                  </a:txBody>
                  <a:tcPr/>
                </a:tc>
                <a:tc>
                  <a:txBody>
                    <a:bodyPr/>
                    <a:lstStyle/>
                    <a:p>
                      <a:pPr algn="ctr"/>
                      <a:r>
                        <a:rPr kumimoji="1" lang="en-US" altLang="ja-JP" sz="1050" dirty="0">
                          <a:latin typeface="Meiryo" panose="020B0604030504040204" pitchFamily="34" charset="-128"/>
                          <a:ea typeface="Meiryo" panose="020B0604030504040204" pitchFamily="34" charset="-128"/>
                        </a:rPr>
                        <a:t>0.38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2.63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E10000"/>
                          </a:solidFill>
                          <a:latin typeface="Meiryo" panose="020B0604030504040204" pitchFamily="34" charset="-128"/>
                          <a:ea typeface="Meiryo" panose="020B0604030504040204" pitchFamily="34" charset="-128"/>
                        </a:rPr>
                        <a:t>2</a:t>
                      </a:r>
                      <a:endParaRPr kumimoji="1" lang="ja-JP" altLang="en-US" sz="1050" b="1" dirty="0">
                        <a:solidFill>
                          <a:srgbClr val="E10000"/>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34375597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93896616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0.47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2.13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FEBF12"/>
                          </a:solidFill>
                          <a:latin typeface="Meiryo" panose="020B0604030504040204" pitchFamily="34" charset="-128"/>
                          <a:ea typeface="Meiryo" panose="020B0604030504040204" pitchFamily="34" charset="-128"/>
                        </a:rPr>
                        <a:t>1</a:t>
                      </a:r>
                      <a:endParaRPr kumimoji="1" lang="ja-JP" altLang="en-US" sz="1050" b="1" dirty="0">
                        <a:solidFill>
                          <a:srgbClr val="FEBF12"/>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77276389"/>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0.28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3.57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94349B"/>
                          </a:solidFill>
                          <a:latin typeface="Meiryo" panose="020B0604030504040204" pitchFamily="34" charset="-128"/>
                          <a:ea typeface="Meiryo" panose="020B0604030504040204" pitchFamily="34" charset="-128"/>
                        </a:rPr>
                        <a:t>3</a:t>
                      </a:r>
                      <a:endParaRPr kumimoji="1" lang="ja-JP" altLang="en-US" sz="1050" b="1" dirty="0">
                        <a:solidFill>
                          <a:srgbClr val="94349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930595764"/>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5</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3.03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94349B"/>
                          </a:solidFill>
                          <a:latin typeface="Meiryo" panose="020B0604030504040204" pitchFamily="34" charset="-128"/>
                          <a:ea typeface="Meiryo" panose="020B0604030504040204" pitchFamily="34" charset="-128"/>
                        </a:rPr>
                        <a:t>3</a:t>
                      </a:r>
                      <a:endParaRPr kumimoji="1" lang="ja-JP" altLang="en-US" sz="1050" b="1" dirty="0">
                        <a:solidFill>
                          <a:srgbClr val="94349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90793802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6</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2.63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E10000"/>
                          </a:solidFill>
                          <a:latin typeface="Meiryo" panose="020B0604030504040204" pitchFamily="34" charset="-128"/>
                          <a:ea typeface="Meiryo" panose="020B0604030504040204" pitchFamily="34" charset="-128"/>
                        </a:rPr>
                        <a:t>2</a:t>
                      </a:r>
                      <a:endParaRPr kumimoji="1" lang="ja-JP" altLang="en-US" sz="1050" b="1" dirty="0">
                        <a:solidFill>
                          <a:srgbClr val="E10000"/>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156902334"/>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93337901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0.54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1.85</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FEBF12"/>
                          </a:solidFill>
                          <a:latin typeface="Meiryo" panose="020B0604030504040204" pitchFamily="34" charset="-128"/>
                          <a:ea typeface="Meiryo" panose="020B0604030504040204" pitchFamily="34" charset="-128"/>
                        </a:rPr>
                        <a:t>1</a:t>
                      </a:r>
                      <a:endParaRPr kumimoji="1" lang="ja-JP" altLang="en-US" sz="1050" b="1" dirty="0">
                        <a:solidFill>
                          <a:srgbClr val="FEBF12"/>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815904312"/>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9</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417624773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0.44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2.27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FEBF12"/>
                          </a:solidFill>
                          <a:latin typeface="Meiryo" panose="020B0604030504040204" pitchFamily="34" charset="-128"/>
                          <a:ea typeface="Meiryo" panose="020B0604030504040204" pitchFamily="34" charset="-128"/>
                        </a:rPr>
                        <a:t>1</a:t>
                      </a:r>
                      <a:endParaRPr kumimoji="1" lang="ja-JP" altLang="en-US" sz="1050" b="1" dirty="0">
                        <a:solidFill>
                          <a:srgbClr val="FEBF12"/>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257721039"/>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11</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281849761"/>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2.70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E10000"/>
                          </a:solidFill>
                          <a:latin typeface="Meiryo" panose="020B0604030504040204" pitchFamily="34" charset="-128"/>
                          <a:ea typeface="Meiryo" panose="020B0604030504040204" pitchFamily="34" charset="-128"/>
                        </a:rPr>
                        <a:t>2</a:t>
                      </a:r>
                      <a:endParaRPr kumimoji="1" lang="ja-JP" altLang="en-US" sz="1050" b="1" dirty="0">
                        <a:solidFill>
                          <a:srgbClr val="E10000"/>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497477891"/>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3.03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94349B"/>
                          </a:solidFill>
                          <a:latin typeface="Meiryo" panose="020B0604030504040204" pitchFamily="34" charset="-128"/>
                          <a:ea typeface="Meiryo" panose="020B0604030504040204" pitchFamily="34" charset="-128"/>
                        </a:rPr>
                        <a:t>3</a:t>
                      </a:r>
                      <a:endParaRPr kumimoji="1" lang="ja-JP" altLang="en-US" sz="1050" b="1" dirty="0">
                        <a:solidFill>
                          <a:srgbClr val="94349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120672662"/>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807242935"/>
                  </a:ext>
                </a:extLst>
              </a:tr>
            </a:tbl>
          </a:graphicData>
        </a:graphic>
      </p:graphicFrame>
      <p:sp>
        <p:nvSpPr>
          <p:cNvPr id="48" name="テキスト ボックス 47">
            <a:extLst>
              <a:ext uri="{FF2B5EF4-FFF2-40B4-BE49-F238E27FC236}">
                <a16:creationId xmlns:a16="http://schemas.microsoft.com/office/drawing/2014/main" id="{9E4984DA-E534-A442-8551-321E0DD14F64}"/>
              </a:ext>
            </a:extLst>
          </p:cNvPr>
          <p:cNvSpPr txBox="1"/>
          <p:nvPr/>
        </p:nvSpPr>
        <p:spPr>
          <a:xfrm>
            <a:off x="100940" y="7512891"/>
            <a:ext cx="2848645" cy="43088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具体的なパラメータの値は</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「１．機能モデル</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補足</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2.</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へ</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1" name="テキスト ボックス 50">
            <a:extLst>
              <a:ext uri="{FF2B5EF4-FFF2-40B4-BE49-F238E27FC236}">
                <a16:creationId xmlns:a16="http://schemas.microsoft.com/office/drawing/2014/main" id="{AA8B78CF-2CDB-5642-9741-1ADD182F2D38}"/>
              </a:ext>
            </a:extLst>
          </p:cNvPr>
          <p:cNvSpPr txBox="1"/>
          <p:nvPr/>
        </p:nvSpPr>
        <p:spPr>
          <a:xfrm>
            <a:off x="360875" y="8734256"/>
            <a:ext cx="5952295"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3-1.</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の曲率制御導入後，同じ旋回指令値を入力しても日によって旋回曲率が異なることに気づいた．この時走行のプログラムやパラメータは変更していなかったことから原因はバッテリ電圧にあると考え，試走会</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で頂いた新品のオフィシャルバッテリの放電特性と電圧の低下による旋回曲率への影響を調査を行った．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52" name="テキスト ボックス 51">
            <a:extLst>
              <a:ext uri="{FF2B5EF4-FFF2-40B4-BE49-F238E27FC236}">
                <a16:creationId xmlns:a16="http://schemas.microsoft.com/office/drawing/2014/main" id="{10F0F018-A977-9E42-B532-AAA022C64C2E}"/>
              </a:ext>
            </a:extLst>
          </p:cNvPr>
          <p:cNvSpPr txBox="1"/>
          <p:nvPr/>
        </p:nvSpPr>
        <p:spPr>
          <a:xfrm>
            <a:off x="346600" y="8529998"/>
            <a:ext cx="342239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3-2</a:t>
            </a:r>
            <a:r>
              <a:rPr kumimoji="1" lang="ja-JP" altLang="en-US" sz="1200" b="1" i="0"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cs typeface="+mn-cs"/>
              </a:rPr>
              <a:t>．バッテリ電圧補償係数の導入</a:t>
            </a:r>
            <a:endParaRPr kumimoji="1" lang="en-US" altLang="ja-JP"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sp>
        <p:nvSpPr>
          <p:cNvPr id="53" name="テキスト ボックス 52">
            <a:extLst>
              <a:ext uri="{FF2B5EF4-FFF2-40B4-BE49-F238E27FC236}">
                <a16:creationId xmlns:a16="http://schemas.microsoft.com/office/drawing/2014/main" id="{975FFEA1-F3E7-8F43-8F76-D4F4C82DCA19}"/>
              </a:ext>
            </a:extLst>
          </p:cNvPr>
          <p:cNvSpPr txBox="1"/>
          <p:nvPr/>
        </p:nvSpPr>
        <p:spPr>
          <a:xfrm>
            <a:off x="6436095" y="3619261"/>
            <a:ext cx="3148663"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初めの</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分間で</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7.4</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程度まで低下し，その後</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130</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分かけて緩やかに</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5.5V</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ほどまで低下した．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54" name="テキスト ボックス 53">
            <a:extLst>
              <a:ext uri="{FF2B5EF4-FFF2-40B4-BE49-F238E27FC236}">
                <a16:creationId xmlns:a16="http://schemas.microsoft.com/office/drawing/2014/main" id="{6AED1C66-01A1-114B-AF70-503F627B7BF7}"/>
              </a:ext>
            </a:extLst>
          </p:cNvPr>
          <p:cNvSpPr txBox="1"/>
          <p:nvPr/>
        </p:nvSpPr>
        <p:spPr>
          <a:xfrm>
            <a:off x="9608845" y="3616271"/>
            <a:ext cx="3124077"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電圧が低下するとほぼ線形に旋回曲率が低下していく．</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55" name="テキスト ボックス 54">
            <a:extLst>
              <a:ext uri="{FF2B5EF4-FFF2-40B4-BE49-F238E27FC236}">
                <a16:creationId xmlns:a16="http://schemas.microsoft.com/office/drawing/2014/main" id="{FF4C549C-A795-C14D-9175-5DEBF2794624}"/>
              </a:ext>
            </a:extLst>
          </p:cNvPr>
          <p:cNvSpPr txBox="1"/>
          <p:nvPr/>
        </p:nvSpPr>
        <p:spPr>
          <a:xfrm>
            <a:off x="6465223" y="4488237"/>
            <a:ext cx="6194702"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7.4V</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から電圧が安定するため，パラメータ調整の際は</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7.4V</a:t>
            </a:r>
            <a:r>
              <a:rPr kumimoji="1" lang="ja-JP" altLang="en-US" sz="1050" b="0" i="0" u="none" strike="noStrike" kern="1200" cap="none" spc="0" normalizeH="0" baseline="0" noProof="0" dirty="0" err="1">
                <a:ln>
                  <a:noFill/>
                </a:ln>
                <a:solidFill>
                  <a:prstClr val="black"/>
                </a:solidFill>
                <a:effectLst/>
                <a:uLnTx/>
                <a:uFillTx/>
                <a:latin typeface="Meiryo" panose="020B0604030504040204" pitchFamily="34" charset="-128"/>
                <a:ea typeface="Meiryo" panose="020B0604030504040204" pitchFamily="34" charset="-128"/>
                <a:cs typeface="+mn-cs"/>
              </a:rPr>
              <a:t>まで</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放電させてから行うようにした．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バッテリの放電には，競技とは別に放電を行うプログラムを作成し，自動で放電を行えるようにした．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nvGrpSpPr>
          <p:cNvPr id="56" name="グループ化 55">
            <a:extLst>
              <a:ext uri="{FF2B5EF4-FFF2-40B4-BE49-F238E27FC236}">
                <a16:creationId xmlns:a16="http://schemas.microsoft.com/office/drawing/2014/main" id="{70BFB63B-0A99-9449-90A6-60105AFFCA5A}"/>
              </a:ext>
            </a:extLst>
          </p:cNvPr>
          <p:cNvGrpSpPr/>
          <p:nvPr/>
        </p:nvGrpSpPr>
        <p:grpSpPr>
          <a:xfrm>
            <a:off x="6740555" y="5359644"/>
            <a:ext cx="5756460" cy="1349922"/>
            <a:chOff x="763685" y="6917592"/>
            <a:chExt cx="5756460" cy="1349922"/>
          </a:xfrm>
        </p:grpSpPr>
        <p:grpSp>
          <p:nvGrpSpPr>
            <p:cNvPr id="57" name="グループ化 56">
              <a:extLst>
                <a:ext uri="{FF2B5EF4-FFF2-40B4-BE49-F238E27FC236}">
                  <a16:creationId xmlns:a16="http://schemas.microsoft.com/office/drawing/2014/main" id="{7306BF20-B708-2F4E-BC98-BDDB95A8F6E8}"/>
                </a:ext>
              </a:extLst>
            </p:cNvPr>
            <p:cNvGrpSpPr/>
            <p:nvPr/>
          </p:nvGrpSpPr>
          <p:grpSpPr>
            <a:xfrm>
              <a:off x="763685" y="7160569"/>
              <a:ext cx="3897637" cy="410753"/>
              <a:chOff x="667013" y="6996367"/>
              <a:chExt cx="3897637" cy="410753"/>
            </a:xfrm>
          </p:grpSpPr>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1B5A837F-1732-3446-BD62-A136CC254D92}"/>
                      </a:ext>
                    </a:extLst>
                  </p:cNvPr>
                  <p:cNvSpPr txBox="1"/>
                  <p:nvPr/>
                </p:nvSpPr>
                <p:spPr>
                  <a:xfrm>
                    <a:off x="855570" y="6996367"/>
                    <a:ext cx="3709080" cy="41075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K</m:t>
                              </m:r>
                            </m:e>
                            <m:sub>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P</m:t>
                              </m:r>
                            </m:sub>
                          </m:sSub>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K</m:t>
                              </m:r>
                            </m:e>
                            <m:sub>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I</m:t>
                              </m:r>
                            </m:sub>
                          </m:sSub>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nary>
                            <m:naryPr>
                              <m:chr m:val="∑"/>
                              <m:supHide m:val="on"/>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ctrlPr>
                            </m:naryPr>
                            <m:sub>
                              <m:r>
                                <m:rPr>
                                  <m:brk m:alnAt="7"/>
                                </m:r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up/>
                            <m:e>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e>
                          </m:nary>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𝑡</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m:t>
                          </m:r>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K</m:t>
                              </m:r>
                            </m:e>
                            <m:sub>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D</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f>
                            <m:f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m:t>
                              </m:r>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−1</m:t>
                                  </m:r>
                                </m:sub>
                              </m:sSub>
                            </m:num>
                            <m:den>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𝑡</m:t>
                              </m:r>
                            </m:den>
                          </m:f>
                          <m: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1" lang="en-US" altLang="ja-JP" sz="11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V</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𝐶𝑢𝑣</m:t>
                          </m:r>
                        </m:oMath>
                      </m:oMathPara>
                    </a14:m>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mc:Choice>
            <mc:Fallback xmlns="">
              <p:sp>
                <p:nvSpPr>
                  <p:cNvPr id="64" name="テキスト ボックス 63">
                    <a:extLst>
                      <a:ext uri="{FF2B5EF4-FFF2-40B4-BE49-F238E27FC236}">
                        <a16:creationId xmlns:a16="http://schemas.microsoft.com/office/drawing/2014/main" id="{1B5A837F-1732-3446-BD62-A136CC254D92}"/>
                      </a:ext>
                    </a:extLst>
                  </p:cNvPr>
                  <p:cNvSpPr txBox="1">
                    <a:spLocks noRot="1" noChangeAspect="1" noMove="1" noResize="1" noEditPoints="1" noAdjustHandles="1" noChangeArrowheads="1" noChangeShapeType="1" noTextEdit="1"/>
                  </p:cNvSpPr>
                  <p:nvPr/>
                </p:nvSpPr>
                <p:spPr>
                  <a:xfrm>
                    <a:off x="855570" y="6996367"/>
                    <a:ext cx="3709080" cy="410753"/>
                  </a:xfrm>
                  <a:prstGeom prst="rect">
                    <a:avLst/>
                  </a:prstGeom>
                  <a:blipFill>
                    <a:blip r:embed="rId2"/>
                    <a:stretch>
                      <a:fillRect t="-161194" b="-220896"/>
                    </a:stretch>
                  </a:blipFill>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C58F89DF-B421-2748-896D-9022E798CDA6}"/>
                  </a:ext>
                </a:extLst>
              </p:cNvPr>
              <p:cNvSpPr txBox="1"/>
              <p:nvPr/>
            </p:nvSpPr>
            <p:spPr>
              <a:xfrm>
                <a:off x="667013" y="7070938"/>
                <a:ext cx="606282" cy="2616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旋回量</a:t>
                </a:r>
              </a:p>
            </p:txBody>
          </p:sp>
        </p:grpSp>
        <p:grpSp>
          <p:nvGrpSpPr>
            <p:cNvPr id="58" name="グループ化 57">
              <a:extLst>
                <a:ext uri="{FF2B5EF4-FFF2-40B4-BE49-F238E27FC236}">
                  <a16:creationId xmlns:a16="http://schemas.microsoft.com/office/drawing/2014/main" id="{76111874-1970-7640-8DBC-BF593645588A}"/>
                </a:ext>
              </a:extLst>
            </p:cNvPr>
            <p:cNvGrpSpPr/>
            <p:nvPr/>
          </p:nvGrpSpPr>
          <p:grpSpPr>
            <a:xfrm>
              <a:off x="4645749" y="6917592"/>
              <a:ext cx="1874396" cy="1349922"/>
              <a:chOff x="4625691" y="4877840"/>
              <a:chExt cx="2250736" cy="1045592"/>
            </a:xfrm>
          </p:grpSpPr>
          <p:grpSp>
            <p:nvGrpSpPr>
              <p:cNvPr id="59" name="グループ化 58">
                <a:extLst>
                  <a:ext uri="{FF2B5EF4-FFF2-40B4-BE49-F238E27FC236}">
                    <a16:creationId xmlns:a16="http://schemas.microsoft.com/office/drawing/2014/main" id="{5BDCC53F-A5B6-AB41-9EE6-5CCAA3537C74}"/>
                  </a:ext>
                </a:extLst>
              </p:cNvPr>
              <p:cNvGrpSpPr/>
              <p:nvPr/>
            </p:nvGrpSpPr>
            <p:grpSpPr>
              <a:xfrm>
                <a:off x="4625691" y="4877840"/>
                <a:ext cx="2180068" cy="1045592"/>
                <a:chOff x="3032601" y="5048183"/>
                <a:chExt cx="2151079" cy="1101814"/>
              </a:xfrm>
            </p:grpSpPr>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CC54C565-B45C-8A4B-841C-40C498CA33F0}"/>
                        </a:ext>
                      </a:extLst>
                    </p:cNvPr>
                    <p:cNvSpPr txBox="1"/>
                    <p:nvPr/>
                  </p:nvSpPr>
                  <p:spPr>
                    <a:xfrm>
                      <a:off x="3032601" y="5048183"/>
                      <a:ext cx="443711" cy="110181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P</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I</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D</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900" b="0" i="0" u="none" strike="noStrike" kern="1200" cap="none" spc="0" normalizeH="0" baseline="0" noProof="0" smtClean="0">
                                    <a:ln>
                                      <a:noFill/>
                                    </a:ln>
                                    <a:solidFill>
                                      <a:prstClr val="black"/>
                                    </a:solidFill>
                                    <a:effectLst/>
                                    <a:uLnTx/>
                                    <a:uFillTx/>
                                    <a:latin typeface="Cambria Math" panose="02040503050406030204" pitchFamily="18" charset="0"/>
                                    <a:cs typeface="+mn-cs"/>
                                  </a:rPr>
                                  <m:t>V</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ＭＳ Ｐゴシック"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mn-cs"/>
                        </a:rPr>
                        <a:t>Cuv</a:t>
                      </a:r>
                      <a:endParaRPr kumimoji="1" lang="en-US" altLang="ja-JP" sz="9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𝑡</m:t>
                            </m:r>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𝑉</m:t>
                                </m:r>
                              </m:e>
                              <m:sub>
                                <m: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𝑟𝑒𝑓</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𝑉</m:t>
                            </m:r>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mc:Choice>
              <mc:Fallback xmlns="">
                <p:sp>
                  <p:nvSpPr>
                    <p:cNvPr id="61" name="テキスト ボックス 60">
                      <a:extLst>
                        <a:ext uri="{FF2B5EF4-FFF2-40B4-BE49-F238E27FC236}">
                          <a16:creationId xmlns:a16="http://schemas.microsoft.com/office/drawing/2014/main" id="{CC54C565-B45C-8A4B-841C-40C498CA33F0}"/>
                        </a:ext>
                      </a:extLst>
                    </p:cNvPr>
                    <p:cNvSpPr txBox="1">
                      <a:spLocks noRot="1" noChangeAspect="1" noMove="1" noResize="1" noEditPoints="1" noAdjustHandles="1" noChangeArrowheads="1" noChangeShapeType="1" noTextEdit="1"/>
                    </p:cNvSpPr>
                    <p:nvPr/>
                  </p:nvSpPr>
                  <p:spPr>
                    <a:xfrm>
                      <a:off x="3032601" y="5048183"/>
                      <a:ext cx="443711" cy="1101814"/>
                    </a:xfrm>
                    <a:prstGeom prst="rect">
                      <a:avLst/>
                    </a:prstGeom>
                    <a:blipFill>
                      <a:blip r:embed="rId3"/>
                      <a:stretch>
                        <a:fillRect/>
                      </a:stretch>
                    </a:blipFill>
                  </p:spPr>
                  <p:txBody>
                    <a:bodyPr/>
                    <a:lstStyle/>
                    <a:p>
                      <a:r>
                        <a:rPr lang="ja-JP" altLang="en-US">
                          <a:noFill/>
                        </a:rPr>
                        <a:t> </a:t>
                      </a:r>
                    </a:p>
                  </p:txBody>
                </p:sp>
              </mc:Fallback>
            </mc:AlternateContent>
            <p:sp>
              <p:nvSpPr>
                <p:cNvPr id="62" name="左大かっこ 61">
                  <a:extLst>
                    <a:ext uri="{FF2B5EF4-FFF2-40B4-BE49-F238E27FC236}">
                      <a16:creationId xmlns:a16="http://schemas.microsoft.com/office/drawing/2014/main" id="{9206517B-C1F4-8C4E-A5B9-70058015AC86}"/>
                    </a:ext>
                  </a:extLst>
                </p:cNvPr>
                <p:cNvSpPr/>
                <p:nvPr/>
              </p:nvSpPr>
              <p:spPr>
                <a:xfrm flipH="1">
                  <a:off x="5125221" y="5073030"/>
                  <a:ext cx="58459" cy="1035026"/>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3" name="左大かっこ 62">
                  <a:extLst>
                    <a:ext uri="{FF2B5EF4-FFF2-40B4-BE49-F238E27FC236}">
                      <a16:creationId xmlns:a16="http://schemas.microsoft.com/office/drawing/2014/main" id="{3725525A-A5CE-EA40-96DD-764AA2EF7B7D}"/>
                    </a:ext>
                  </a:extLst>
                </p:cNvPr>
                <p:cNvSpPr/>
                <p:nvPr/>
              </p:nvSpPr>
              <p:spPr>
                <a:xfrm>
                  <a:off x="3086491" y="5076976"/>
                  <a:ext cx="54168" cy="1031080"/>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grpSp>
          <p:sp>
            <p:nvSpPr>
              <p:cNvPr id="60" name="テキスト ボックス 59">
                <a:extLst>
                  <a:ext uri="{FF2B5EF4-FFF2-40B4-BE49-F238E27FC236}">
                    <a16:creationId xmlns:a16="http://schemas.microsoft.com/office/drawing/2014/main" id="{00DB84DB-4704-E74A-8592-0C2193DDE0FD}"/>
                  </a:ext>
                </a:extLst>
              </p:cNvPr>
              <p:cNvSpPr txBox="1"/>
              <p:nvPr/>
            </p:nvSpPr>
            <p:spPr>
              <a:xfrm>
                <a:off x="4893889" y="4886429"/>
                <a:ext cx="1982538" cy="103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比例制御ゲイン</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積分制御ゲイン　　</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微分制御ゲイン</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電圧低下補償係数</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曲率旋回量</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輝度の目標値との偏差</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時間ステップ</a:t>
                </a: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(4[</a:t>
                </a:r>
                <a:r>
                  <a:rPr kumimoji="1" lang="en-US" altLang="ja-JP" sz="900" b="0" i="0" u="none" strike="noStrike" kern="1200" cap="none" spc="0" normalizeH="0" baseline="0" noProof="0" dirty="0" err="1">
                    <a:ln>
                      <a:noFill/>
                    </a:ln>
                    <a:solidFill>
                      <a:prstClr val="black"/>
                    </a:solidFill>
                    <a:effectLst/>
                    <a:uLnTx/>
                    <a:uFillTx/>
                    <a:latin typeface="メイリオ" panose="020B0604030504040204" pitchFamily="50" charset="-128"/>
                    <a:ea typeface="メイリオ" panose="020B0604030504040204" pitchFamily="50" charset="-128"/>
                    <a:cs typeface="+mn-cs"/>
                  </a:rPr>
                  <a:t>ms</a:t>
                </a: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パラメータ調整時電圧</a:t>
                </a: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[V]</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バッテリ電圧</a:t>
                </a: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[V]</a:t>
                </a:r>
                <a:endPar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grpSp>
      <p:cxnSp>
        <p:nvCxnSpPr>
          <p:cNvPr id="66" name="直線コネクタ 65">
            <a:extLst>
              <a:ext uri="{FF2B5EF4-FFF2-40B4-BE49-F238E27FC236}">
                <a16:creationId xmlns:a16="http://schemas.microsoft.com/office/drawing/2014/main" id="{FC95B6E8-4867-B745-92B5-CCEA085B98B4}"/>
              </a:ext>
            </a:extLst>
          </p:cNvPr>
          <p:cNvCxnSpPr>
            <a:cxnSpLocks/>
          </p:cNvCxnSpPr>
          <p:nvPr/>
        </p:nvCxnSpPr>
        <p:spPr>
          <a:xfrm>
            <a:off x="9594736" y="775551"/>
            <a:ext cx="0" cy="362512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67" name="図 66">
            <a:extLst>
              <a:ext uri="{FF2B5EF4-FFF2-40B4-BE49-F238E27FC236}">
                <a16:creationId xmlns:a16="http://schemas.microsoft.com/office/drawing/2014/main" id="{01AF2874-C903-0144-80BE-36794EBE8E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2318" y="1533932"/>
            <a:ext cx="2605805" cy="2000886"/>
          </a:xfrm>
          <a:prstGeom prst="rect">
            <a:avLst/>
          </a:prstGeom>
        </p:spPr>
      </p:pic>
      <p:sp>
        <p:nvSpPr>
          <p:cNvPr id="68" name="テキスト ボックス 67">
            <a:extLst>
              <a:ext uri="{FF2B5EF4-FFF2-40B4-BE49-F238E27FC236}">
                <a16:creationId xmlns:a16="http://schemas.microsoft.com/office/drawing/2014/main" id="{B54F274A-D745-BA47-8C44-5A6ADEC38209}"/>
              </a:ext>
            </a:extLst>
          </p:cNvPr>
          <p:cNvSpPr txBox="1"/>
          <p:nvPr/>
        </p:nvSpPr>
        <p:spPr>
          <a:xfrm>
            <a:off x="6453378" y="851629"/>
            <a:ext cx="3142560" cy="253916"/>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新品のバッテリの放電特性の調査</a:t>
            </a:r>
            <a:endParaRPr kumimoji="1" lang="en-US" altLang="ja-JP" sz="1050" b="1"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69" name="テキスト ボックス 68">
            <a:extLst>
              <a:ext uri="{FF2B5EF4-FFF2-40B4-BE49-F238E27FC236}">
                <a16:creationId xmlns:a16="http://schemas.microsoft.com/office/drawing/2014/main" id="{BA241F6D-34A7-F14D-8D40-52D0EBE1D886}"/>
              </a:ext>
            </a:extLst>
          </p:cNvPr>
          <p:cNvSpPr txBox="1"/>
          <p:nvPr/>
        </p:nvSpPr>
        <p:spPr>
          <a:xfrm>
            <a:off x="9584758" y="855535"/>
            <a:ext cx="3141786" cy="253916"/>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電圧の低下による旋回曲率への影響の調査</a:t>
            </a:r>
            <a:endParaRPr kumimoji="1" lang="en-US" altLang="ja-JP" sz="1050" b="1"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70" name="テキスト ボックス 69">
            <a:extLst>
              <a:ext uri="{FF2B5EF4-FFF2-40B4-BE49-F238E27FC236}">
                <a16:creationId xmlns:a16="http://schemas.microsoft.com/office/drawing/2014/main" id="{037F7951-C327-2C48-B296-FB8E43C509C4}"/>
              </a:ext>
            </a:extLst>
          </p:cNvPr>
          <p:cNvSpPr txBox="1"/>
          <p:nvPr/>
        </p:nvSpPr>
        <p:spPr>
          <a:xfrm>
            <a:off x="6453377" y="1090368"/>
            <a:ext cx="313138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バッテリを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EV3RT</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に搭載し，</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つのモータを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PWM100%</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で回転させ，電圧の推移を測定した．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71" name="テキスト ボックス 70">
            <a:extLst>
              <a:ext uri="{FF2B5EF4-FFF2-40B4-BE49-F238E27FC236}">
                <a16:creationId xmlns:a16="http://schemas.microsoft.com/office/drawing/2014/main" id="{23C847CC-1B8D-DF46-A8F1-A36BE8BCF813}"/>
              </a:ext>
            </a:extLst>
          </p:cNvPr>
          <p:cNvSpPr txBox="1"/>
          <p:nvPr/>
        </p:nvSpPr>
        <p:spPr>
          <a:xfrm>
            <a:off x="9595163" y="1093071"/>
            <a:ext cx="313138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走行体に前進量</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50</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，旋回量</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25</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を与えた時の旋回曲率をバッテリ電圧を変化させて測定した．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nvGrpSpPr>
          <p:cNvPr id="72" name="グループ化 71">
            <a:extLst>
              <a:ext uri="{FF2B5EF4-FFF2-40B4-BE49-F238E27FC236}">
                <a16:creationId xmlns:a16="http://schemas.microsoft.com/office/drawing/2014/main" id="{3C3231F0-72C3-A74C-8893-F72C3FD5D977}"/>
              </a:ext>
            </a:extLst>
          </p:cNvPr>
          <p:cNvGrpSpPr/>
          <p:nvPr/>
        </p:nvGrpSpPr>
        <p:grpSpPr>
          <a:xfrm>
            <a:off x="9736867" y="3981009"/>
            <a:ext cx="2965206" cy="415498"/>
            <a:chOff x="9725113" y="4104953"/>
            <a:chExt cx="2965206" cy="415498"/>
          </a:xfrm>
        </p:grpSpPr>
        <p:sp>
          <p:nvSpPr>
            <p:cNvPr id="73" name="テキスト ボックス 72">
              <a:extLst>
                <a:ext uri="{FF2B5EF4-FFF2-40B4-BE49-F238E27FC236}">
                  <a16:creationId xmlns:a16="http://schemas.microsoft.com/office/drawing/2014/main" id="{C15CE7B7-FC49-5A46-8FE7-533617716B90}"/>
                </a:ext>
              </a:extLst>
            </p:cNvPr>
            <p:cNvSpPr txBox="1"/>
            <p:nvPr/>
          </p:nvSpPr>
          <p:spPr>
            <a:xfrm>
              <a:off x="9765148" y="4104953"/>
              <a:ext cx="292517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旋回曲率を維持するには電圧が低下した際は旋回指令値を上げるべき</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74" name="三角形 73">
              <a:extLst>
                <a:ext uri="{FF2B5EF4-FFF2-40B4-BE49-F238E27FC236}">
                  <a16:creationId xmlns:a16="http://schemas.microsoft.com/office/drawing/2014/main" id="{E5A27E3E-2470-2A49-91D0-A23885FE9C67}"/>
                </a:ext>
              </a:extLst>
            </p:cNvPr>
            <p:cNvSpPr/>
            <p:nvPr/>
          </p:nvSpPr>
          <p:spPr>
            <a:xfrm rot="5400000">
              <a:off x="9707113" y="4242196"/>
              <a:ext cx="144000" cy="108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grpSp>
        <p:nvGrpSpPr>
          <p:cNvPr id="75" name="グループ化 74">
            <a:extLst>
              <a:ext uri="{FF2B5EF4-FFF2-40B4-BE49-F238E27FC236}">
                <a16:creationId xmlns:a16="http://schemas.microsoft.com/office/drawing/2014/main" id="{B0737A65-F625-B145-A3BE-D9A674EBC63F}"/>
              </a:ext>
            </a:extLst>
          </p:cNvPr>
          <p:cNvGrpSpPr/>
          <p:nvPr/>
        </p:nvGrpSpPr>
        <p:grpSpPr>
          <a:xfrm>
            <a:off x="6619477" y="3985900"/>
            <a:ext cx="2965206" cy="415498"/>
            <a:chOff x="9725113" y="4104953"/>
            <a:chExt cx="2965206" cy="415498"/>
          </a:xfrm>
        </p:grpSpPr>
        <p:sp>
          <p:nvSpPr>
            <p:cNvPr id="76" name="テキスト ボックス 75">
              <a:extLst>
                <a:ext uri="{FF2B5EF4-FFF2-40B4-BE49-F238E27FC236}">
                  <a16:creationId xmlns:a16="http://schemas.microsoft.com/office/drawing/2014/main" id="{A09841EE-7AEB-7C40-9E88-7C5613233E5E}"/>
                </a:ext>
              </a:extLst>
            </p:cNvPr>
            <p:cNvSpPr txBox="1"/>
            <p:nvPr/>
          </p:nvSpPr>
          <p:spPr>
            <a:xfrm>
              <a:off x="9765148" y="4104953"/>
              <a:ext cx="292517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走行中の電圧の急変を防ぐには新品のバッテリではなく，放電させたものを使用すべき</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77" name="三角形 76">
              <a:extLst>
                <a:ext uri="{FF2B5EF4-FFF2-40B4-BE49-F238E27FC236}">
                  <a16:creationId xmlns:a16="http://schemas.microsoft.com/office/drawing/2014/main" id="{F92B22BE-1F7A-024D-9BDC-717A8BDEF3D5}"/>
                </a:ext>
              </a:extLst>
            </p:cNvPr>
            <p:cNvSpPr/>
            <p:nvPr/>
          </p:nvSpPr>
          <p:spPr>
            <a:xfrm rot="5400000">
              <a:off x="9707113" y="4242196"/>
              <a:ext cx="144000" cy="108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pic>
        <p:nvPicPr>
          <p:cNvPr id="78" name="図 77">
            <a:extLst>
              <a:ext uri="{FF2B5EF4-FFF2-40B4-BE49-F238E27FC236}">
                <a16:creationId xmlns:a16="http://schemas.microsoft.com/office/drawing/2014/main" id="{ABD606C0-FE39-7544-B334-396BBC2030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49997" y="1580150"/>
            <a:ext cx="2522885" cy="1954668"/>
          </a:xfrm>
          <a:prstGeom prst="rect">
            <a:avLst/>
          </a:prstGeom>
        </p:spPr>
      </p:pic>
      <p:sp>
        <p:nvSpPr>
          <p:cNvPr id="79" name="テキスト ボックス 78">
            <a:extLst>
              <a:ext uri="{FF2B5EF4-FFF2-40B4-BE49-F238E27FC236}">
                <a16:creationId xmlns:a16="http://schemas.microsoft.com/office/drawing/2014/main" id="{2C1D2E13-6462-8A4E-AE8C-9164537E56AF}"/>
              </a:ext>
            </a:extLst>
          </p:cNvPr>
          <p:cNvSpPr txBox="1"/>
          <p:nvPr/>
        </p:nvSpPr>
        <p:spPr>
          <a:xfrm>
            <a:off x="6469384" y="4875000"/>
            <a:ext cx="6194702"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また，競技中での電圧変化に対応する方法として，電圧低下による旋回曲率への影響は線形であるとみなし，</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3-1.</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で実装した曲率項に電圧低下を補償する係数をかけることで，電圧低下を考慮した旋回量計算式を構築した．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0D65118-A25D-0640-A0C7-A326FFD1ED87}"/>
                  </a:ext>
                </a:extLst>
              </p:cNvPr>
              <p:cNvSpPr txBox="1"/>
              <p:nvPr/>
            </p:nvSpPr>
            <p:spPr>
              <a:xfrm>
                <a:off x="6453377" y="6101852"/>
                <a:ext cx="4105326" cy="369332"/>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𝐾</m:t>
                          </m:r>
                        </m:e>
                        <m: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𝑉</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=1+1.8</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𝑉</m:t>
                              </m:r>
                            </m:e>
                            <m: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𝑟𝑒𝑓</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𝑉</m:t>
                          </m:r>
                        </m:num>
                        <m:den>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𝑉</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𝑟𝑒𝑓</m:t>
                              </m:r>
                            </m:sub>
                          </m:sSub>
                        </m:den>
                      </m:f>
                    </m:oMath>
                  </m:oMathPara>
                </a14:m>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mc:Choice>
        <mc:Fallback xmlns="">
          <p:sp>
            <p:nvSpPr>
              <p:cNvPr id="80" name="テキスト ボックス 79">
                <a:extLst>
                  <a:ext uri="{FF2B5EF4-FFF2-40B4-BE49-F238E27FC236}">
                    <a16:creationId xmlns:a16="http://schemas.microsoft.com/office/drawing/2014/main" id="{E0D65118-A25D-0640-A0C7-A326FFD1ED87}"/>
                  </a:ext>
                </a:extLst>
              </p:cNvPr>
              <p:cNvSpPr txBox="1">
                <a:spLocks noRot="1" noChangeAspect="1" noMove="1" noResize="1" noEditPoints="1" noAdjustHandles="1" noChangeArrowheads="1" noChangeShapeType="1" noTextEdit="1"/>
              </p:cNvSpPr>
              <p:nvPr/>
            </p:nvSpPr>
            <p:spPr>
              <a:xfrm>
                <a:off x="6453377" y="6101852"/>
                <a:ext cx="4105326" cy="369332"/>
              </a:xfrm>
              <a:prstGeom prst="rect">
                <a:avLst/>
              </a:prstGeom>
              <a:blipFill>
                <a:blip r:embed="rId6"/>
                <a:stretch>
                  <a:fillRect t="-3279" b="-16393"/>
                </a:stretch>
              </a:blipFill>
            </p:spPr>
            <p:txBody>
              <a:bodyPr/>
              <a:lstStyle/>
              <a:p>
                <a:r>
                  <a:rPr lang="ja-JP" altLang="en-US">
                    <a:noFill/>
                  </a:rPr>
                  <a:t> </a:t>
                </a:r>
              </a:p>
            </p:txBody>
          </p:sp>
        </mc:Fallback>
      </mc:AlternateContent>
      <p:grpSp>
        <p:nvGrpSpPr>
          <p:cNvPr id="81" name="グループ化 80">
            <a:extLst>
              <a:ext uri="{FF2B5EF4-FFF2-40B4-BE49-F238E27FC236}">
                <a16:creationId xmlns:a16="http://schemas.microsoft.com/office/drawing/2014/main" id="{3F87F034-A472-B246-A8B8-DCB7EF1FFC8A}"/>
              </a:ext>
            </a:extLst>
          </p:cNvPr>
          <p:cNvGrpSpPr/>
          <p:nvPr/>
        </p:nvGrpSpPr>
        <p:grpSpPr>
          <a:xfrm>
            <a:off x="6446437" y="6733371"/>
            <a:ext cx="6252559" cy="347516"/>
            <a:chOff x="131524" y="868527"/>
            <a:chExt cx="3963392" cy="347516"/>
          </a:xfrm>
        </p:grpSpPr>
        <p:cxnSp>
          <p:nvCxnSpPr>
            <p:cNvPr id="82" name="直線コネクタ 81">
              <a:extLst>
                <a:ext uri="{FF2B5EF4-FFF2-40B4-BE49-F238E27FC236}">
                  <a16:creationId xmlns:a16="http://schemas.microsoft.com/office/drawing/2014/main" id="{1B4E6FEF-A371-414A-87E4-0E02CB24C336}"/>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3D76A3C3-0931-9E42-932C-3AD4393477D6}"/>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cs typeface="+mn-cs"/>
                </a:rPr>
                <a:t>４．効果の検証</a:t>
              </a:r>
              <a:endPar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pSp>
      <p:sp>
        <p:nvSpPr>
          <p:cNvPr id="84" name="テキスト ボックス 83">
            <a:extLst>
              <a:ext uri="{FF2B5EF4-FFF2-40B4-BE49-F238E27FC236}">
                <a16:creationId xmlns:a16="http://schemas.microsoft.com/office/drawing/2014/main" id="{470FEAF2-3971-5047-9DF1-482F00734D29}"/>
              </a:ext>
            </a:extLst>
          </p:cNvPr>
          <p:cNvSpPr txBox="1"/>
          <p:nvPr/>
        </p:nvSpPr>
        <p:spPr>
          <a:xfrm>
            <a:off x="6464598" y="7070996"/>
            <a:ext cx="6194702"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制御のみ，</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2</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）曲率制御導入後，</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）バッテリ補償導入後の</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パターンにおいてコースの走行を行い，完走率，タイムの平均，タイムの分散を評価した．なお，走行の</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パラメータは限界感度法で算出したものを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Ki</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のみ値を小さくして使用した．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aphicFrame>
        <p:nvGraphicFramePr>
          <p:cNvPr id="2" name="表 1">
            <a:extLst>
              <a:ext uri="{FF2B5EF4-FFF2-40B4-BE49-F238E27FC236}">
                <a16:creationId xmlns:a16="http://schemas.microsoft.com/office/drawing/2014/main" id="{713AA983-C559-1645-9CBE-AE25B09164DA}"/>
              </a:ext>
            </a:extLst>
          </p:cNvPr>
          <p:cNvGraphicFramePr>
            <a:graphicFrameLocks noGrp="1"/>
          </p:cNvGraphicFramePr>
          <p:nvPr>
            <p:extLst/>
          </p:nvPr>
        </p:nvGraphicFramePr>
        <p:xfrm>
          <a:off x="9727862" y="7604706"/>
          <a:ext cx="2727138" cy="1257300"/>
        </p:xfrm>
        <a:graphic>
          <a:graphicData uri="http://schemas.openxmlformats.org/drawingml/2006/table">
            <a:tbl>
              <a:tblPr firstRow="1" bandRow="1">
                <a:tableStyleId>{93296810-A885-4BE3-A3E7-6D5BEEA58F35}</a:tableStyleId>
              </a:tblPr>
              <a:tblGrid>
                <a:gridCol w="999080">
                  <a:extLst>
                    <a:ext uri="{9D8B030D-6E8A-4147-A177-3AD203B41FA5}">
                      <a16:colId xmlns:a16="http://schemas.microsoft.com/office/drawing/2014/main" val="1532483759"/>
                    </a:ext>
                  </a:extLst>
                </a:gridCol>
                <a:gridCol w="576000">
                  <a:extLst>
                    <a:ext uri="{9D8B030D-6E8A-4147-A177-3AD203B41FA5}">
                      <a16:colId xmlns:a16="http://schemas.microsoft.com/office/drawing/2014/main" val="1622106747"/>
                    </a:ext>
                  </a:extLst>
                </a:gridCol>
                <a:gridCol w="576000">
                  <a:extLst>
                    <a:ext uri="{9D8B030D-6E8A-4147-A177-3AD203B41FA5}">
                      <a16:colId xmlns:a16="http://schemas.microsoft.com/office/drawing/2014/main" val="1950592370"/>
                    </a:ext>
                  </a:extLst>
                </a:gridCol>
                <a:gridCol w="576058">
                  <a:extLst>
                    <a:ext uri="{9D8B030D-6E8A-4147-A177-3AD203B41FA5}">
                      <a16:colId xmlns:a16="http://schemas.microsoft.com/office/drawing/2014/main" val="4079288134"/>
                    </a:ext>
                  </a:extLst>
                </a:gridCol>
              </a:tblGrid>
              <a:tr h="251100">
                <a:tc>
                  <a:txBody>
                    <a:bodyPr/>
                    <a:lstStyle/>
                    <a:p>
                      <a:pPr algn="ctr"/>
                      <a:endParaRPr kumimoji="1" lang="ja-JP" altLang="en-US" sz="1050">
                        <a:latin typeface="+mn-lt"/>
                        <a:ea typeface="Meiryo" panose="020B0604030504040204" pitchFamily="34" charset="-128"/>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1</a:t>
                      </a:r>
                      <a:r>
                        <a:rPr kumimoji="1" lang="ja-JP" altLang="en-US" sz="1050">
                          <a:latin typeface="+mn-lt"/>
                          <a:ea typeface="Meiryo" panose="020B0604030504040204" pitchFamily="34" charset="-128"/>
                        </a:rPr>
                        <a:t>）</a:t>
                      </a:r>
                    </a:p>
                  </a:txBody>
                  <a:tcPr>
                    <a:lnL w="38100" cap="flat" cmpd="sng" algn="ctr">
                      <a:solidFill>
                        <a:schemeClr val="bg1"/>
                      </a:solidFill>
                      <a:prstDash val="solid"/>
                      <a:round/>
                      <a:headEnd type="none" w="med" len="med"/>
                      <a:tailEnd type="none" w="med" len="med"/>
                    </a:lnL>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2</a:t>
                      </a:r>
                      <a:r>
                        <a:rPr kumimoji="1" lang="ja-JP" altLang="en-US" sz="1050">
                          <a:latin typeface="+mn-lt"/>
                          <a:ea typeface="Meiryo" panose="020B0604030504040204" pitchFamily="34" charset="-128"/>
                        </a:rPr>
                        <a:t>）</a:t>
                      </a:r>
                      <a:endParaRPr kumimoji="1" lang="en-US" altLang="ja-JP" sz="1050" dirty="0">
                        <a:latin typeface="+mn-lt"/>
                        <a:ea typeface="Meiryo" panose="020B0604030504040204" pitchFamily="34" charset="-128"/>
                      </a:endParaRPr>
                    </a:p>
                  </a:txBody>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3</a:t>
                      </a:r>
                      <a:r>
                        <a:rPr kumimoji="1" lang="ja-JP" altLang="en-US" sz="1050">
                          <a:latin typeface="+mn-lt"/>
                          <a:ea typeface="Meiryo" panose="020B0604030504040204" pitchFamily="34" charset="-128"/>
                        </a:rPr>
                        <a:t>）</a:t>
                      </a:r>
                      <a:endParaRPr kumimoji="1" lang="en-US" altLang="ja-JP" sz="1050" dirty="0">
                        <a:latin typeface="+mn-lt"/>
                        <a:ea typeface="Meiryo" panose="020B0604030504040204" pitchFamily="34" charset="-128"/>
                      </a:endParaRPr>
                    </a:p>
                  </a:txBody>
                  <a:tcPr/>
                </a:tc>
                <a:extLst>
                  <a:ext uri="{0D108BD9-81ED-4DB2-BD59-A6C34878D82A}">
                    <a16:rowId xmlns:a16="http://schemas.microsoft.com/office/drawing/2014/main" val="1475545365"/>
                  </a:ext>
                </a:extLst>
              </a:tr>
              <a:tr h="251100">
                <a:tc>
                  <a:txBody>
                    <a:bodyPr/>
                    <a:lstStyle/>
                    <a:p>
                      <a:r>
                        <a:rPr kumimoji="1" lang="ja-JP" altLang="en-US" sz="1050" b="1">
                          <a:solidFill>
                            <a:schemeClr val="bg1"/>
                          </a:solidFill>
                          <a:latin typeface="+mn-ea"/>
                          <a:ea typeface="+mn-ea"/>
                        </a:rPr>
                        <a:t>完走数</a:t>
                      </a:r>
                      <a:endParaRPr kumimoji="1" lang="en-US" altLang="ja-JP" sz="1050" b="1" dirty="0">
                        <a:solidFill>
                          <a:schemeClr val="bg1"/>
                        </a:solidFill>
                        <a:latin typeface="+mn-ea"/>
                        <a:ea typeface="+mn-ea"/>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r"/>
                      <a:r>
                        <a:rPr kumimoji="1" lang="en-US" altLang="ja-JP" sz="1050" dirty="0">
                          <a:latin typeface="Meiryo" panose="020B0604030504040204" pitchFamily="34" charset="-128"/>
                          <a:ea typeface="Meiryo" panose="020B0604030504040204" pitchFamily="34" charset="-128"/>
                        </a:rPr>
                        <a:t>22</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r"/>
                      <a:r>
                        <a:rPr kumimoji="1" lang="en-US" altLang="ja-JP" sz="1050" dirty="0">
                          <a:latin typeface="Meiryo" panose="020B0604030504040204" pitchFamily="34" charset="-128"/>
                          <a:ea typeface="Meiryo" panose="020B0604030504040204" pitchFamily="34" charset="-128"/>
                        </a:rPr>
                        <a:t>28</a:t>
                      </a:r>
                      <a:endParaRPr kumimoji="1" lang="ja-JP" altLang="en-US" sz="1050">
                        <a:latin typeface="Meiryo" panose="020B0604030504040204" pitchFamily="34" charset="-128"/>
                        <a:ea typeface="Meiryo" panose="020B0604030504040204" pitchFamily="34" charset="-128"/>
                      </a:endParaRPr>
                    </a:p>
                  </a:txBody>
                  <a:tcPr/>
                </a:tc>
                <a:tc>
                  <a:txBody>
                    <a:bodyPr/>
                    <a:lstStyle/>
                    <a:p>
                      <a:pPr algn="r"/>
                      <a:r>
                        <a:rPr kumimoji="1" lang="en-US" altLang="ja-JP" sz="1050" dirty="0">
                          <a:latin typeface="Meiryo" panose="020B0604030504040204" pitchFamily="34" charset="-128"/>
                          <a:ea typeface="Meiryo" panose="020B0604030504040204" pitchFamily="34" charset="-128"/>
                        </a:rPr>
                        <a:t>28</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008304027"/>
                  </a:ext>
                </a:extLst>
              </a:tr>
              <a:tr h="251100">
                <a:tc>
                  <a:txBody>
                    <a:bodyPr/>
                    <a:lstStyle/>
                    <a:p>
                      <a:r>
                        <a:rPr kumimoji="1" lang="ja-JP" altLang="en-US" sz="1050" b="1">
                          <a:solidFill>
                            <a:schemeClr val="bg1"/>
                          </a:solidFill>
                          <a:latin typeface="+mn-ea"/>
                          <a:ea typeface="+mn-ea"/>
                        </a:rPr>
                        <a:t>完走率</a:t>
                      </a:r>
                      <a:endParaRPr kumimoji="1" lang="en-US" altLang="ja-JP" sz="1050" b="1" dirty="0">
                        <a:solidFill>
                          <a:schemeClr val="bg1"/>
                        </a:solidFill>
                        <a:latin typeface="+mn-ea"/>
                        <a:ea typeface="+mn-ea"/>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r"/>
                      <a:r>
                        <a:rPr kumimoji="1" lang="en-US" altLang="ja-JP" sz="1050" dirty="0">
                          <a:latin typeface="Meiryo" panose="020B0604030504040204" pitchFamily="34" charset="-128"/>
                          <a:ea typeface="Meiryo" panose="020B0604030504040204" pitchFamily="34" charset="-128"/>
                        </a:rPr>
                        <a:t>73%</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r"/>
                      <a:r>
                        <a:rPr kumimoji="1" lang="en-US" altLang="ja-JP" sz="1050" dirty="0">
                          <a:latin typeface="Meiryo" panose="020B0604030504040204" pitchFamily="34" charset="-128"/>
                          <a:ea typeface="Meiryo" panose="020B0604030504040204" pitchFamily="34" charset="-128"/>
                        </a:rPr>
                        <a:t>93%</a:t>
                      </a:r>
                      <a:endParaRPr kumimoji="1" lang="ja-JP" altLang="en-US" sz="1050">
                        <a:latin typeface="Meiryo" panose="020B0604030504040204" pitchFamily="34" charset="-128"/>
                        <a:ea typeface="Meiryo" panose="020B0604030504040204" pitchFamily="34" charset="-128"/>
                      </a:endParaRPr>
                    </a:p>
                  </a:txBody>
                  <a:tcPr/>
                </a:tc>
                <a:tc>
                  <a:txBody>
                    <a:bodyPr/>
                    <a:lstStyle/>
                    <a:p>
                      <a:pPr algn="r"/>
                      <a:r>
                        <a:rPr kumimoji="1" lang="en-US" altLang="ja-JP" sz="1050" dirty="0">
                          <a:latin typeface="Meiryo" panose="020B0604030504040204" pitchFamily="34" charset="-128"/>
                          <a:ea typeface="Meiryo" panose="020B0604030504040204" pitchFamily="34" charset="-128"/>
                        </a:rPr>
                        <a:t>93%</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029215213"/>
                  </a:ext>
                </a:extLst>
              </a:tr>
              <a:tr h="251100">
                <a:tc>
                  <a:txBody>
                    <a:bodyPr/>
                    <a:lstStyle/>
                    <a:p>
                      <a:r>
                        <a:rPr kumimoji="1" lang="ja-JP" altLang="en-US" sz="1050" b="1">
                          <a:solidFill>
                            <a:schemeClr val="bg1"/>
                          </a:solidFill>
                          <a:latin typeface="+mn-ea"/>
                          <a:ea typeface="+mn-ea"/>
                        </a:rPr>
                        <a:t>タイムの平均</a:t>
                      </a: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r"/>
                      <a:r>
                        <a:rPr kumimoji="1" lang="en-US" altLang="ja-JP" sz="1050" dirty="0">
                          <a:latin typeface="Meiryo" panose="020B0604030504040204" pitchFamily="34" charset="-128"/>
                          <a:ea typeface="Meiryo" panose="020B0604030504040204" pitchFamily="34" charset="-128"/>
                        </a:rPr>
                        <a:t>39.8</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r"/>
                      <a:r>
                        <a:rPr kumimoji="1" lang="en-US" altLang="ja-JP" sz="1050" dirty="0">
                          <a:latin typeface="Meiryo" panose="020B0604030504040204" pitchFamily="34" charset="-128"/>
                          <a:ea typeface="Meiryo" panose="020B0604030504040204" pitchFamily="34" charset="-128"/>
                        </a:rPr>
                        <a:t>31.2</a:t>
                      </a:r>
                      <a:endParaRPr kumimoji="1" lang="ja-JP" altLang="en-US" sz="1050">
                        <a:latin typeface="Meiryo" panose="020B0604030504040204" pitchFamily="34" charset="-128"/>
                        <a:ea typeface="Meiryo" panose="020B0604030504040204" pitchFamily="34" charset="-128"/>
                      </a:endParaRPr>
                    </a:p>
                  </a:txBody>
                  <a:tcPr/>
                </a:tc>
                <a:tc>
                  <a:txBody>
                    <a:bodyPr/>
                    <a:lstStyle/>
                    <a:p>
                      <a:pPr algn="r"/>
                      <a:r>
                        <a:rPr kumimoji="1" lang="en-US" altLang="ja-JP" sz="1050" dirty="0">
                          <a:latin typeface="Meiryo" panose="020B0604030504040204" pitchFamily="34" charset="-128"/>
                          <a:ea typeface="Meiryo" panose="020B0604030504040204" pitchFamily="34" charset="-128"/>
                        </a:rPr>
                        <a:t>29.8</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251310775"/>
                  </a:ext>
                </a:extLst>
              </a:tr>
              <a:tr h="251100">
                <a:tc>
                  <a:txBody>
                    <a:bodyPr/>
                    <a:lstStyle/>
                    <a:p>
                      <a:r>
                        <a:rPr kumimoji="1" lang="ja-JP" altLang="en-US" sz="1050" b="1">
                          <a:solidFill>
                            <a:schemeClr val="bg1"/>
                          </a:solidFill>
                          <a:latin typeface="+mn-ea"/>
                          <a:ea typeface="+mn-ea"/>
                        </a:rPr>
                        <a:t>タイムの分散</a:t>
                      </a: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r"/>
                      <a:r>
                        <a:rPr kumimoji="1" lang="en-US" altLang="ja-JP" sz="1050" dirty="0">
                          <a:latin typeface="Meiryo" panose="020B0604030504040204" pitchFamily="34" charset="-128"/>
                          <a:ea typeface="Meiryo" panose="020B0604030504040204" pitchFamily="34" charset="-128"/>
                        </a:rPr>
                        <a:t>76.4</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r"/>
                      <a:r>
                        <a:rPr kumimoji="1" lang="en-US" altLang="ja-JP" sz="1050" dirty="0">
                          <a:latin typeface="Meiryo" panose="020B0604030504040204" pitchFamily="34" charset="-128"/>
                          <a:ea typeface="Meiryo" panose="020B0604030504040204" pitchFamily="34" charset="-128"/>
                        </a:rPr>
                        <a:t>8.0</a:t>
                      </a:r>
                      <a:endParaRPr kumimoji="1" lang="ja-JP" altLang="en-US" sz="1050">
                        <a:latin typeface="Meiryo" panose="020B0604030504040204" pitchFamily="34" charset="-128"/>
                        <a:ea typeface="Meiryo" panose="020B0604030504040204" pitchFamily="34" charset="-128"/>
                      </a:endParaRPr>
                    </a:p>
                  </a:txBody>
                  <a:tcPr/>
                </a:tc>
                <a:tc>
                  <a:txBody>
                    <a:bodyPr/>
                    <a:lstStyle/>
                    <a:p>
                      <a:pPr algn="r"/>
                      <a:r>
                        <a:rPr kumimoji="1" lang="en-US" altLang="ja-JP" sz="1050" dirty="0">
                          <a:latin typeface="Meiryo" panose="020B0604030504040204" pitchFamily="34" charset="-128"/>
                          <a:ea typeface="Meiryo" panose="020B0604030504040204" pitchFamily="34" charset="-128"/>
                        </a:rPr>
                        <a:t>2.7</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265835133"/>
                  </a:ext>
                </a:extLst>
              </a:tr>
            </a:tbl>
          </a:graphicData>
        </a:graphic>
      </p:graphicFrame>
      <p:sp>
        <p:nvSpPr>
          <p:cNvPr id="85" name="テキスト ボックス 84">
            <a:extLst>
              <a:ext uri="{FF2B5EF4-FFF2-40B4-BE49-F238E27FC236}">
                <a16:creationId xmlns:a16="http://schemas.microsoft.com/office/drawing/2014/main" id="{42DD5C3C-DC4D-3B4E-86E5-CDFB6923E520}"/>
              </a:ext>
            </a:extLst>
          </p:cNvPr>
          <p:cNvSpPr txBox="1"/>
          <p:nvPr/>
        </p:nvSpPr>
        <p:spPr>
          <a:xfrm>
            <a:off x="6442532" y="8892381"/>
            <a:ext cx="6194702"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曲率制御を導入すると，</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のみと比較して完走率，タイム共に改善が見込めることがわかった．</a:t>
            </a:r>
            <a:b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b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バッテリ補償を導入すると，曲率制御導入後と比較して完走率にはほぼ影響しないが，若干のタイムの短縮とタイムのばらつきを抑える効果があることがわかった．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nvGrpSpPr>
          <p:cNvPr id="4" name="グループ化 3">
            <a:extLst>
              <a:ext uri="{FF2B5EF4-FFF2-40B4-BE49-F238E27FC236}">
                <a16:creationId xmlns:a16="http://schemas.microsoft.com/office/drawing/2014/main" id="{E98C291D-9031-5746-8E6F-4D6BC263E00F}"/>
              </a:ext>
            </a:extLst>
          </p:cNvPr>
          <p:cNvGrpSpPr/>
          <p:nvPr/>
        </p:nvGrpSpPr>
        <p:grpSpPr>
          <a:xfrm>
            <a:off x="6728589" y="7704597"/>
            <a:ext cx="2707795" cy="1137608"/>
            <a:chOff x="6717341" y="7806911"/>
            <a:chExt cx="2707795" cy="1137608"/>
          </a:xfrm>
        </p:grpSpPr>
        <p:sp>
          <p:nvSpPr>
            <p:cNvPr id="3" name="正方形/長方形 2">
              <a:extLst>
                <a:ext uri="{FF2B5EF4-FFF2-40B4-BE49-F238E27FC236}">
                  <a16:creationId xmlns:a16="http://schemas.microsoft.com/office/drawing/2014/main" id="{39290C0B-6A14-DC4A-8BD2-731F78A1F8AB}"/>
                </a:ext>
              </a:extLst>
            </p:cNvPr>
            <p:cNvSpPr/>
            <p:nvPr/>
          </p:nvSpPr>
          <p:spPr>
            <a:xfrm>
              <a:off x="6760840" y="7806911"/>
              <a:ext cx="2664296" cy="109930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7" name="テキスト ボックス 86">
              <a:extLst>
                <a:ext uri="{FF2B5EF4-FFF2-40B4-BE49-F238E27FC236}">
                  <a16:creationId xmlns:a16="http://schemas.microsoft.com/office/drawing/2014/main" id="{7B5E1A10-2DA0-AE4F-BAC2-6E7150B1F7C8}"/>
                </a:ext>
              </a:extLst>
            </p:cNvPr>
            <p:cNvSpPr txBox="1"/>
            <p:nvPr/>
          </p:nvSpPr>
          <p:spPr>
            <a:xfrm>
              <a:off x="6717341" y="7816120"/>
              <a:ext cx="1320216"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検証環境</a:t>
              </a:r>
              <a:endParaRPr kumimoji="1" lang="en-US" altLang="ja-JP" sz="1050" b="1"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88" name="テキスト ボックス 87">
              <a:extLst>
                <a:ext uri="{FF2B5EF4-FFF2-40B4-BE49-F238E27FC236}">
                  <a16:creationId xmlns:a16="http://schemas.microsoft.com/office/drawing/2014/main" id="{26950F50-3A9B-1745-BBA6-F8CD3D4BF3D0}"/>
                </a:ext>
              </a:extLst>
            </p:cNvPr>
            <p:cNvSpPr txBox="1"/>
            <p:nvPr/>
          </p:nvSpPr>
          <p:spPr>
            <a:xfrm>
              <a:off x="6785752" y="8044273"/>
              <a:ext cx="2639384" cy="90024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2019</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年度コース（自作，紙製）</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L</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コース</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電圧　　：</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8.25V</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から</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7V</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まで</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0.25V</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刻み</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実験回数：電圧ごとに各</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5</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回（</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30</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回）</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実験時間：</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09:00〜18:00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照明　　：蛍光灯</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pic>
        <p:nvPicPr>
          <p:cNvPr id="6" name="図 5">
            <a:extLst>
              <a:ext uri="{FF2B5EF4-FFF2-40B4-BE49-F238E27FC236}">
                <a16:creationId xmlns:a16="http://schemas.microsoft.com/office/drawing/2014/main" id="{DAF9E0DC-F68F-B34F-B9E5-BE547F5203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64625" y="7390838"/>
            <a:ext cx="3335284" cy="642440"/>
          </a:xfrm>
          <a:prstGeom prst="rect">
            <a:avLst/>
          </a:prstGeom>
        </p:spPr>
      </p:pic>
      <p:sp>
        <p:nvSpPr>
          <p:cNvPr id="7" name="山形 6">
            <a:extLst>
              <a:ext uri="{FF2B5EF4-FFF2-40B4-BE49-F238E27FC236}">
                <a16:creationId xmlns:a16="http://schemas.microsoft.com/office/drawing/2014/main" id="{AF1C24D5-947F-7941-960A-9B8D807D9108}"/>
              </a:ext>
            </a:extLst>
          </p:cNvPr>
          <p:cNvSpPr/>
          <p:nvPr/>
        </p:nvSpPr>
        <p:spPr>
          <a:xfrm rot="10800000">
            <a:off x="177545" y="7504139"/>
            <a:ext cx="2724341" cy="429945"/>
          </a:xfrm>
          <a:prstGeom prst="chevron">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82177838"/>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1643</TotalTime>
  <Words>2293</Words>
  <Application>Microsoft Office PowerPoint</Application>
  <PresentationFormat>A3 297x420 mm</PresentationFormat>
  <Paragraphs>523</Paragraphs>
  <Slides>6</Slides>
  <Notes>1</Notes>
  <HiddenSlides>0</HiddenSlides>
  <MMClips>0</MMClips>
  <ScaleCrop>false</ScaleCrop>
  <HeadingPairs>
    <vt:vector size="6" baseType="variant">
      <vt:variant>
        <vt:lpstr>使用されているフォント</vt:lpstr>
      </vt:variant>
      <vt:variant>
        <vt:i4>13</vt:i4>
      </vt:variant>
      <vt:variant>
        <vt:lpstr>テーマ</vt:lpstr>
      </vt:variant>
      <vt:variant>
        <vt:i4>2</vt:i4>
      </vt:variant>
      <vt:variant>
        <vt:lpstr>スライド タイトル</vt:lpstr>
      </vt:variant>
      <vt:variant>
        <vt:i4>6</vt:i4>
      </vt:variant>
    </vt:vector>
  </HeadingPairs>
  <TitlesOfParts>
    <vt:vector size="21" baseType="lpstr">
      <vt:lpstr>HG丸ｺﾞｼｯｸM-PRO</vt:lpstr>
      <vt:lpstr>HG創英角ｺﾞｼｯｸUB</vt:lpstr>
      <vt:lpstr>Meiryo UI</vt:lpstr>
      <vt:lpstr>ＭＳ Ｐゴシック</vt:lpstr>
      <vt:lpstr>ＭＳ ゴシック</vt:lpstr>
      <vt:lpstr>Meiryo</vt:lpstr>
      <vt:lpstr>Meiryo</vt:lpstr>
      <vt:lpstr>游ゴシック</vt:lpstr>
      <vt:lpstr>游ゴシック</vt:lpstr>
      <vt:lpstr>游ゴシック Light</vt:lpstr>
      <vt:lpstr>Arial</vt:lpstr>
      <vt:lpstr>Cambria Math</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g15237@ichinoseki.kosen-ac.jp</cp:lastModifiedBy>
  <cp:revision>188</cp:revision>
  <cp:lastPrinted>2018-04-01T05:10:42Z</cp:lastPrinted>
  <dcterms:created xsi:type="dcterms:W3CDTF">2002-02-28T07:41:56Z</dcterms:created>
  <dcterms:modified xsi:type="dcterms:W3CDTF">2019-09-03T03:20:13Z</dcterms:modified>
</cp:coreProperties>
</file>