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81" r:id="rId4"/>
    <p:sldId id="282" r:id="rId5"/>
    <p:sldId id="278" r:id="rId6"/>
    <p:sldId id="280" r:id="rId7"/>
    <p:sldId id="279" r:id="rId8"/>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1"/>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15237@ichinoseki.kosen-ac.jp" initials="g" lastIdx="0" clrIdx="0">
    <p:extLst>
      <p:ext uri="{19B8F6BF-5375-455C-9EA6-DF929625EA0E}">
        <p15:presenceInfo xmlns:p15="http://schemas.microsoft.com/office/powerpoint/2012/main" userId="S::g15237@ichinoseki.kosen-ac.jp::8e76cecd-b1d7-42ab-b8c2-c51b85b7b5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p:scale>
          <a:sx n="100" d="100"/>
          <a:sy n="100" d="100"/>
        </p:scale>
        <p:origin x="48" y="-360"/>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algn="r" defTabSz="1343153">
              <a:defRPr sz="1700">
                <a:ea typeface="ＭＳ Ｐゴシック" pitchFamily="50" charset="-128"/>
              </a:defRPr>
            </a:lvl1pPr>
          </a:lstStyle>
          <a:p>
            <a:pPr>
              <a:defRPr/>
            </a:pPr>
            <a:endParaRPr lang="en-US" altLang="ja-JP" dirty="0"/>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algn="r" defTabSz="1343153">
              <a:defRPr sz="1700"/>
            </a:lvl1pPr>
          </a:lstStyle>
          <a:p>
            <a:fld id="{1EFC8496-1004-0F49-ADCE-70E852CADCBA}" type="slidenum">
              <a:rPr lang="en-US" altLang="ja-JP"/>
              <a:pPr/>
              <a:t>‹#›</a:t>
            </a:fld>
            <a:endParaRPr lang="en-US" altLang="ja-JP"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2"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lgn="r">
              <a:defRPr sz="900">
                <a:ea typeface="ＭＳ Ｐゴシック" pitchFamily="50" charset="-128"/>
              </a:defRPr>
            </a:lvl1pPr>
          </a:lstStyle>
          <a:p>
            <a:pPr>
              <a:defRPr/>
            </a:pPr>
            <a:endParaRPr lang="en-US" altLang="ja-JP" dirty="0"/>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3350" y="1077913"/>
            <a:ext cx="7186613" cy="5389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8"/>
            <a:ext cx="7992110" cy="6468450"/>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2"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6931" indent="-194974"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9895"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91853"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3811"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5770"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7727"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9685"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51644"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1</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png"/><Relationship Id="rId9" Type="http://schemas.openxmlformats.org/officeDocument/2006/relationships/image" Target="../media/image10.emf"/></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264096"/>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34753"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58618"/>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37" name="図 36">
            <a:extLst>
              <a:ext uri="{FF2B5EF4-FFF2-40B4-BE49-F238E27FC236}">
                <a16:creationId xmlns:a16="http://schemas.microsoft.com/office/drawing/2014/main" id="{7A646B7D-7319-42E0-BA4F-C4BE0AA31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39" y="1872618"/>
            <a:ext cx="3475933" cy="1694078"/>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12008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04656" y="264096"/>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26409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00800" y="3815363"/>
            <a:ext cx="365751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機能を実現するための方法をユースケース記述、処理順序をアクティビティ図に示す。</a:t>
            </a:r>
            <a:endPar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160948" y="984176"/>
            <a:ext cx="3507807" cy="64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3832" y="696144"/>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１．提供する機能</a:t>
            </a: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00800" y="3511732"/>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mn-ea"/>
                <a:ea typeface="+mn-ea"/>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mn-ea"/>
              <a:ea typeface="+mn-ea"/>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a:off x="226039" y="3815363"/>
            <a:ext cx="347282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6711332" y="720977"/>
            <a:ext cx="0" cy="5735788"/>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3765460" y="766991"/>
            <a:ext cx="1406" cy="5689774"/>
          </a:xfrm>
          <a:prstGeom prst="line">
            <a:avLst/>
          </a:prstGeom>
          <a:ln/>
        </p:spPr>
        <p:style>
          <a:lnRef idx="1">
            <a:schemeClr val="accent6"/>
          </a:lnRef>
          <a:fillRef idx="0">
            <a:schemeClr val="accent6"/>
          </a:fillRef>
          <a:effectRef idx="0">
            <a:schemeClr val="accent6"/>
          </a:effectRef>
          <a:fontRef idx="minor">
            <a:schemeClr val="tx1"/>
          </a:fontRef>
        </p:style>
      </p:cxnSp>
      <p:sp>
        <p:nvSpPr>
          <p:cNvPr id="31" name="テキスト ボックス 30">
            <a:extLst>
              <a:ext uri="{FF2B5EF4-FFF2-40B4-BE49-F238E27FC236}">
                <a16:creationId xmlns:a16="http://schemas.microsoft.com/office/drawing/2014/main" id="{6B40DD60-3B56-42E8-A561-2ABDE7CB3975}"/>
              </a:ext>
            </a:extLst>
          </p:cNvPr>
          <p:cNvSpPr txBox="1"/>
          <p:nvPr/>
        </p:nvSpPr>
        <p:spPr>
          <a:xfrm>
            <a:off x="6676414" y="667431"/>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補足１</a:t>
            </a:r>
            <a:r>
              <a:rPr kumimoji="1" lang="ja-JP" altLang="en-US" sz="1600" b="1" i="0" u="none" strike="noStrike" kern="1200" cap="none" spc="0" normalizeH="0" baseline="0" noProof="0" dirty="0" err="1">
                <a:ln>
                  <a:noFill/>
                </a:ln>
                <a:solidFill>
                  <a:prstClr val="black"/>
                </a:solidFill>
                <a:effectLst/>
                <a:uLnTx/>
                <a:uFillTx/>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タスク一覧</a:t>
            </a:r>
            <a:endParaRPr lang="en-US" altLang="ja-JP" b="1" dirty="0">
              <a:solidFill>
                <a:prstClr val="black"/>
              </a:solidFill>
              <a:latin typeface="游ゴシック" panose="020B0400000000000000" pitchFamily="50" charset="-128"/>
              <a:ea typeface="游ゴシック" panose="020B0400000000000000" pitchFamily="50" charset="-128"/>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6757626" y="953699"/>
            <a:ext cx="58358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6696374" y="962622"/>
            <a:ext cx="5956921" cy="415498"/>
          </a:xfrm>
          <a:prstGeom prst="rect">
            <a:avLst/>
          </a:prstGeom>
          <a:noFill/>
        </p:spPr>
        <p:txBody>
          <a:bodyPr wrap="square" rtlCol="0">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走行体が提供する機能を実現するため、以下の周期タスクを定義する。なお、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rPr>
              <a:t>通信タスクは走行準備に含むため、モデルからは省略する</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AC58BE73-6899-4CE2-8F40-BFDDFD555F64}"/>
              </a:ext>
            </a:extLst>
          </p:cNvPr>
          <p:cNvSpPr txBox="1"/>
          <p:nvPr/>
        </p:nvSpPr>
        <p:spPr>
          <a:xfrm>
            <a:off x="71959" y="984176"/>
            <a:ext cx="3589959" cy="1061829"/>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走行体は競技者に「コースを完走する」という機能</a:t>
            </a:r>
            <a:r>
              <a:rPr lang="ja-JP" altLang="en-US" sz="1050" dirty="0">
                <a:latin typeface="メイリオ" panose="020B0604030504040204" pitchFamily="50" charset="-128"/>
                <a:ea typeface="メイリオ" panose="020B0604030504040204" pitchFamily="50" charset="-128"/>
              </a:rPr>
              <a:t>を提供する</a:t>
            </a:r>
            <a:r>
              <a:rPr kumimoji="1" lang="ja-JP" altLang="en-US" sz="1050" dirty="0">
                <a:latin typeface="メイリオ" panose="020B0604030504040204" pitchFamily="50" charset="-128"/>
                <a:ea typeface="メイリオ" panose="020B0604030504040204" pitchFamily="50" charset="-128"/>
              </a:rPr>
              <a:t>。今回我々は</a:t>
            </a:r>
            <a:r>
              <a:rPr lang="ja-JP" altLang="en-US" sz="1050" dirty="0">
                <a:latin typeface="メイリオ" panose="020B0604030504040204" pitchFamily="50" charset="-128"/>
                <a:ea typeface="メイリオ" panose="020B0604030504040204" pitchFamily="50" charset="-128"/>
              </a:rPr>
              <a:t>、「コースを完走する」という課題をスタート動作を終えてからゴールゲートを通過するまでの動作と定義し、</a:t>
            </a:r>
            <a:r>
              <a:rPr lang="ja-JP" altLang="en-US" sz="1050" b="1" dirty="0">
                <a:solidFill>
                  <a:srgbClr val="FF0000"/>
                </a:solidFill>
                <a:latin typeface="メイリオ" panose="020B0604030504040204" pitchFamily="50" charset="-128"/>
                <a:ea typeface="メイリオ" panose="020B0604030504040204" pitchFamily="50" charset="-128"/>
              </a:rPr>
              <a:t>それ以外のタスクの起動やデバイスのキャリブレーション、クラスの初期化、スタート動作などは走行準備とみなし、モデルでは省略する</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pic>
        <p:nvPicPr>
          <p:cNvPr id="33" name="図 32">
            <a:extLst>
              <a:ext uri="{FF2B5EF4-FFF2-40B4-BE49-F238E27FC236}">
                <a16:creationId xmlns:a16="http://schemas.microsoft.com/office/drawing/2014/main" id="{25343053-DFA6-4951-9BFE-57F42E1FE6FA}"/>
              </a:ext>
            </a:extLst>
          </p:cNvPr>
          <p:cNvPicPr>
            <a:picLocks noChangeAspect="1"/>
          </p:cNvPicPr>
          <p:nvPr/>
        </p:nvPicPr>
        <p:blipFill>
          <a:blip r:embed="rId3"/>
          <a:stretch>
            <a:fillRect/>
          </a:stretch>
        </p:blipFill>
        <p:spPr>
          <a:xfrm>
            <a:off x="192069" y="4173381"/>
            <a:ext cx="3445563" cy="2221981"/>
          </a:xfrm>
          <a:prstGeom prst="rect">
            <a:avLst/>
          </a:prstGeom>
        </p:spPr>
      </p:pic>
      <p:sp>
        <p:nvSpPr>
          <p:cNvPr id="40" name="テキスト ボックス 39">
            <a:extLst>
              <a:ext uri="{FF2B5EF4-FFF2-40B4-BE49-F238E27FC236}">
                <a16:creationId xmlns:a16="http://schemas.microsoft.com/office/drawing/2014/main" id="{E2D8B73A-328F-4A9E-AE6C-EA2D211F573C}"/>
              </a:ext>
            </a:extLst>
          </p:cNvPr>
          <p:cNvSpPr txBox="1"/>
          <p:nvPr/>
        </p:nvSpPr>
        <p:spPr>
          <a:xfrm>
            <a:off x="100800" y="6467720"/>
            <a:ext cx="2787106" cy="338554"/>
          </a:xfrm>
          <a:prstGeom prst="rect">
            <a:avLst/>
          </a:prstGeom>
          <a:noFill/>
        </p:spPr>
        <p:txBody>
          <a:bodyPr wrap="square" rtlCol="0">
            <a:spAutoFit/>
          </a:bodyPr>
          <a:lstStyle/>
          <a:p>
            <a:r>
              <a:rPr kumimoji="1" lang="ja-JP" altLang="en-US" b="1" dirty="0">
                <a:latin typeface="+mn-lt"/>
                <a:ea typeface="+mn-ea"/>
              </a:rPr>
              <a:t>補足２</a:t>
            </a:r>
            <a:r>
              <a:rPr lang="en-US" altLang="ja-JP" b="1" dirty="0">
                <a:latin typeface="+mn-lt"/>
                <a:ea typeface="+mn-ea"/>
              </a:rPr>
              <a:t> .</a:t>
            </a:r>
            <a:r>
              <a:rPr lang="ja-JP" altLang="en-US" b="1" dirty="0">
                <a:latin typeface="+mn-lt"/>
                <a:ea typeface="+mn-ea"/>
              </a:rPr>
              <a:t> </a:t>
            </a:r>
            <a:r>
              <a:rPr kumimoji="1" lang="ja-JP" altLang="en-US" b="1" dirty="0">
                <a:latin typeface="+mn-lt"/>
                <a:ea typeface="+mn-ea"/>
              </a:rPr>
              <a:t>区間分けについて</a:t>
            </a:r>
          </a:p>
        </p:txBody>
      </p:sp>
      <p:cxnSp>
        <p:nvCxnSpPr>
          <p:cNvPr id="46" name="直線コネクタ 45">
            <a:extLst>
              <a:ext uri="{FF2B5EF4-FFF2-40B4-BE49-F238E27FC236}">
                <a16:creationId xmlns:a16="http://schemas.microsoft.com/office/drawing/2014/main" id="{7B7E49AE-87B6-4A4A-9EEE-5603F5C42F0C}"/>
              </a:ext>
            </a:extLst>
          </p:cNvPr>
          <p:cNvCxnSpPr>
            <a:cxnSpLocks/>
          </p:cNvCxnSpPr>
          <p:nvPr/>
        </p:nvCxnSpPr>
        <p:spPr>
          <a:xfrm>
            <a:off x="189098" y="6744816"/>
            <a:ext cx="3348265" cy="85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990CCDD-53C3-474C-B0DD-D925E5C4B440}"/>
              </a:ext>
            </a:extLst>
          </p:cNvPr>
          <p:cNvSpPr txBox="1"/>
          <p:nvPr/>
        </p:nvSpPr>
        <p:spPr>
          <a:xfrm>
            <a:off x="116613" y="6753379"/>
            <a:ext cx="3472820" cy="415498"/>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コースを以下のように分割し、区間ごとに走行設定を変える。</a:t>
            </a:r>
            <a:r>
              <a:rPr lang="ja-JP" altLang="en-US" sz="1050" b="1" dirty="0">
                <a:solidFill>
                  <a:srgbClr val="FF0000"/>
                </a:solidFill>
                <a:latin typeface="メイリオ" panose="020B0604030504040204" pitchFamily="50" charset="-128"/>
                <a:ea typeface="メイリオ" panose="020B0604030504040204" pitchFamily="50" charset="-128"/>
              </a:rPr>
              <a:t>詳細は、工夫点のページで解説する</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pic>
        <p:nvPicPr>
          <p:cNvPr id="45" name="図 44">
            <a:extLst>
              <a:ext uri="{FF2B5EF4-FFF2-40B4-BE49-F238E27FC236}">
                <a16:creationId xmlns:a16="http://schemas.microsoft.com/office/drawing/2014/main" id="{A1E794DE-CC53-429A-BAC4-EAC4BAEDE2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8046" y="694983"/>
            <a:ext cx="2878328" cy="5772737"/>
          </a:xfrm>
          <a:prstGeom prst="rect">
            <a:avLst/>
          </a:prstGeom>
        </p:spPr>
      </p:pic>
      <p:cxnSp>
        <p:nvCxnSpPr>
          <p:cNvPr id="52" name="直線コネクタ 51">
            <a:extLst>
              <a:ext uri="{FF2B5EF4-FFF2-40B4-BE49-F238E27FC236}">
                <a16:creationId xmlns:a16="http://schemas.microsoft.com/office/drawing/2014/main" id="{64E09D1F-E5F0-483A-8945-8DE5F7ABF40E}"/>
              </a:ext>
            </a:extLst>
          </p:cNvPr>
          <p:cNvCxnSpPr/>
          <p:nvPr/>
        </p:nvCxnSpPr>
        <p:spPr>
          <a:xfrm>
            <a:off x="160948" y="6493714"/>
            <a:ext cx="12360532" cy="46014"/>
          </a:xfrm>
          <a:prstGeom prst="line">
            <a:avLst/>
          </a:prstGeom>
        </p:spPr>
        <p:style>
          <a:lnRef idx="1">
            <a:schemeClr val="accent6"/>
          </a:lnRef>
          <a:fillRef idx="0">
            <a:schemeClr val="accent6"/>
          </a:fillRef>
          <a:effectRef idx="0">
            <a:schemeClr val="accent6"/>
          </a:effectRef>
          <a:fontRef idx="minor">
            <a:schemeClr val="tx1"/>
          </a:fontRef>
        </p:style>
      </p:cxnSp>
      <p:pic>
        <p:nvPicPr>
          <p:cNvPr id="131" name="図 130">
            <a:extLst>
              <a:ext uri="{FF2B5EF4-FFF2-40B4-BE49-F238E27FC236}">
                <a16:creationId xmlns:a16="http://schemas.microsoft.com/office/drawing/2014/main" id="{E94FF69D-851D-463B-932D-D4B12701F650}"/>
              </a:ext>
            </a:extLst>
          </p:cNvPr>
          <p:cNvPicPr>
            <a:picLocks noChangeAspect="1"/>
          </p:cNvPicPr>
          <p:nvPr/>
        </p:nvPicPr>
        <p:blipFill>
          <a:blip r:embed="rId5"/>
          <a:stretch>
            <a:fillRect/>
          </a:stretch>
        </p:blipFill>
        <p:spPr>
          <a:xfrm>
            <a:off x="6904856" y="3363231"/>
            <a:ext cx="5487569" cy="3120700"/>
          </a:xfrm>
          <a:prstGeom prst="rect">
            <a:avLst/>
          </a:prstGeom>
        </p:spPr>
      </p:pic>
      <p:grpSp>
        <p:nvGrpSpPr>
          <p:cNvPr id="139" name="グループ化 138">
            <a:extLst>
              <a:ext uri="{FF2B5EF4-FFF2-40B4-BE49-F238E27FC236}">
                <a16:creationId xmlns:a16="http://schemas.microsoft.com/office/drawing/2014/main" id="{697F0D84-AB78-420B-B769-0A1718B8D1A2}"/>
              </a:ext>
            </a:extLst>
          </p:cNvPr>
          <p:cNvGrpSpPr/>
          <p:nvPr/>
        </p:nvGrpSpPr>
        <p:grpSpPr>
          <a:xfrm>
            <a:off x="6757626" y="1309825"/>
            <a:ext cx="6023282" cy="1612303"/>
            <a:chOff x="6757626" y="1344464"/>
            <a:chExt cx="6023282" cy="1612303"/>
          </a:xfrm>
        </p:grpSpPr>
        <p:sp>
          <p:nvSpPr>
            <p:cNvPr id="57" name="テキスト ボックス 56">
              <a:extLst>
                <a:ext uri="{FF2B5EF4-FFF2-40B4-BE49-F238E27FC236}">
                  <a16:creationId xmlns:a16="http://schemas.microsoft.com/office/drawing/2014/main" id="{1B150A4B-10E9-4BB5-B403-616F7408FD46}"/>
                </a:ext>
              </a:extLst>
            </p:cNvPr>
            <p:cNvSpPr txBox="1"/>
            <p:nvPr/>
          </p:nvSpPr>
          <p:spPr>
            <a:xfrm>
              <a:off x="12392429" y="1865424"/>
              <a:ext cx="388479" cy="577081"/>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優先度</a:t>
              </a:r>
            </a:p>
          </p:txBody>
        </p:sp>
        <p:cxnSp>
          <p:nvCxnSpPr>
            <p:cNvPr id="59" name="直線矢印コネクタ 58">
              <a:extLst>
                <a:ext uri="{FF2B5EF4-FFF2-40B4-BE49-F238E27FC236}">
                  <a16:creationId xmlns:a16="http://schemas.microsoft.com/office/drawing/2014/main" id="{6677F529-FCA5-4895-83EB-48FA3E8A9943}"/>
                </a:ext>
              </a:extLst>
            </p:cNvPr>
            <p:cNvCxnSpPr>
              <a:cxnSpLocks/>
            </p:cNvCxnSpPr>
            <p:nvPr/>
          </p:nvCxnSpPr>
          <p:spPr>
            <a:xfrm>
              <a:off x="12414596" y="1687130"/>
              <a:ext cx="0" cy="1000885"/>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60" name="テキスト ボックス 59">
              <a:extLst>
                <a:ext uri="{FF2B5EF4-FFF2-40B4-BE49-F238E27FC236}">
                  <a16:creationId xmlns:a16="http://schemas.microsoft.com/office/drawing/2014/main" id="{29C12542-0869-4D76-8D7B-52826EE139AF}"/>
                </a:ext>
              </a:extLst>
            </p:cNvPr>
            <p:cNvSpPr txBox="1"/>
            <p:nvPr/>
          </p:nvSpPr>
          <p:spPr>
            <a:xfrm>
              <a:off x="12265788" y="1374860"/>
              <a:ext cx="143017"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高</a:t>
              </a:r>
            </a:p>
          </p:txBody>
        </p:sp>
        <p:sp>
          <p:nvSpPr>
            <p:cNvPr id="62" name="テキスト ボックス 61">
              <a:extLst>
                <a:ext uri="{FF2B5EF4-FFF2-40B4-BE49-F238E27FC236}">
                  <a16:creationId xmlns:a16="http://schemas.microsoft.com/office/drawing/2014/main" id="{11D9CFFE-DE57-48C6-AAE1-6511EADD9E72}"/>
                </a:ext>
              </a:extLst>
            </p:cNvPr>
            <p:cNvSpPr txBox="1"/>
            <p:nvPr/>
          </p:nvSpPr>
          <p:spPr>
            <a:xfrm>
              <a:off x="12269240" y="2702851"/>
              <a:ext cx="290711"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低</a:t>
              </a:r>
            </a:p>
          </p:txBody>
        </p:sp>
        <p:pic>
          <p:nvPicPr>
            <p:cNvPr id="81" name="図 80">
              <a:extLst>
                <a:ext uri="{FF2B5EF4-FFF2-40B4-BE49-F238E27FC236}">
                  <a16:creationId xmlns:a16="http://schemas.microsoft.com/office/drawing/2014/main" id="{FD2C475C-8FD3-4A69-9A85-68FCC9265420}"/>
                </a:ext>
              </a:extLst>
            </p:cNvPr>
            <p:cNvPicPr>
              <a:picLocks noChangeAspect="1"/>
            </p:cNvPicPr>
            <p:nvPr/>
          </p:nvPicPr>
          <p:blipFill>
            <a:blip r:embed="rId6"/>
            <a:stretch>
              <a:fillRect/>
            </a:stretch>
          </p:blipFill>
          <p:spPr>
            <a:xfrm>
              <a:off x="6757626" y="1344464"/>
              <a:ext cx="5553877" cy="1395471"/>
            </a:xfrm>
            <a:prstGeom prst="rect">
              <a:avLst/>
            </a:prstGeom>
          </p:spPr>
        </p:pic>
      </p:grpSp>
      <p:sp>
        <p:nvSpPr>
          <p:cNvPr id="140" name="テキスト ボックス 139">
            <a:extLst>
              <a:ext uri="{FF2B5EF4-FFF2-40B4-BE49-F238E27FC236}">
                <a16:creationId xmlns:a16="http://schemas.microsoft.com/office/drawing/2014/main" id="{D7CFF42B-D74E-4DFF-AB89-02B7F1AFC41E}"/>
              </a:ext>
            </a:extLst>
          </p:cNvPr>
          <p:cNvSpPr txBox="1"/>
          <p:nvPr/>
        </p:nvSpPr>
        <p:spPr>
          <a:xfrm>
            <a:off x="6666345" y="2712368"/>
            <a:ext cx="1762490" cy="338554"/>
          </a:xfrm>
          <a:prstGeom prst="rect">
            <a:avLst/>
          </a:prstGeom>
          <a:noFill/>
        </p:spPr>
        <p:txBody>
          <a:bodyPr wrap="square" rtlCol="0">
            <a:spAutoFit/>
          </a:bodyPr>
          <a:lstStyle/>
          <a:p>
            <a:r>
              <a:rPr kumimoji="1" lang="ja-JP" altLang="en-US" b="1" dirty="0">
                <a:latin typeface="游ゴシック" panose="020B0400000000000000" pitchFamily="50" charset="-128"/>
                <a:ea typeface="游ゴシック" panose="020B0400000000000000" pitchFamily="50" charset="-128"/>
              </a:rPr>
              <a:t>４</a:t>
            </a:r>
            <a:r>
              <a:rPr kumimoji="1" lang="en-US" altLang="ja-JP" b="1" dirty="0">
                <a:latin typeface="游ゴシック" panose="020B0400000000000000" pitchFamily="50" charset="-128"/>
                <a:ea typeface="游ゴシック" panose="020B0400000000000000" pitchFamily="50" charset="-128"/>
              </a:rPr>
              <a:t>.</a:t>
            </a:r>
            <a:r>
              <a:rPr lang="ja-JP" altLang="en-US" b="1" dirty="0">
                <a:latin typeface="游ゴシック" panose="020B0400000000000000" pitchFamily="50" charset="-128"/>
                <a:ea typeface="游ゴシック" panose="020B0400000000000000" pitchFamily="50" charset="-128"/>
              </a:rPr>
              <a:t> 部品の定義</a:t>
            </a:r>
            <a:endParaRPr kumimoji="1" lang="ja-JP" altLang="en-US" b="1" dirty="0">
              <a:latin typeface="游ゴシック" panose="020B0400000000000000" pitchFamily="50" charset="-128"/>
              <a:ea typeface="游ゴシック" panose="020B0400000000000000" pitchFamily="50" charset="-128"/>
            </a:endParaRPr>
          </a:p>
        </p:txBody>
      </p:sp>
      <p:cxnSp>
        <p:nvCxnSpPr>
          <p:cNvPr id="84" name="直線コネクタ 83">
            <a:extLst>
              <a:ext uri="{FF2B5EF4-FFF2-40B4-BE49-F238E27FC236}">
                <a16:creationId xmlns:a16="http://schemas.microsoft.com/office/drawing/2014/main" id="{15E1CCFD-5AEB-4C66-B546-2AAF74EE85E6}"/>
              </a:ext>
            </a:extLst>
          </p:cNvPr>
          <p:cNvCxnSpPr>
            <a:cxnSpLocks/>
          </p:cNvCxnSpPr>
          <p:nvPr/>
        </p:nvCxnSpPr>
        <p:spPr>
          <a:xfrm>
            <a:off x="6788486" y="3000400"/>
            <a:ext cx="580500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B10EFDE6-791C-4BE0-871C-5814C9379A41}"/>
              </a:ext>
            </a:extLst>
          </p:cNvPr>
          <p:cNvSpPr txBox="1"/>
          <p:nvPr/>
        </p:nvSpPr>
        <p:spPr>
          <a:xfrm>
            <a:off x="6711867" y="3016950"/>
            <a:ext cx="5941427" cy="415498"/>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機能を実現するために必要な部品を以下の表に示す。なお、</a:t>
            </a:r>
            <a:r>
              <a:rPr kumimoji="1" lang="ja-JP" altLang="en-US" sz="1050" b="1" dirty="0">
                <a:solidFill>
                  <a:srgbClr val="FF0000"/>
                </a:solidFill>
                <a:latin typeface="メイリオ" panose="020B0604030504040204" pitchFamily="50" charset="-128"/>
                <a:ea typeface="メイリオ" panose="020B0604030504040204" pitchFamily="50" charset="-128"/>
              </a:rPr>
              <a:t>左側のアルファベットはクラス図のラベルと対応している</a:t>
            </a:r>
            <a:r>
              <a:rPr kumimoji="1" lang="ja-JP" altLang="en-US" sz="1050" dirty="0">
                <a:latin typeface="メイリオ" panose="020B0604030504040204" pitchFamily="50" charset="-128"/>
                <a:ea typeface="メイリオ" panose="020B0604030504040204" pitchFamily="50" charset="-128"/>
              </a:rPr>
              <a:t>。</a:t>
            </a:r>
          </a:p>
        </p:txBody>
      </p:sp>
      <p:pic>
        <p:nvPicPr>
          <p:cNvPr id="7" name="図 6">
            <a:extLst>
              <a:ext uri="{FF2B5EF4-FFF2-40B4-BE49-F238E27FC236}">
                <a16:creationId xmlns:a16="http://schemas.microsoft.com/office/drawing/2014/main" id="{136A7DC0-E28E-4010-9E9C-8319408FEC1F}"/>
              </a:ext>
            </a:extLst>
          </p:cNvPr>
          <p:cNvPicPr>
            <a:picLocks noChangeAspect="1"/>
          </p:cNvPicPr>
          <p:nvPr/>
        </p:nvPicPr>
        <p:blipFill>
          <a:blip r:embed="rId7"/>
          <a:stretch>
            <a:fillRect/>
          </a:stretch>
        </p:blipFill>
        <p:spPr>
          <a:xfrm>
            <a:off x="9801993" y="7725866"/>
            <a:ext cx="2799422" cy="1244347"/>
          </a:xfrm>
          <a:prstGeom prst="rect">
            <a:avLst/>
          </a:prstGeom>
        </p:spPr>
      </p:pic>
      <p:cxnSp>
        <p:nvCxnSpPr>
          <p:cNvPr id="17" name="直線コネクタ 16">
            <a:extLst>
              <a:ext uri="{FF2B5EF4-FFF2-40B4-BE49-F238E27FC236}">
                <a16:creationId xmlns:a16="http://schemas.microsoft.com/office/drawing/2014/main" id="{4D256DCA-63BA-4C0C-AA1F-527D41D15395}"/>
              </a:ext>
            </a:extLst>
          </p:cNvPr>
          <p:cNvCxnSpPr/>
          <p:nvPr/>
        </p:nvCxnSpPr>
        <p:spPr>
          <a:xfrm>
            <a:off x="3589433" y="6576677"/>
            <a:ext cx="0" cy="2870814"/>
          </a:xfrm>
          <a:prstGeom prst="line">
            <a:avLst/>
          </a:prstGeom>
        </p:spPr>
        <p:style>
          <a:lnRef idx="1">
            <a:schemeClr val="accent6"/>
          </a:lnRef>
          <a:fillRef idx="0">
            <a:schemeClr val="accent6"/>
          </a:fillRef>
          <a:effectRef idx="0">
            <a:schemeClr val="accent6"/>
          </a:effectRef>
          <a:fontRef idx="minor">
            <a:schemeClr val="tx1"/>
          </a:fontRef>
        </p:style>
      </p:cxnSp>
      <p:pic>
        <p:nvPicPr>
          <p:cNvPr id="20" name="図 19">
            <a:extLst>
              <a:ext uri="{FF2B5EF4-FFF2-40B4-BE49-F238E27FC236}">
                <a16:creationId xmlns:a16="http://schemas.microsoft.com/office/drawing/2014/main" id="{866979CC-7A6B-4B64-9C24-B1548CF697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949" y="7115499"/>
            <a:ext cx="3376414" cy="2331992"/>
          </a:xfrm>
          <a:prstGeom prst="rect">
            <a:avLst/>
          </a:prstGeom>
        </p:spPr>
      </p:pic>
      <p:cxnSp>
        <p:nvCxnSpPr>
          <p:cNvPr id="24" name="直線コネクタ 23">
            <a:extLst>
              <a:ext uri="{FF2B5EF4-FFF2-40B4-BE49-F238E27FC236}">
                <a16:creationId xmlns:a16="http://schemas.microsoft.com/office/drawing/2014/main" id="{E2AACA7E-6500-4249-9BB6-325CE74060EE}"/>
              </a:ext>
            </a:extLst>
          </p:cNvPr>
          <p:cNvCxnSpPr>
            <a:cxnSpLocks/>
          </p:cNvCxnSpPr>
          <p:nvPr/>
        </p:nvCxnSpPr>
        <p:spPr>
          <a:xfrm>
            <a:off x="9702607" y="6576677"/>
            <a:ext cx="0" cy="2870814"/>
          </a:xfrm>
          <a:prstGeom prst="line">
            <a:avLst/>
          </a:prstGeom>
        </p:spPr>
        <p:style>
          <a:lnRef idx="1">
            <a:schemeClr val="accent6"/>
          </a:lnRef>
          <a:fillRef idx="0">
            <a:schemeClr val="accent6"/>
          </a:fillRef>
          <a:effectRef idx="0">
            <a:schemeClr val="accent6"/>
          </a:effectRef>
          <a:fontRef idx="minor">
            <a:schemeClr val="tx1"/>
          </a:fontRef>
        </p:style>
      </p:cxnSp>
      <p:sp>
        <p:nvSpPr>
          <p:cNvPr id="26" name="テキスト ボックス 25">
            <a:extLst>
              <a:ext uri="{FF2B5EF4-FFF2-40B4-BE49-F238E27FC236}">
                <a16:creationId xmlns:a16="http://schemas.microsoft.com/office/drawing/2014/main" id="{3D279E56-7D62-4819-95B0-1A07BCCE1D6B}"/>
              </a:ext>
            </a:extLst>
          </p:cNvPr>
          <p:cNvSpPr txBox="1"/>
          <p:nvPr/>
        </p:nvSpPr>
        <p:spPr>
          <a:xfrm>
            <a:off x="3547726" y="6562746"/>
            <a:ext cx="6237450" cy="577081"/>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各区間における区間パラメータの一覧を以下の表に示す。なお、区間パラメータとはスタートラインから区間終了までの距離、区間内での前進指令量、曲率制御で用いる旋回量、ライントレースの</a:t>
            </a:r>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係数をまとめたものである。</a:t>
            </a:r>
          </a:p>
        </p:txBody>
      </p:sp>
      <p:pic>
        <p:nvPicPr>
          <p:cNvPr id="35" name="図 34">
            <a:extLst>
              <a:ext uri="{FF2B5EF4-FFF2-40B4-BE49-F238E27FC236}">
                <a16:creationId xmlns:a16="http://schemas.microsoft.com/office/drawing/2014/main" id="{247F5C24-F4AD-4FF4-81A9-0058A9E14FF0}"/>
              </a:ext>
            </a:extLst>
          </p:cNvPr>
          <p:cNvPicPr>
            <a:picLocks noChangeAspect="1"/>
          </p:cNvPicPr>
          <p:nvPr/>
        </p:nvPicPr>
        <p:blipFill>
          <a:blip r:embed="rId9"/>
          <a:stretch>
            <a:fillRect/>
          </a:stretch>
        </p:blipFill>
        <p:spPr>
          <a:xfrm>
            <a:off x="3651615" y="7115499"/>
            <a:ext cx="6013649" cy="2331992"/>
          </a:xfrm>
          <a:prstGeom prst="rect">
            <a:avLst/>
          </a:prstGeom>
        </p:spPr>
      </p:pic>
      <p:sp>
        <p:nvSpPr>
          <p:cNvPr id="36" name="テキスト ボックス 35">
            <a:extLst>
              <a:ext uri="{FF2B5EF4-FFF2-40B4-BE49-F238E27FC236}">
                <a16:creationId xmlns:a16="http://schemas.microsoft.com/office/drawing/2014/main" id="{1EBD3ECD-D939-4A9E-8A7A-191B21E513BE}"/>
              </a:ext>
            </a:extLst>
          </p:cNvPr>
          <p:cNvSpPr txBox="1"/>
          <p:nvPr/>
        </p:nvSpPr>
        <p:spPr>
          <a:xfrm>
            <a:off x="9804535" y="6980543"/>
            <a:ext cx="2785051" cy="577081"/>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050" b="1" dirty="0">
                <a:solidFill>
                  <a:schemeClr val="tx1"/>
                </a:solidFill>
                <a:latin typeface="メイリオ" panose="020B0604030504040204" pitchFamily="50" charset="-128"/>
                <a:ea typeface="メイリオ" panose="020B0604030504040204" pitchFamily="50" charset="-128"/>
              </a:rPr>
              <a:t>曲率制御で用いる旋回量と、</a:t>
            </a:r>
            <a:r>
              <a:rPr kumimoji="1" lang="en-US" altLang="ja-JP" sz="1050" b="1" dirty="0">
                <a:solidFill>
                  <a:schemeClr val="tx1"/>
                </a:solidFill>
                <a:latin typeface="メイリオ" panose="020B0604030504040204" pitchFamily="50" charset="-128"/>
                <a:ea typeface="メイリオ" panose="020B0604030504040204" pitchFamily="50" charset="-128"/>
              </a:rPr>
              <a:t>PID</a:t>
            </a:r>
            <a:r>
              <a:rPr kumimoji="1" lang="ja-JP" altLang="en-US" sz="1050" b="1" dirty="0">
                <a:solidFill>
                  <a:schemeClr val="tx1"/>
                </a:solidFill>
                <a:latin typeface="メイリオ" panose="020B0604030504040204" pitchFamily="50" charset="-128"/>
                <a:ea typeface="メイリオ" panose="020B0604030504040204" pitchFamily="50" charset="-128"/>
              </a:rPr>
              <a:t>係数を</a:t>
            </a:r>
            <a:r>
              <a:rPr kumimoji="1" lang="en-US" altLang="ja-JP" sz="1050" b="1" dirty="0">
                <a:solidFill>
                  <a:schemeClr val="tx1"/>
                </a:solidFill>
                <a:latin typeface="メイリオ" panose="020B0604030504040204" pitchFamily="50" charset="-128"/>
                <a:ea typeface="メイリオ" panose="020B0604030504040204" pitchFamily="50" charset="-128"/>
              </a:rPr>
              <a:t>15</a:t>
            </a:r>
            <a:r>
              <a:rPr kumimoji="1" lang="ja-JP" altLang="en-US" sz="1050" b="1" dirty="0">
                <a:solidFill>
                  <a:schemeClr val="tx1"/>
                </a:solidFill>
                <a:latin typeface="メイリオ" panose="020B0604030504040204" pitchFamily="50" charset="-128"/>
                <a:ea typeface="メイリオ" panose="020B0604030504040204" pitchFamily="50" charset="-128"/>
              </a:rPr>
              <a:t>区間すべてで調整するのは困難であるため、曲率の近い区間</a:t>
            </a:r>
            <a:r>
              <a:rPr lang="ja-JP" altLang="en-US" sz="1050" b="1" dirty="0">
                <a:solidFill>
                  <a:schemeClr val="tx1"/>
                </a:solidFill>
                <a:latin typeface="メイリオ" panose="020B0604030504040204" pitchFamily="50" charset="-128"/>
                <a:ea typeface="メイリオ" panose="020B0604030504040204" pitchFamily="50" charset="-128"/>
              </a:rPr>
              <a:t>で</a:t>
            </a:r>
            <a:r>
              <a:rPr lang="en-US" altLang="ja-JP" sz="1050" b="1" dirty="0">
                <a:solidFill>
                  <a:schemeClr val="tx1"/>
                </a:solidFill>
                <a:latin typeface="メイリオ" panose="020B0604030504040204" pitchFamily="50" charset="-128"/>
                <a:ea typeface="メイリオ" panose="020B0604030504040204" pitchFamily="50" charset="-128"/>
              </a:rPr>
              <a:t>4</a:t>
            </a:r>
            <a:r>
              <a:rPr lang="ja-JP" altLang="en-US" sz="1050" b="1" dirty="0">
                <a:solidFill>
                  <a:schemeClr val="tx1"/>
                </a:solidFill>
                <a:latin typeface="メイリオ" panose="020B0604030504040204" pitchFamily="50" charset="-128"/>
                <a:ea typeface="メイリオ" panose="020B0604030504040204" pitchFamily="50" charset="-128"/>
              </a:rPr>
              <a:t>種類に分類した。</a:t>
            </a:r>
            <a:endParaRPr kumimoji="1" lang="en-US" altLang="ja-JP" sz="1050" b="1" dirty="0">
              <a:solidFill>
                <a:schemeClr val="tx1"/>
              </a:solidFill>
              <a:latin typeface="メイリオ" panose="020B0604030504040204" pitchFamily="50" charset="-128"/>
              <a:ea typeface="メイリオ" panose="020B0604030504040204" pitchFamily="50" charset="-128"/>
            </a:endParaRPr>
          </a:p>
        </p:txBody>
      </p:sp>
      <p:sp>
        <p:nvSpPr>
          <p:cNvPr id="38" name="矢印: 山形 37">
            <a:extLst>
              <a:ext uri="{FF2B5EF4-FFF2-40B4-BE49-F238E27FC236}">
                <a16:creationId xmlns:a16="http://schemas.microsoft.com/office/drawing/2014/main" id="{1A27932C-257B-45B1-86A5-6EB614ADFA6C}"/>
              </a:ext>
            </a:extLst>
          </p:cNvPr>
          <p:cNvSpPr/>
          <p:nvPr/>
        </p:nvSpPr>
        <p:spPr>
          <a:xfrm>
            <a:off x="9929194" y="9101977"/>
            <a:ext cx="2664294" cy="327730"/>
          </a:xfrm>
          <a:prstGeom prst="chevron">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b="1" dirty="0">
              <a:solidFill>
                <a:schemeClr val="tx1"/>
              </a:solidFill>
              <a:latin typeface="+mn-ea"/>
            </a:endParaRPr>
          </a:p>
        </p:txBody>
      </p:sp>
      <p:sp>
        <p:nvSpPr>
          <p:cNvPr id="39" name="テキスト ボックス 38">
            <a:extLst>
              <a:ext uri="{FF2B5EF4-FFF2-40B4-BE49-F238E27FC236}">
                <a16:creationId xmlns:a16="http://schemas.microsoft.com/office/drawing/2014/main" id="{454E414D-3643-4966-925D-B9906667B823}"/>
              </a:ext>
            </a:extLst>
          </p:cNvPr>
          <p:cNvSpPr txBox="1"/>
          <p:nvPr/>
        </p:nvSpPr>
        <p:spPr>
          <a:xfrm>
            <a:off x="10190181" y="9077864"/>
            <a:ext cx="2238295" cy="415498"/>
          </a:xfrm>
          <a:prstGeom prst="rect">
            <a:avLst/>
          </a:prstGeom>
          <a:noFill/>
        </p:spPr>
        <p:txBody>
          <a:bodyPr wrap="square" rtlCol="0">
            <a:spAutoFit/>
          </a:bodyPr>
          <a:lstStyle/>
          <a:p>
            <a:pPr algn="ctr"/>
            <a:r>
              <a:rPr kumimoji="1" lang="ja-JP" altLang="en-US" sz="1000" b="1" dirty="0">
                <a:latin typeface="+mn-ea"/>
                <a:ea typeface="+mn-ea"/>
              </a:rPr>
              <a:t>これらの機能モデルに基づいて</a:t>
            </a:r>
            <a:endParaRPr kumimoji="1" lang="en-US" altLang="ja-JP" sz="1000" b="1" dirty="0">
              <a:latin typeface="+mn-ea"/>
              <a:ea typeface="+mn-ea"/>
            </a:endParaRPr>
          </a:p>
          <a:p>
            <a:pPr algn="ctr"/>
            <a:r>
              <a:rPr kumimoji="1" lang="ja-JP" altLang="en-US" sz="1000" b="1" dirty="0">
                <a:latin typeface="+mn-ea"/>
                <a:ea typeface="+mn-ea"/>
              </a:rPr>
              <a:t>構造モデルを作成する。</a:t>
            </a:r>
          </a:p>
        </p:txBody>
      </p:sp>
      <p:sp>
        <p:nvSpPr>
          <p:cNvPr id="44" name="テキスト ボックス 43">
            <a:extLst>
              <a:ext uri="{FF2B5EF4-FFF2-40B4-BE49-F238E27FC236}">
                <a16:creationId xmlns:a16="http://schemas.microsoft.com/office/drawing/2014/main" id="{260D1358-06EA-4BC9-9E14-972D49A596DC}"/>
              </a:ext>
            </a:extLst>
          </p:cNvPr>
          <p:cNvSpPr txBox="1"/>
          <p:nvPr/>
        </p:nvSpPr>
        <p:spPr>
          <a:xfrm>
            <a:off x="9765220" y="6716295"/>
            <a:ext cx="1030011" cy="307777"/>
          </a:xfrm>
          <a:prstGeom prst="rect">
            <a:avLst/>
          </a:prstGeom>
          <a:noFill/>
        </p:spPr>
        <p:txBody>
          <a:bodyPr wrap="square" rtlCol="0">
            <a:spAutoFit/>
          </a:bodyPr>
          <a:lstStyle/>
          <a:p>
            <a:r>
              <a:rPr kumimoji="1" lang="en-US" altLang="ja-JP" sz="1400" b="1" dirty="0">
                <a:solidFill>
                  <a:srgbClr val="FF0000"/>
                </a:solidFill>
                <a:latin typeface="+mn-ea"/>
                <a:ea typeface="+mn-ea"/>
              </a:rPr>
              <a:t>POINT!!</a:t>
            </a:r>
            <a:endParaRPr kumimoji="1" lang="ja-JP" altLang="en-US" sz="1400" b="1" dirty="0">
              <a:solidFill>
                <a:srgbClr val="FF0000"/>
              </a:solidFill>
              <a:latin typeface="+mn-ea"/>
              <a:ea typeface="+mn-ea"/>
            </a:endParaRPr>
          </a:p>
        </p:txBody>
      </p: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F09050C9-EBEE-4C41-A607-27C58A8A5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14" y="3547112"/>
            <a:ext cx="12432245" cy="5933227"/>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192088"/>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336104"/>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126583" y="983736"/>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a:t>
            </a:r>
            <a:r>
              <a:rPr lang="ja-JP" altLang="en-US" b="1" dirty="0">
                <a:solidFill>
                  <a:prstClr val="black"/>
                </a:solidFill>
                <a:latin typeface="HG丸ｺﾞｼｯｸM-PRO" panose="020F0600000000000000" pitchFamily="50" charset="-128"/>
                <a:ea typeface="HG丸ｺﾞｼｯｸM-PRO" panose="020F0600000000000000" pitchFamily="50" charset="-128"/>
              </a:rPr>
              <a:t>パッケージ化</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357283"/>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996828496"/>
              </p:ext>
            </p:extLst>
          </p:nvPr>
        </p:nvGraphicFramePr>
        <p:xfrm>
          <a:off x="4321768" y="1934756"/>
          <a:ext cx="3137814" cy="1510576"/>
        </p:xfrm>
        <a:graphic>
          <a:graphicData uri="http://schemas.openxmlformats.org/drawingml/2006/table">
            <a:tbl>
              <a:tblPr firstRow="1" bandRow="1">
                <a:tableStyleId>{93296810-A885-4BE3-A3E7-6D5BEEA58F35}</a:tableStyleId>
              </a:tblPr>
              <a:tblGrid>
                <a:gridCol w="761553">
                  <a:extLst>
                    <a:ext uri="{9D8B030D-6E8A-4147-A177-3AD203B41FA5}">
                      <a16:colId xmlns:a16="http://schemas.microsoft.com/office/drawing/2014/main" val="188478114"/>
                    </a:ext>
                  </a:extLst>
                </a:gridCol>
                <a:gridCol w="2376261">
                  <a:extLst>
                    <a:ext uri="{9D8B030D-6E8A-4147-A177-3AD203B41FA5}">
                      <a16:colId xmlns:a16="http://schemas.microsoft.com/office/drawing/2014/main" val="543803565"/>
                    </a:ext>
                  </a:extLst>
                </a:gridCol>
              </a:tblGrid>
              <a:tr h="266572">
                <a:tc>
                  <a:txBody>
                    <a:bodyPr/>
                    <a:lstStyle/>
                    <a:p>
                      <a:pPr algn="ctr"/>
                      <a:r>
                        <a:rPr kumimoji="1" lang="ja-JP" altLang="en-US" sz="1100" dirty="0"/>
                        <a:t>名称</a:t>
                      </a:r>
                    </a:p>
                  </a:txBody>
                  <a:tcPr anchor="ctr"/>
                </a:tc>
                <a:tc>
                  <a:txBody>
                    <a:bodyPr/>
                    <a:lstStyle/>
                    <a:p>
                      <a:pPr algn="ctr"/>
                      <a:r>
                        <a:rPr kumimoji="1" lang="ja-JP" altLang="en-US" sz="1100" dirty="0"/>
                        <a:t>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36953">
                <a:tc>
                  <a:txBody>
                    <a:bodyPr/>
                    <a:lstStyle/>
                    <a:p>
                      <a:pPr algn="ctr"/>
                      <a:r>
                        <a:rPr kumimoji="1" lang="ja-JP" altLang="en-US" sz="900" dirty="0"/>
                        <a:t>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94485" y="979502"/>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32877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313700"/>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329982"/>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50890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204337" y="3519390"/>
            <a:ext cx="734859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115533" y="1994509"/>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27720" y="2426777"/>
            <a:ext cx="414002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31902" y="2328862"/>
            <a:ext cx="4001382" cy="274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2852" y="3328227"/>
            <a:ext cx="3980432" cy="565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sp>
        <p:nvSpPr>
          <p:cNvPr id="21" name="テキスト ボックス 20">
            <a:extLst>
              <a:ext uri="{FF2B5EF4-FFF2-40B4-BE49-F238E27FC236}">
                <a16:creationId xmlns:a16="http://schemas.microsoft.com/office/drawing/2014/main" id="{A837F2FA-F11D-4DEE-AB5C-2C88A2903F27}"/>
              </a:ext>
            </a:extLst>
          </p:cNvPr>
          <p:cNvSpPr txBox="1"/>
          <p:nvPr/>
        </p:nvSpPr>
        <p:spPr>
          <a:xfrm>
            <a:off x="327574" y="8993682"/>
            <a:ext cx="3624916"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 </a:t>
            </a:r>
            <a:r>
              <a:rPr lang="ja-JP" altLang="en-US" dirty="0">
                <a:latin typeface="HG丸ｺﾞｼｯｸM-PRO" panose="020F0600000000000000" pitchFamily="50" charset="-128"/>
                <a:ea typeface="HG丸ｺﾞｼｯｸM-PRO" panose="020F0600000000000000" pitchFamily="50" charset="-128"/>
              </a:rPr>
              <a:t>ステートマシン図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4240560" y="1848193"/>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4293144" y="1957194"/>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２．振る舞い①</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4346083" y="2287830"/>
            <a:ext cx="8074546" cy="4342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4346083" y="2393541"/>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を基に全体の動作を図</a:t>
            </a:r>
            <a:r>
              <a:rPr kumimoji="1" lang="en-US" altLang="ja-JP" dirty="0">
                <a:latin typeface="HG丸ｺﾞｼｯｸM-PRO" panose="020F0600000000000000" pitchFamily="50" charset="-128"/>
                <a:ea typeface="HG丸ｺﾞｼｯｸM-PRO" panose="020F0600000000000000" pitchFamily="50" charset="-128"/>
              </a:rPr>
              <a:t>6 </a:t>
            </a:r>
            <a:r>
              <a:rPr kumimoji="1" lang="ja-JP" altLang="en-US" dirty="0">
                <a:latin typeface="HG丸ｺﾞｼｯｸM-PRO" panose="020F0600000000000000" pitchFamily="50" charset="-128"/>
                <a:ea typeface="HG丸ｺﾞｼｯｸM-PRO" panose="020F0600000000000000" pitchFamily="50" charset="-128"/>
              </a:rPr>
              <a:t>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から図</a:t>
            </a:r>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に詳細を示す</a:t>
            </a:r>
          </a:p>
        </p:txBody>
      </p:sp>
      <p:sp>
        <p:nvSpPr>
          <p:cNvPr id="49" name="テキスト ボックス 48">
            <a:extLst>
              <a:ext uri="{FF2B5EF4-FFF2-40B4-BE49-F238E27FC236}">
                <a16:creationId xmlns:a16="http://schemas.microsoft.com/office/drawing/2014/main" id="{A5BC404B-F330-4FBD-9E7F-0DBE4697FEC6}"/>
              </a:ext>
            </a:extLst>
          </p:cNvPr>
          <p:cNvSpPr txBox="1"/>
          <p:nvPr/>
        </p:nvSpPr>
        <p:spPr>
          <a:xfrm>
            <a:off x="5962585" y="634079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6 </a:t>
            </a:r>
            <a:r>
              <a:rPr lang="ja-JP" altLang="en-US" dirty="0">
                <a:latin typeface="HG丸ｺﾞｼｯｸM-PRO" panose="020F0600000000000000" pitchFamily="50" charset="-128"/>
                <a:ea typeface="HG丸ｺﾞｼｯｸM-PRO" panose="020F0600000000000000" pitchFamily="50" charset="-128"/>
              </a:rPr>
              <a:t>シーケンス図</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27" name="図 26">
            <a:extLst>
              <a:ext uri="{FF2B5EF4-FFF2-40B4-BE49-F238E27FC236}">
                <a16:creationId xmlns:a16="http://schemas.microsoft.com/office/drawing/2014/main" id="{8CE0A3ED-3AEE-4945-98C9-4874D8D62209}"/>
              </a:ext>
            </a:extLst>
          </p:cNvPr>
          <p:cNvPicPr>
            <a:picLocks noChangeAspect="1"/>
          </p:cNvPicPr>
          <p:nvPr/>
        </p:nvPicPr>
        <p:blipFill rotWithShape="1">
          <a:blip r:embed="rId2"/>
          <a:srcRect l="3876" t="18224" r="6126" b="13762"/>
          <a:stretch/>
        </p:blipFill>
        <p:spPr>
          <a:xfrm>
            <a:off x="4355970" y="3017762"/>
            <a:ext cx="8295224" cy="3395593"/>
          </a:xfrm>
          <a:prstGeom prst="rect">
            <a:avLst/>
          </a:prstGeom>
        </p:spPr>
      </p:pic>
      <p:pic>
        <p:nvPicPr>
          <p:cNvPr id="28" name="図 27">
            <a:extLst>
              <a:ext uri="{FF2B5EF4-FFF2-40B4-BE49-F238E27FC236}">
                <a16:creationId xmlns:a16="http://schemas.microsoft.com/office/drawing/2014/main" id="{C29921D1-AA9E-402A-AA95-5D72367749ED}"/>
              </a:ext>
            </a:extLst>
          </p:cNvPr>
          <p:cNvPicPr>
            <a:picLocks noChangeAspect="1"/>
          </p:cNvPicPr>
          <p:nvPr/>
        </p:nvPicPr>
        <p:blipFill rotWithShape="1">
          <a:blip r:embed="rId3"/>
          <a:srcRect l="17937" t="30277" r="24596" b="12616"/>
          <a:stretch/>
        </p:blipFill>
        <p:spPr>
          <a:xfrm>
            <a:off x="7840960" y="6812590"/>
            <a:ext cx="4211485" cy="2266982"/>
          </a:xfrm>
          <a:prstGeom prst="rect">
            <a:avLst/>
          </a:prstGeom>
        </p:spPr>
      </p:pic>
      <p:sp>
        <p:nvSpPr>
          <p:cNvPr id="31" name="テキスト ボックス 30">
            <a:extLst>
              <a:ext uri="{FF2B5EF4-FFF2-40B4-BE49-F238E27FC236}">
                <a16:creationId xmlns:a16="http://schemas.microsoft.com/office/drawing/2014/main" id="{E7568802-DFA4-40B6-84D6-CB2D1875C1BF}"/>
              </a:ext>
            </a:extLst>
          </p:cNvPr>
          <p:cNvSpPr txBox="1"/>
          <p:nvPr/>
        </p:nvSpPr>
        <p:spPr>
          <a:xfrm>
            <a:off x="7624536" y="902843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lang="en-US" altLang="ja-JP" dirty="0">
                <a:latin typeface="HG丸ｺﾞｼｯｸM-PRO" panose="020F0600000000000000" pitchFamily="50" charset="-128"/>
                <a:ea typeface="HG丸ｺﾞｼｯｸM-PRO" panose="020F0600000000000000" pitchFamily="50" charset="-128"/>
              </a:rPr>
              <a:t> Bluetooth</a:t>
            </a:r>
            <a:r>
              <a:rPr lang="ja-JP" altLang="en-US" dirty="0">
                <a:latin typeface="HG丸ｺﾞｼｯｸM-PRO" panose="020F0600000000000000" pitchFamily="50" charset="-128"/>
                <a:ea typeface="HG丸ｺﾞｼｯｸM-PRO" panose="020F0600000000000000" pitchFamily="50" charset="-128"/>
              </a:rPr>
              <a:t>の振る舞い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 name="正方形/長方形 28">
            <a:extLst>
              <a:ext uri="{FF2B5EF4-FFF2-40B4-BE49-F238E27FC236}">
                <a16:creationId xmlns:a16="http://schemas.microsoft.com/office/drawing/2014/main" id="{A8F708CF-9991-455D-9DF2-796BE0CA0704}"/>
              </a:ext>
            </a:extLst>
          </p:cNvPr>
          <p:cNvSpPr/>
          <p:nvPr/>
        </p:nvSpPr>
        <p:spPr>
          <a:xfrm>
            <a:off x="11922103" y="6030541"/>
            <a:ext cx="599377" cy="282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F3DBDAF-38FA-41B6-900A-4D714BD6D47F}"/>
              </a:ext>
            </a:extLst>
          </p:cNvPr>
          <p:cNvSpPr/>
          <p:nvPr/>
        </p:nvSpPr>
        <p:spPr>
          <a:xfrm>
            <a:off x="11225337" y="5395312"/>
            <a:ext cx="576064" cy="252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750FE3D6-152F-481A-8A17-D10B02405758}"/>
              </a:ext>
            </a:extLst>
          </p:cNvPr>
          <p:cNvSpPr/>
          <p:nvPr/>
        </p:nvSpPr>
        <p:spPr>
          <a:xfrm>
            <a:off x="9713168" y="3864497"/>
            <a:ext cx="684878" cy="3340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6282BCC7-7F87-426C-B26B-AC73A922B4FE}"/>
              </a:ext>
            </a:extLst>
          </p:cNvPr>
          <p:cNvSpPr/>
          <p:nvPr/>
        </p:nvSpPr>
        <p:spPr>
          <a:xfrm>
            <a:off x="10420917" y="4690666"/>
            <a:ext cx="732412"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2FF47191-EB21-41F9-B811-9D26A30ECF54}"/>
              </a:ext>
            </a:extLst>
          </p:cNvPr>
          <p:cNvSpPr/>
          <p:nvPr/>
        </p:nvSpPr>
        <p:spPr>
          <a:xfrm>
            <a:off x="8380219" y="3873367"/>
            <a:ext cx="684878" cy="2776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2E0F4EFE-CCC2-4956-B57D-3F12F3910AC8}"/>
              </a:ext>
            </a:extLst>
          </p:cNvPr>
          <p:cNvSpPr/>
          <p:nvPr/>
        </p:nvSpPr>
        <p:spPr>
          <a:xfrm>
            <a:off x="6868775" y="3840556"/>
            <a:ext cx="540137" cy="27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7F1D994B-942C-4F18-8D98-122CC6C3292F}"/>
              </a:ext>
            </a:extLst>
          </p:cNvPr>
          <p:cNvSpPr/>
          <p:nvPr/>
        </p:nvSpPr>
        <p:spPr>
          <a:xfrm>
            <a:off x="7792676" y="6770650"/>
            <a:ext cx="4800810" cy="26384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2ED3112D-006D-4AB9-B730-CBEB06F64005}"/>
              </a:ext>
            </a:extLst>
          </p:cNvPr>
          <p:cNvSpPr txBox="1"/>
          <p:nvPr/>
        </p:nvSpPr>
        <p:spPr>
          <a:xfrm>
            <a:off x="4410329" y="6768793"/>
            <a:ext cx="3298716" cy="132343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の色枠で囲った部分をさらに詳しく図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13</a:t>
            </a:r>
            <a:r>
              <a:rPr lang="ja-JP" altLang="en-US" dirty="0">
                <a:latin typeface="HG丸ｺﾞｼｯｸM-PRO" panose="020F0600000000000000" pitchFamily="50" charset="-128"/>
                <a:ea typeface="HG丸ｺﾞｼｯｸM-PRO" panose="020F0600000000000000" pitchFamily="50" charset="-128"/>
              </a:rPr>
              <a:t>で表す</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で使用されている色枠と同色のもので囲われたものが対応する図となっている</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3927"/>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7" name="テキスト ボックス 16">
            <a:extLst>
              <a:ext uri="{FF2B5EF4-FFF2-40B4-BE49-F238E27FC236}">
                <a16:creationId xmlns:a16="http://schemas.microsoft.com/office/drawing/2014/main" id="{0DC06311-BA36-4C7C-B015-A5D92F655109}"/>
              </a:ext>
            </a:extLst>
          </p:cNvPr>
          <p:cNvSpPr txBox="1"/>
          <p:nvPr/>
        </p:nvSpPr>
        <p:spPr>
          <a:xfrm>
            <a:off x="82487" y="1959768"/>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１．振る舞い②</a:t>
            </a:r>
            <a:endParaRPr kumimoji="1" lang="ja-JP" altLang="en-US" dirty="0"/>
          </a:p>
        </p:txBody>
      </p:sp>
      <p:cxnSp>
        <p:nvCxnSpPr>
          <p:cNvPr id="18" name="直線コネクタ 17">
            <a:extLst>
              <a:ext uri="{FF2B5EF4-FFF2-40B4-BE49-F238E27FC236}">
                <a16:creationId xmlns:a16="http://schemas.microsoft.com/office/drawing/2014/main" id="{84CBF3E8-EDE8-4D9B-9683-B749FABE7F1F}"/>
              </a:ext>
            </a:extLst>
          </p:cNvPr>
          <p:cNvCxnSpPr>
            <a:cxnSpLocks/>
          </p:cNvCxnSpPr>
          <p:nvPr/>
        </p:nvCxnSpPr>
        <p:spPr>
          <a:xfrm flipV="1">
            <a:off x="176472" y="2212922"/>
            <a:ext cx="12417016" cy="667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6B4D44D-8896-4C46-B042-7863E61D0ED2}"/>
              </a:ext>
            </a:extLst>
          </p:cNvPr>
          <p:cNvPicPr>
            <a:picLocks noChangeAspect="1"/>
          </p:cNvPicPr>
          <p:nvPr/>
        </p:nvPicPr>
        <p:blipFill rotWithShape="1">
          <a:blip r:embed="rId2"/>
          <a:srcRect l="20578" t="22288" r="25250" b="16770"/>
          <a:stretch/>
        </p:blipFill>
        <p:spPr>
          <a:xfrm>
            <a:off x="263453" y="2482128"/>
            <a:ext cx="6151410" cy="3748501"/>
          </a:xfrm>
          <a:prstGeom prst="rect">
            <a:avLst/>
          </a:prstGeom>
        </p:spPr>
      </p:pic>
      <p:pic>
        <p:nvPicPr>
          <p:cNvPr id="8" name="図 7">
            <a:extLst>
              <a:ext uri="{FF2B5EF4-FFF2-40B4-BE49-F238E27FC236}">
                <a16:creationId xmlns:a16="http://schemas.microsoft.com/office/drawing/2014/main" id="{B352540B-EFA7-4CF4-ADA3-6F74F287F940}"/>
              </a:ext>
            </a:extLst>
          </p:cNvPr>
          <p:cNvPicPr>
            <a:picLocks noChangeAspect="1"/>
          </p:cNvPicPr>
          <p:nvPr/>
        </p:nvPicPr>
        <p:blipFill rotWithShape="1">
          <a:blip r:embed="rId3"/>
          <a:srcRect l="14151" t="24666" r="32389" b="20882"/>
          <a:stretch/>
        </p:blipFill>
        <p:spPr>
          <a:xfrm>
            <a:off x="6708395" y="2449091"/>
            <a:ext cx="2532599" cy="2002320"/>
          </a:xfrm>
          <a:prstGeom prst="rect">
            <a:avLst/>
          </a:prstGeom>
        </p:spPr>
      </p:pic>
      <p:pic>
        <p:nvPicPr>
          <p:cNvPr id="19" name="図 18">
            <a:extLst>
              <a:ext uri="{FF2B5EF4-FFF2-40B4-BE49-F238E27FC236}">
                <a16:creationId xmlns:a16="http://schemas.microsoft.com/office/drawing/2014/main" id="{F9BB8A40-A3BD-45F3-B386-401C64D20575}"/>
              </a:ext>
            </a:extLst>
          </p:cNvPr>
          <p:cNvPicPr>
            <a:picLocks noChangeAspect="1"/>
          </p:cNvPicPr>
          <p:nvPr/>
        </p:nvPicPr>
        <p:blipFill rotWithShape="1">
          <a:blip r:embed="rId4"/>
          <a:srcRect l="28625" t="14885" r="30313" b="19885"/>
          <a:stretch/>
        </p:blipFill>
        <p:spPr>
          <a:xfrm>
            <a:off x="9384572" y="2449091"/>
            <a:ext cx="3154336" cy="2714222"/>
          </a:xfrm>
          <a:prstGeom prst="rect">
            <a:avLst/>
          </a:prstGeom>
        </p:spPr>
      </p:pic>
      <p:pic>
        <p:nvPicPr>
          <p:cNvPr id="20" name="図 19">
            <a:extLst>
              <a:ext uri="{FF2B5EF4-FFF2-40B4-BE49-F238E27FC236}">
                <a16:creationId xmlns:a16="http://schemas.microsoft.com/office/drawing/2014/main" id="{299E4467-0069-4FF2-8179-DCB77A572EE9}"/>
              </a:ext>
            </a:extLst>
          </p:cNvPr>
          <p:cNvPicPr>
            <a:picLocks noChangeAspect="1"/>
          </p:cNvPicPr>
          <p:nvPr/>
        </p:nvPicPr>
        <p:blipFill rotWithShape="1">
          <a:blip r:embed="rId5"/>
          <a:srcRect l="19186" t="27155" r="40159" b="31780"/>
          <a:stretch/>
        </p:blipFill>
        <p:spPr>
          <a:xfrm>
            <a:off x="297487" y="6501295"/>
            <a:ext cx="3171459" cy="1735216"/>
          </a:xfrm>
          <a:prstGeom prst="rect">
            <a:avLst/>
          </a:prstGeom>
        </p:spPr>
      </p:pic>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336104"/>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19208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2388</TotalTime>
  <Words>815</Words>
  <Application>Microsoft Office PowerPoint</Application>
  <PresentationFormat>A3 297x420 mm</PresentationFormat>
  <Paragraphs>94</Paragraphs>
  <Slides>6</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6</vt:i4>
      </vt:variant>
    </vt:vector>
  </HeadingPairs>
  <TitlesOfParts>
    <vt:vector size="16" baseType="lpstr">
      <vt:lpstr>HG丸ｺﾞｼｯｸM-PRO</vt:lpstr>
      <vt:lpstr>HG創英角ｺﾞｼｯｸUB</vt:lpstr>
      <vt:lpstr>ＭＳ Ｐゴシック</vt:lpstr>
      <vt:lpstr>メイリオ</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261</cp:revision>
  <cp:lastPrinted>2019-08-22T02:51:15Z</cp:lastPrinted>
  <dcterms:created xsi:type="dcterms:W3CDTF">2002-02-28T07:41:56Z</dcterms:created>
  <dcterms:modified xsi:type="dcterms:W3CDTF">2019-08-22T03:42:47Z</dcterms:modified>
</cp:coreProperties>
</file>