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CC"/>
    <a:srgbClr val="E6E6E6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7" autoAdjust="0"/>
    <p:restoredTop sz="95889" autoAdjust="0"/>
  </p:normalViewPr>
  <p:slideViewPr>
    <p:cSldViewPr showGuides="1">
      <p:cViewPr>
        <p:scale>
          <a:sx n="141" d="100"/>
          <a:sy n="141" d="100"/>
        </p:scale>
        <p:origin x="-960" y="-193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BBAA86-4E84-4FB7-AC19-8BA83A5E8B55}"/>
              </a:ext>
            </a:extLst>
          </p:cNvPr>
          <p:cNvSpPr/>
          <p:nvPr/>
        </p:nvSpPr>
        <p:spPr>
          <a:xfrm>
            <a:off x="6134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6C4F103-C895-45C5-89A6-2BB40CFCF818}"/>
              </a:ext>
            </a:extLst>
          </p:cNvPr>
          <p:cNvSpPr/>
          <p:nvPr/>
        </p:nvSpPr>
        <p:spPr>
          <a:xfrm>
            <a:off x="4118466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DCA5E50-8DA7-4566-952F-4575563F37A0}"/>
              </a:ext>
            </a:extLst>
          </p:cNvPr>
          <p:cNvSpPr/>
          <p:nvPr/>
        </p:nvSpPr>
        <p:spPr>
          <a:xfrm>
            <a:off x="96930" y="26409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80174F-6475-426D-817D-DF09B9D68A2E}"/>
              </a:ext>
            </a:extLst>
          </p:cNvPr>
          <p:cNvSpPr/>
          <p:nvPr/>
        </p:nvSpPr>
        <p:spPr>
          <a:xfrm>
            <a:off x="2096579" y="4536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318D891-AC89-489E-BDFE-B0A80C789DFC}"/>
              </a:ext>
            </a:extLst>
          </p:cNvPr>
          <p:cNvSpPr/>
          <p:nvPr/>
        </p:nvSpPr>
        <p:spPr>
          <a:xfrm>
            <a:off x="8150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60935" y="276162"/>
            <a:ext cx="12152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493371" y="104631"/>
            <a:ext cx="1210912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7240" y="249868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02087" y="265257"/>
            <a:ext cx="151275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F8071-01DD-4691-8FEA-FFC6B6D41D1D}"/>
              </a:ext>
            </a:extLst>
          </p:cNvPr>
          <p:cNvSpPr/>
          <p:nvPr/>
        </p:nvSpPr>
        <p:spPr>
          <a:xfrm>
            <a:off x="9693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B82EFB-D319-47AB-8DCF-A0E113236827}"/>
              </a:ext>
            </a:extLst>
          </p:cNvPr>
          <p:cNvSpPr txBox="1"/>
          <p:nvPr/>
        </p:nvSpPr>
        <p:spPr>
          <a:xfrm>
            <a:off x="88156" y="709721"/>
            <a:ext cx="188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prstClr val="black"/>
                </a:solidFill>
                <a:latin typeface="+mn-ea"/>
                <a:ea typeface="+mn-ea"/>
              </a:rPr>
              <a:t>１．</a:t>
            </a:r>
            <a:r>
              <a:rPr lang="ja-JP" altLang="en-US" b="1" dirty="0">
                <a:solidFill>
                  <a:prstClr val="black"/>
                </a:solidFill>
                <a:latin typeface="+mn-ea"/>
                <a:ea typeface="+mn-ea"/>
              </a:rPr>
              <a:t>パッケージ化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6FC135-3FE7-4E74-98AE-6D85C2E3B6D2}"/>
              </a:ext>
            </a:extLst>
          </p:cNvPr>
          <p:cNvSpPr txBox="1"/>
          <p:nvPr/>
        </p:nvSpPr>
        <p:spPr>
          <a:xfrm>
            <a:off x="171011" y="1056184"/>
            <a:ext cx="732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機能を構造によって階層化したものパッケージ構造に、各パッケージの役割を説明したものを表に示す。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  <a:cs typeface="+mn-cs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CF845F-A4EA-45A6-AABA-27A61AB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212"/>
              </p:ext>
            </p:extLst>
          </p:nvPr>
        </p:nvGraphicFramePr>
        <p:xfrm>
          <a:off x="3410964" y="1671904"/>
          <a:ext cx="4062696" cy="1864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6024">
                  <a:extLst>
                    <a:ext uri="{9D8B030D-6E8A-4147-A177-3AD203B41FA5}">
                      <a16:colId xmlns:a16="http://schemas.microsoft.com/office/drawing/2014/main" val="188478114"/>
                    </a:ext>
                  </a:extLst>
                </a:gridCol>
                <a:gridCol w="3076672">
                  <a:extLst>
                    <a:ext uri="{9D8B030D-6E8A-4147-A177-3AD203B41FA5}">
                      <a16:colId xmlns:a16="http://schemas.microsoft.com/office/drawing/2014/main" val="543803565"/>
                    </a:ext>
                  </a:extLst>
                </a:gridCol>
              </a:tblGrid>
              <a:tr h="312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500701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走行管理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スタート、キャリブレーションの実行、走行に関する指示をする。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5208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制御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走行区間に応じて、走行制御、処理を行う。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3854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デバイスを参照してデータを管理、ほかのパッケージに受け渡す。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439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センサの値の取得、モータ制御を行う。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809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9D6A3C-6D5E-4181-BE32-C48E0D4ACDC8}"/>
              </a:ext>
            </a:extLst>
          </p:cNvPr>
          <p:cNvSpPr txBox="1"/>
          <p:nvPr/>
        </p:nvSpPr>
        <p:spPr>
          <a:xfrm>
            <a:off x="7624936" y="696144"/>
            <a:ext cx="22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２．部品の仕様定義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076511-29B4-4289-A5B1-40C3F5C3B6F5}"/>
              </a:ext>
            </a:extLst>
          </p:cNvPr>
          <p:cNvCxnSpPr>
            <a:cxnSpLocks/>
          </p:cNvCxnSpPr>
          <p:nvPr/>
        </p:nvCxnSpPr>
        <p:spPr>
          <a:xfrm>
            <a:off x="7625433" y="1056184"/>
            <a:ext cx="4884700" cy="712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AF3BF9-354D-4C84-B586-BEA4FCD83CDF}"/>
              </a:ext>
            </a:extLst>
          </p:cNvPr>
          <p:cNvSpPr txBox="1"/>
          <p:nvPr/>
        </p:nvSpPr>
        <p:spPr>
          <a:xfrm>
            <a:off x="7564031" y="1056184"/>
            <a:ext cx="5033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安定した倒立走行を行いコースを完走するためのクラスの構造をクラス図に示す。（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ただし、多重度はすべて１、ロール名はクラス名と対応しているものとする。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A1F393-1E5C-47EB-8F93-48B484E995FB}"/>
              </a:ext>
            </a:extLst>
          </p:cNvPr>
          <p:cNvCxnSpPr>
            <a:cxnSpLocks/>
          </p:cNvCxnSpPr>
          <p:nvPr/>
        </p:nvCxnSpPr>
        <p:spPr>
          <a:xfrm flipV="1">
            <a:off x="181861" y="1056183"/>
            <a:ext cx="7277721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B78B98-FFB2-4055-B20D-F38B57463984}"/>
              </a:ext>
            </a:extLst>
          </p:cNvPr>
          <p:cNvCxnSpPr>
            <a:cxnSpLocks/>
          </p:cNvCxnSpPr>
          <p:nvPr/>
        </p:nvCxnSpPr>
        <p:spPr>
          <a:xfrm>
            <a:off x="7552928" y="768152"/>
            <a:ext cx="0" cy="309634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88B0B3-03C1-4A5B-8403-D65948124B1D}"/>
              </a:ext>
            </a:extLst>
          </p:cNvPr>
          <p:cNvCxnSpPr>
            <a:cxnSpLocks/>
          </p:cNvCxnSpPr>
          <p:nvPr/>
        </p:nvCxnSpPr>
        <p:spPr>
          <a:xfrm flipH="1">
            <a:off x="125069" y="3864496"/>
            <a:ext cx="73485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902F71-606F-411E-AF5F-F6F7243763A7}"/>
              </a:ext>
            </a:extLst>
          </p:cNvPr>
          <p:cNvSpPr txBox="1"/>
          <p:nvPr/>
        </p:nvSpPr>
        <p:spPr>
          <a:xfrm>
            <a:off x="6127471" y="249868"/>
            <a:ext cx="2006632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F54D35E-3A66-427D-AA62-2BB98D37B539}"/>
              </a:ext>
            </a:extLst>
          </p:cNvPr>
          <p:cNvGrpSpPr/>
          <p:nvPr/>
        </p:nvGrpSpPr>
        <p:grpSpPr>
          <a:xfrm>
            <a:off x="280120" y="1644562"/>
            <a:ext cx="3046744" cy="1795345"/>
            <a:chOff x="172903" y="1939444"/>
            <a:chExt cx="3053401" cy="146142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46C85-88A8-450B-9219-E39E4518F1DE}"/>
                </a:ext>
              </a:extLst>
            </p:cNvPr>
            <p:cNvSpPr/>
            <p:nvPr/>
          </p:nvSpPr>
          <p:spPr>
            <a:xfrm>
              <a:off x="172903" y="1939444"/>
              <a:ext cx="576064" cy="146142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44A8CD1-8E5F-421D-8385-B9A955647EC7}"/>
                </a:ext>
              </a:extLst>
            </p:cNvPr>
            <p:cNvSpPr/>
            <p:nvPr/>
          </p:nvSpPr>
          <p:spPr>
            <a:xfrm>
              <a:off x="2630621" y="2484686"/>
              <a:ext cx="595683" cy="9161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デバイス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82B7BA8-B171-448C-83A9-F9C7E8CE5C5B}"/>
                </a:ext>
              </a:extLst>
            </p:cNvPr>
            <p:cNvSpPr/>
            <p:nvPr/>
          </p:nvSpPr>
          <p:spPr>
            <a:xfrm>
              <a:off x="1139485" y="2854741"/>
              <a:ext cx="1105640" cy="543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走行体情報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ABBFD05-2DE7-436C-A27E-164958A3C254}"/>
                </a:ext>
              </a:extLst>
            </p:cNvPr>
            <p:cNvSpPr/>
            <p:nvPr/>
          </p:nvSpPr>
          <p:spPr>
            <a:xfrm>
              <a:off x="1139485" y="1941448"/>
              <a:ext cx="1102924" cy="543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b="1" dirty="0">
                  <a:solidFill>
                    <a:schemeClr val="tx1"/>
                  </a:solidFill>
                </a:rPr>
                <a:t>制御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A2E6D9C-D61C-4408-AA7A-0A67F4978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01" y="2534930"/>
              <a:ext cx="1" cy="3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6FC26C4-920F-48E6-9277-639D4E12408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48967" y="2213068"/>
              <a:ext cx="390518" cy="4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414C62A-516A-4026-B472-9E2F7120F1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46592" y="3126360"/>
              <a:ext cx="392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7073DAB6-0EF0-42BE-A740-2F42355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12" y="3126359"/>
              <a:ext cx="39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2BB6C74-1F16-42AD-8DB5-92623CCE8620}"/>
                </a:ext>
              </a:extLst>
            </p:cNvPr>
            <p:cNvSpPr txBox="1"/>
            <p:nvPr/>
          </p:nvSpPr>
          <p:spPr>
            <a:xfrm>
              <a:off x="724749" y="1971608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latin typeface="+mn-lt"/>
                </a:rPr>
                <a:t>管理</a:t>
              </a:r>
              <a:endParaRPr kumimoji="1" lang="ja-JP" altLang="en-US" sz="1000" dirty="0">
                <a:latin typeface="+mn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34254D6-E7BB-4936-84AC-77DBB8983BCE}"/>
                </a:ext>
              </a:extLst>
            </p:cNvPr>
            <p:cNvSpPr txBox="1"/>
            <p:nvPr/>
          </p:nvSpPr>
          <p:spPr>
            <a:xfrm>
              <a:off x="712392" y="2881838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参照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A693B65-D72C-42F5-85AD-4E819A14991E}"/>
                </a:ext>
              </a:extLst>
            </p:cNvPr>
            <p:cNvSpPr txBox="1"/>
            <p:nvPr/>
          </p:nvSpPr>
          <p:spPr>
            <a:xfrm>
              <a:off x="1621828" y="2562070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64873E-C7C2-4AA2-8363-6F0E78407FD0}"/>
                </a:ext>
              </a:extLst>
            </p:cNvPr>
            <p:cNvSpPr txBox="1"/>
            <p:nvPr/>
          </p:nvSpPr>
          <p:spPr>
            <a:xfrm>
              <a:off x="2200615" y="2922912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参照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B9D1EB4-B29E-4BB1-9D08-8E7A5209E181}"/>
                </a:ext>
              </a:extLst>
            </p:cNvPr>
            <p:cNvSpPr txBox="1"/>
            <p:nvPr/>
          </p:nvSpPr>
          <p:spPr>
            <a:xfrm>
              <a:off x="2261700" y="1962341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制御</a:t>
              </a:r>
            </a:p>
          </p:txBody>
        </p:sp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8EC625D-2313-464B-A206-074A45917233}"/>
              </a:ext>
            </a:extLst>
          </p:cNvPr>
          <p:cNvCxnSpPr>
            <a:cxnSpLocks/>
          </p:cNvCxnSpPr>
          <p:nvPr/>
        </p:nvCxnSpPr>
        <p:spPr>
          <a:xfrm>
            <a:off x="2360681" y="1947543"/>
            <a:ext cx="655743" cy="366842"/>
          </a:xfrm>
          <a:prstGeom prst="bentConnector3">
            <a:avLst>
              <a:gd name="adj1" fmla="val 1000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FE08AD60-5718-7F4E-BFF6-39851045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1" y="4109214"/>
            <a:ext cx="12415401" cy="5393324"/>
          </a:xfrm>
          <a:prstGeom prst="rect">
            <a:avLst/>
          </a:prstGeom>
        </p:spPr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0329B83-AB87-4441-B692-EC27D3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73088"/>
              </p:ext>
            </p:extLst>
          </p:nvPr>
        </p:nvGraphicFramePr>
        <p:xfrm>
          <a:off x="7632197" y="1839344"/>
          <a:ext cx="4889283" cy="3268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7275">
                  <a:extLst>
                    <a:ext uri="{9D8B030D-6E8A-4147-A177-3AD203B41FA5}">
                      <a16:colId xmlns:a16="http://schemas.microsoft.com/office/drawing/2014/main" val="965776415"/>
                    </a:ext>
                  </a:extLst>
                </a:gridCol>
                <a:gridCol w="3182008">
                  <a:extLst>
                    <a:ext uri="{9D8B030D-6E8A-4147-A177-3AD203B41FA5}">
                      <a16:colId xmlns:a16="http://schemas.microsoft.com/office/drawing/2014/main" val="4018518874"/>
                    </a:ext>
                  </a:extLst>
                </a:gridCol>
              </a:tblGrid>
              <a:tr h="1819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96707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中枢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コース完走における統括する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2574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区間トレースに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関する統括する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30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区間パラメータリスト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区間トレース用パラメータをまとめてある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9854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86583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458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00842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倒立走行用の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PWM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を算出する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551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参照先となるデータをまとめる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12237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角度から距離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5410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輝度偏差計測計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101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16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0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245</Words>
  <Application>Microsoft Macintosh PowerPoint</Application>
  <PresentationFormat>A3 297x420 mm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HG丸ｺﾞｼｯｸM-PRO</vt:lpstr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g15218@ichinoseki.kosen-ac.jp</cp:lastModifiedBy>
  <cp:revision>321</cp:revision>
  <cp:lastPrinted>2019-08-23T02:06:01Z</cp:lastPrinted>
  <dcterms:created xsi:type="dcterms:W3CDTF">2002-02-28T07:41:56Z</dcterms:created>
  <dcterms:modified xsi:type="dcterms:W3CDTF">2019-08-28T23:10:42Z</dcterms:modified>
</cp:coreProperties>
</file>