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9"/>
  </p:notesMasterIdLst>
  <p:handoutMasterIdLst>
    <p:handoutMasterId r:id="rId10"/>
  </p:handoutMasterIdLst>
  <p:sldIdLst>
    <p:sldId id="272" r:id="rId3"/>
    <p:sldId id="281" r:id="rId4"/>
    <p:sldId id="282" r:id="rId5"/>
    <p:sldId id="278" r:id="rId6"/>
    <p:sldId id="280" r:id="rId7"/>
    <p:sldId id="279" r:id="rId8"/>
  </p:sldIdLst>
  <p:sldSz cx="12801600" cy="9601200" type="A3"/>
  <p:notesSz cx="9990138" cy="14374813"/>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2"/>
          </p14:sldIdLst>
        </p14:section>
        <p14:section name="モデル図ページ（プライマリークラス）" id="{8B2B3982-7BAC-4EE5-974E-E0EE0719EC85}">
          <p14:sldIdLst>
            <p14:sldId id="281"/>
            <p14:sldId id="282"/>
            <p14:sldId id="278"/>
            <p14:sldId id="280"/>
            <p14:sldId id="279"/>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15237@ichinoseki.kosen-ac.jp" initials="g" lastIdx="0" clrIdx="0">
    <p:extLst>
      <p:ext uri="{19B8F6BF-5375-455C-9EA6-DF929625EA0E}">
        <p15:presenceInfo xmlns:p15="http://schemas.microsoft.com/office/powerpoint/2012/main" userId="S::g15237@ichinoseki.kosen-ac.jp::8e76cecd-b1d7-42ab-b8c2-c51b85b7b5f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99FD"/>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67" autoAdjust="0"/>
    <p:restoredTop sz="95889" autoAdjust="0"/>
  </p:normalViewPr>
  <p:slideViewPr>
    <p:cSldViewPr showGuides="1">
      <p:cViewPr>
        <p:scale>
          <a:sx n="100" d="100"/>
          <a:sy n="100" d="100"/>
        </p:scale>
        <p:origin x="48" y="-96"/>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1" y="0"/>
            <a:ext cx="4328516" cy="718957"/>
          </a:xfrm>
          <a:prstGeom prst="rect">
            <a:avLst/>
          </a:prstGeom>
          <a:noFill/>
          <a:ln w="9525">
            <a:noFill/>
            <a:miter lim="800000"/>
            <a:headEnd/>
            <a:tailEnd/>
          </a:ln>
          <a:effectLst/>
        </p:spPr>
        <p:txBody>
          <a:bodyPr vert="horz" wrap="square" lIns="134349" tIns="67175" rIns="134349" bIns="67175" numCol="1" anchor="t" anchorCtr="0" compatLnSpc="1">
            <a:prstTxWarp prst="textNoShape">
              <a:avLst/>
            </a:prstTxWarp>
          </a:bodyPr>
          <a:lstStyle>
            <a:lvl1pPr defTabSz="1343153">
              <a:defRPr sz="1700">
                <a:ea typeface="ＭＳ Ｐゴシック" pitchFamily="50" charset="-128"/>
              </a:defRPr>
            </a:lvl1pPr>
          </a:lstStyle>
          <a:p>
            <a:pPr>
              <a:defRPr/>
            </a:pPr>
            <a:endParaRPr lang="en-US" altLang="ja-JP" dirty="0"/>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5661623" y="0"/>
            <a:ext cx="4328516" cy="718957"/>
          </a:xfrm>
          <a:prstGeom prst="rect">
            <a:avLst/>
          </a:prstGeom>
          <a:noFill/>
          <a:ln w="9525">
            <a:noFill/>
            <a:miter lim="800000"/>
            <a:headEnd/>
            <a:tailEnd/>
          </a:ln>
          <a:effectLst/>
        </p:spPr>
        <p:txBody>
          <a:bodyPr vert="horz" wrap="square" lIns="134349" tIns="67175" rIns="134349" bIns="67175" numCol="1" anchor="t" anchorCtr="0" compatLnSpc="1">
            <a:prstTxWarp prst="textNoShape">
              <a:avLst/>
            </a:prstTxWarp>
          </a:bodyPr>
          <a:lstStyle>
            <a:lvl1pPr algn="r" defTabSz="1343153">
              <a:defRPr sz="1700">
                <a:ea typeface="ＭＳ Ｐゴシック" pitchFamily="50" charset="-128"/>
              </a:defRPr>
            </a:lvl1pPr>
          </a:lstStyle>
          <a:p>
            <a:pPr>
              <a:defRPr/>
            </a:pPr>
            <a:endParaRPr lang="en-US" altLang="ja-JP" dirty="0"/>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1" y="13655856"/>
            <a:ext cx="4328516" cy="718957"/>
          </a:xfrm>
          <a:prstGeom prst="rect">
            <a:avLst/>
          </a:prstGeom>
          <a:noFill/>
          <a:ln w="9525">
            <a:noFill/>
            <a:miter lim="800000"/>
            <a:headEnd/>
            <a:tailEnd/>
          </a:ln>
          <a:effectLst/>
        </p:spPr>
        <p:txBody>
          <a:bodyPr vert="horz" wrap="square" lIns="134349" tIns="67175" rIns="134349" bIns="67175" numCol="1" anchor="b" anchorCtr="0" compatLnSpc="1">
            <a:prstTxWarp prst="textNoShape">
              <a:avLst/>
            </a:prstTxWarp>
          </a:bodyPr>
          <a:lstStyle>
            <a:lvl1pPr defTabSz="1343153">
              <a:defRPr sz="1700">
                <a:ea typeface="ＭＳ Ｐゴシック" pitchFamily="50" charset="-128"/>
              </a:defRPr>
            </a:lvl1pPr>
          </a:lstStyle>
          <a:p>
            <a:pPr>
              <a:defRPr/>
            </a:pPr>
            <a:endParaRPr lang="en-US" altLang="ja-JP" dirty="0"/>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5661623" y="13655856"/>
            <a:ext cx="4328516" cy="718957"/>
          </a:xfrm>
          <a:prstGeom prst="rect">
            <a:avLst/>
          </a:prstGeom>
          <a:noFill/>
          <a:ln w="9525">
            <a:noFill/>
            <a:miter lim="800000"/>
            <a:headEnd/>
            <a:tailEnd/>
          </a:ln>
          <a:effectLst/>
        </p:spPr>
        <p:txBody>
          <a:bodyPr vert="horz" wrap="square" lIns="134349" tIns="67175" rIns="134349" bIns="67175" numCol="1" anchor="b" anchorCtr="0" compatLnSpc="1">
            <a:prstTxWarp prst="textNoShape">
              <a:avLst/>
            </a:prstTxWarp>
          </a:bodyPr>
          <a:lstStyle>
            <a:lvl1pPr algn="r" defTabSz="1343153">
              <a:defRPr sz="1700"/>
            </a:lvl1pPr>
          </a:lstStyle>
          <a:p>
            <a:fld id="{1EFC8496-1004-0F49-ADCE-70E852CADCBA}" type="slidenum">
              <a:rPr lang="en-US" altLang="ja-JP"/>
              <a:pPr/>
              <a:t>‹#›</a:t>
            </a:fld>
            <a:endParaRPr lang="en-US" altLang="ja-JP"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1" y="0"/>
            <a:ext cx="4329603" cy="718957"/>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lvl1pPr>
              <a:defRPr sz="900">
                <a:ea typeface="ＭＳ Ｐゴシック" pitchFamily="50" charset="-128"/>
              </a:defRPr>
            </a:lvl1pPr>
          </a:lstStyle>
          <a:p>
            <a:pPr>
              <a:defRPr/>
            </a:pPr>
            <a:endParaRPr lang="en-US" altLang="ja-JP" dirty="0"/>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5658362" y="0"/>
            <a:ext cx="4329603" cy="718957"/>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lvl1pPr algn="r">
              <a:defRPr sz="900">
                <a:ea typeface="ＭＳ Ｐゴシック" pitchFamily="50" charset="-128"/>
              </a:defRPr>
            </a:lvl1pPr>
          </a:lstStyle>
          <a:p>
            <a:pPr>
              <a:defRPr/>
            </a:pPr>
            <a:endParaRPr lang="en-US" altLang="ja-JP" dirty="0"/>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403350" y="1077913"/>
            <a:ext cx="7186613" cy="53895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999557" y="6828468"/>
            <a:ext cx="7992110" cy="6468450"/>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1" y="13653694"/>
            <a:ext cx="4329603" cy="718957"/>
          </a:xfrm>
          <a:prstGeom prst="rect">
            <a:avLst/>
          </a:prstGeom>
          <a:noFill/>
          <a:ln w="9525">
            <a:noFill/>
            <a:miter lim="800000"/>
            <a:headEnd/>
            <a:tailEnd/>
          </a:ln>
          <a:effectLst/>
        </p:spPr>
        <p:txBody>
          <a:bodyPr vert="horz" wrap="square" lIns="62392" tIns="31196" rIns="62392" bIns="31196" numCol="1" anchor="b" anchorCtr="0" compatLnSpc="1">
            <a:prstTxWarp prst="textNoShape">
              <a:avLst/>
            </a:prstTxWarp>
          </a:bodyPr>
          <a:lstStyle>
            <a:lvl1pPr>
              <a:defRPr sz="900">
                <a:ea typeface="ＭＳ Ｐゴシック" pitchFamily="50" charset="-128"/>
              </a:defRPr>
            </a:lvl1pPr>
          </a:lstStyle>
          <a:p>
            <a:pPr>
              <a:defRPr/>
            </a:pPr>
            <a:endParaRPr lang="en-US" altLang="ja-JP" dirty="0"/>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5658362" y="13653694"/>
            <a:ext cx="4329603" cy="718957"/>
          </a:xfrm>
          <a:prstGeom prst="rect">
            <a:avLst/>
          </a:prstGeom>
          <a:noFill/>
          <a:ln w="9525">
            <a:noFill/>
            <a:miter lim="800000"/>
            <a:headEnd/>
            <a:tailEnd/>
          </a:ln>
          <a:effectLst/>
        </p:spPr>
        <p:txBody>
          <a:bodyPr vert="horz" wrap="square" lIns="62392" tIns="31196" rIns="62392" bIns="31196" numCol="1" anchor="b" anchorCtr="0" compatLnSpc="1">
            <a:prstTxWarp prst="textNoShape">
              <a:avLst/>
            </a:prstTxWarp>
          </a:bodyPr>
          <a:lstStyle>
            <a:lvl1pPr algn="r">
              <a:defRPr sz="900"/>
            </a:lvl1pPr>
          </a:lstStyle>
          <a:p>
            <a:fld id="{0DB0DEA4-E0F6-FD42-B43D-9FF702984A75}" type="slidenum">
              <a:rPr lang="en-US" altLang="ja-JP"/>
              <a:pPr/>
              <a:t>‹#›</a:t>
            </a:fld>
            <a:endParaRPr lang="en-US" altLang="ja-JP"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Times New Roman" panose="02020603050405020304" pitchFamily="18" charset="0"/>
                <a:ea typeface="ＭＳ Ｐゴシック" panose="020B0600070205080204" pitchFamily="34" charset="-128"/>
              </a:defRPr>
            </a:lvl1pPr>
            <a:lvl2pPr marL="506931" indent="-194974" eaLnBrk="0" hangingPunct="0">
              <a:defRPr kumimoji="1" sz="1200">
                <a:solidFill>
                  <a:schemeClr val="tx1"/>
                </a:solidFill>
                <a:latin typeface="Times New Roman" panose="02020603050405020304" pitchFamily="18" charset="0"/>
                <a:ea typeface="ＭＳ Ｐゴシック" panose="020B0600070205080204" pitchFamily="34" charset="-128"/>
              </a:defRPr>
            </a:lvl2pPr>
            <a:lvl3pPr marL="779895"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3pPr>
            <a:lvl4pPr marL="1091853"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4pPr>
            <a:lvl5pPr marL="1403811"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5pPr>
            <a:lvl6pPr marL="1715770"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6pPr>
            <a:lvl7pPr marL="2027727"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7pPr>
            <a:lvl8pPr marL="2339685"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8pPr>
            <a:lvl9pPr marL="2651644"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900"/>
              <a:pPr eaLnBrk="1" hangingPunct="1"/>
              <a:t>1</a:t>
            </a:fld>
            <a:endParaRPr lang="en-US" altLang="ja-JP" sz="9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113</a:t>
            </a: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800" b="1"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4000" b="1"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モデルの構成</a:t>
            </a:r>
            <a:endParaRPr lang="en-US" altLang="ja-JP" sz="2000" b="1" dirty="0"/>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各ページが何について書いているかを書く。</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１：機能モデル（ユースケース図、ユースケース記述、部品候補リスト）</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２：構造モデル（クラス図、オブジェクト図）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３、４：立ち振る舞いモデル（シーケンス図）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５：工夫点</a:t>
            </a:r>
          </a:p>
          <a:p>
            <a:pPr marL="0" lvl="0" indent="0" defTabSz="914400" eaLnBrk="1" hangingPunct="1">
              <a:lnSpc>
                <a:spcPct val="80000"/>
              </a:lnSpc>
              <a:spcBef>
                <a:spcPts val="600"/>
              </a:spcBef>
            </a:pPr>
            <a:endParaRPr lang="ja-JP" altLang="en-US" sz="1800"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また、それぞれのページについての簡単な解説</a:t>
            </a:r>
          </a:p>
          <a:p>
            <a:pPr marL="0" lvl="0" indent="0" defTabSz="914400" eaLnBrk="1" hangingPunct="1">
              <a:lnSpc>
                <a:spcPct val="80000"/>
              </a:lnSpc>
              <a:spcBef>
                <a:spcPts val="600"/>
              </a:spcBef>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チーム紹介、目標、意気込み</a:t>
            </a:r>
            <a:endParaRPr lang="ja-JP" altLang="en-US" sz="2000" dirty="0"/>
          </a:p>
          <a:p>
            <a:pPr marL="0" indent="0"/>
            <a:r>
              <a:rPr lang="ja-JP" altLang="en-US" sz="1800" dirty="0">
                <a:latin typeface="HG丸ｺﾞｼｯｸM-PRO" panose="020F0600000000000000" pitchFamily="50" charset="-128"/>
                <a:ea typeface="HG丸ｺﾞｼｯｸM-PRO" panose="020F0600000000000000" pitchFamily="50" charset="-128"/>
              </a:rPr>
              <a:t>私達</a:t>
            </a:r>
            <a:r>
              <a:rPr lang="en-US" altLang="ja-JP" sz="1800" dirty="0" err="1">
                <a:latin typeface="HG丸ｺﾞｼｯｸM-PRO" panose="020F0600000000000000" pitchFamily="50" charset="-128"/>
                <a:ea typeface="HG丸ｺﾞｼｯｸM-PRO" panose="020F0600000000000000" pitchFamily="50" charset="-128"/>
              </a:rPr>
              <a:t>teamNITIC</a:t>
            </a:r>
            <a:r>
              <a:rPr lang="ja-JP" altLang="en-US" sz="1800" dirty="0">
                <a:latin typeface="HG丸ｺﾞｼｯｸM-PRO" panose="020F0600000000000000" pitchFamily="50" charset="-128"/>
                <a:ea typeface="HG丸ｺﾞｼｯｸM-PRO" panose="020F0600000000000000"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HG丸ｺﾞｼｯｸM-PRO" panose="020F0600000000000000" pitchFamily="50" charset="-128"/>
                <a:ea typeface="HG丸ｺﾞｼｯｸM-PRO" panose="020F0600000000000000" pitchFamily="50" charset="-128"/>
              </a:rPr>
              <a:t>高専で学習したモデリングやプログラミングを用いコースの完走と課題のクリアを行い全国大会へ出場し、表彰台に立つことが目標です。</a:t>
            </a:r>
          </a:p>
          <a:p>
            <a:pPr marL="0" indent="0"/>
            <a:r>
              <a:rPr lang="ja-JP" altLang="en-US" sz="1800" dirty="0">
                <a:latin typeface="HG丸ｺﾞｼｯｸM-PRO" panose="020F0600000000000000" pitchFamily="50" charset="-128"/>
                <a:ea typeface="HG丸ｺﾞｼｯｸM-PRO" panose="020F0600000000000000" pitchFamily="50" charset="-128"/>
              </a:rPr>
              <a:t>年齢が離れていて、今回が初対面となるメンバーも多くいるので、技術的なスキルの向上だけでなく、協同した作業や積極的なコミュニケーションを取ることにより社会性や協調性の向上にもつながるようにしたいです。</a:t>
            </a: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2000" b="1" dirty="0"/>
              <a:t>モデルの概要</a:t>
            </a:r>
            <a:endParaRPr lang="en-US" altLang="ja-JP" sz="2000" b="1" dirty="0"/>
          </a:p>
          <a:p>
            <a:pPr marL="0" indent="0" defTabSz="774222" eaLnBrk="1" hangingPunct="1">
              <a:lnSpc>
                <a:spcPct val="80000"/>
              </a:lnSpc>
              <a:spcBef>
                <a:spcPct val="20000"/>
              </a:spcBef>
            </a:pPr>
            <a:endParaRPr lang="ja-JP" altLang="en-US" sz="1947" b="1" dirty="0">
              <a:solidFill>
                <a:srgbClr val="FF0000"/>
              </a:solidFill>
            </a:endParaRPr>
          </a:p>
          <a:p>
            <a:r>
              <a:rPr lang="ja-JP" altLang="ja-JP" sz="1800" dirty="0">
                <a:latin typeface="HG丸ｺﾞｼｯｸM-PRO" panose="020F0600000000000000" pitchFamily="50" charset="-128"/>
                <a:ea typeface="HG丸ｺﾞｼｯｸM-PRO" panose="020F0600000000000000" pitchFamily="50" charset="-128"/>
              </a:rPr>
              <a:t>要求：どのような事が難しいか、どのようにコースを分</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析したか</a:t>
            </a:r>
            <a:r>
              <a:rPr lang="ja-JP" altLang="ja-JP" sz="1800" dirty="0">
                <a:latin typeface="HG丸ｺﾞｼｯｸM-PRO" panose="020F0600000000000000" pitchFamily="50" charset="-128"/>
                <a:ea typeface="HG丸ｺﾞｼｯｸM-PRO" panose="020F0600000000000000" pitchFamily="50" charset="-128"/>
              </a:rPr>
              <a:t>、それらの解決にどのような要求が得ら</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れたかを</a:t>
            </a:r>
            <a:r>
              <a:rPr lang="ja-JP" altLang="ja-JP" sz="1800" dirty="0">
                <a:latin typeface="HG丸ｺﾞｼｯｸM-PRO" panose="020F0600000000000000" pitchFamily="50" charset="-128"/>
                <a:ea typeface="HG丸ｺﾞｼｯｸM-PRO" panose="020F0600000000000000" pitchFamily="50" charset="-128"/>
              </a:rPr>
              <a:t>書</a:t>
            </a:r>
            <a:r>
              <a:rPr lang="ja-JP" altLang="en-US" sz="1800" dirty="0">
                <a:latin typeface="HG丸ｺﾞｼｯｸM-PRO" panose="020F0600000000000000" pitchFamily="50" charset="-128"/>
                <a:ea typeface="HG丸ｺﾞｼｯｸM-PRO" panose="020F0600000000000000" pitchFamily="50" charset="-128"/>
              </a:rPr>
              <a:t>く。</a:t>
            </a:r>
            <a:r>
              <a:rPr lang="ja-JP" altLang="ja-JP" sz="1800" dirty="0">
                <a:latin typeface="HG丸ｺﾞｼｯｸM-PRO" panose="020F0600000000000000" pitchFamily="50" charset="-128"/>
                <a:ea typeface="HG丸ｺﾞｼｯｸM-PRO" panose="020F0600000000000000" pitchFamily="50" charset="-128"/>
              </a:rPr>
              <a:t>コード班に書いてもらう？</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分析：要求を解決するためにどのような方式を取ったか</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をなるべく具体的に書く。従来の方法や他チーム</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との明確な差別化をここで測る。</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設計：構造や振る舞いを文字だけで、結果・効果・価値</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などを表す。図を見なくてもこれらを簡単に表現</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する。</a:t>
            </a:r>
            <a:endParaRPr lang="ja-JP" altLang="en-US"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13" name="正方形/長方形 12">
            <a:extLst>
              <a:ext uri="{FF2B5EF4-FFF2-40B4-BE49-F238E27FC236}">
                <a16:creationId xmlns:a16="http://schemas.microsoft.com/office/drawing/2014/main" id="{EC828B48-58A1-4C4F-B98A-A4EC1AF68793}"/>
              </a:ext>
            </a:extLst>
          </p:cNvPr>
          <p:cNvSpPr/>
          <p:nvPr/>
        </p:nvSpPr>
        <p:spPr>
          <a:xfrm>
            <a:off x="208112" y="1839142"/>
            <a:ext cx="5973038" cy="3420000"/>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088756F-4A8A-44A9-9D87-C7BAA54221B5}"/>
              </a:ext>
            </a:extLst>
          </p:cNvPr>
          <p:cNvSpPr/>
          <p:nvPr/>
        </p:nvSpPr>
        <p:spPr>
          <a:xfrm>
            <a:off x="208112" y="5436692"/>
            <a:ext cx="5973038" cy="3900412"/>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4B1B5A3-3FF1-4094-B4EF-920002D0C743}"/>
              </a:ext>
            </a:extLst>
          </p:cNvPr>
          <p:cNvSpPr/>
          <p:nvPr/>
        </p:nvSpPr>
        <p:spPr>
          <a:xfrm>
            <a:off x="6404426" y="1861206"/>
            <a:ext cx="6185436" cy="7475897"/>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288444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四角形: 角を丸くする 114">
            <a:extLst>
              <a:ext uri="{FF2B5EF4-FFF2-40B4-BE49-F238E27FC236}">
                <a16:creationId xmlns:a16="http://schemas.microsoft.com/office/drawing/2014/main" id="{2798FF8C-0FCA-4075-AE5D-BA71AC9C3B39}"/>
              </a:ext>
            </a:extLst>
          </p:cNvPr>
          <p:cNvSpPr/>
          <p:nvPr/>
        </p:nvSpPr>
        <p:spPr>
          <a:xfrm>
            <a:off x="6147012" y="267972"/>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4131012" y="264096"/>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118951" y="267206"/>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99487" y="46613"/>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8159073" y="268334"/>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4CF528F6-0D59-4A16-899E-E9075561CAD3}"/>
              </a:ext>
            </a:extLst>
          </p:cNvPr>
          <p:cNvSpPr/>
          <p:nvPr/>
        </p:nvSpPr>
        <p:spPr>
          <a:xfrm>
            <a:off x="97137" y="694983"/>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513459" y="248190"/>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420438" y="147312"/>
            <a:ext cx="121954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4123686" y="274701"/>
            <a:ext cx="201600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441559" y="270996"/>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nvGrpSpPr>
          <p:cNvPr id="55" name="グループ化 54">
            <a:extLst>
              <a:ext uri="{FF2B5EF4-FFF2-40B4-BE49-F238E27FC236}">
                <a16:creationId xmlns:a16="http://schemas.microsoft.com/office/drawing/2014/main" id="{66DA5DDC-1FCA-4B84-8E66-5E6C712B95C5}"/>
              </a:ext>
            </a:extLst>
          </p:cNvPr>
          <p:cNvGrpSpPr/>
          <p:nvPr/>
        </p:nvGrpSpPr>
        <p:grpSpPr>
          <a:xfrm>
            <a:off x="136104" y="2856384"/>
            <a:ext cx="3657516" cy="719129"/>
            <a:chOff x="100800" y="3511732"/>
            <a:chExt cx="3657516" cy="719129"/>
          </a:xfrm>
        </p:grpSpPr>
        <p:sp>
          <p:nvSpPr>
            <p:cNvPr id="5" name="テキスト ボックス 4">
              <a:extLst>
                <a:ext uri="{FF2B5EF4-FFF2-40B4-BE49-F238E27FC236}">
                  <a16:creationId xmlns:a16="http://schemas.microsoft.com/office/drawing/2014/main" id="{39B023B9-74EB-485E-B7A9-2E7916E6C963}"/>
                </a:ext>
              </a:extLst>
            </p:cNvPr>
            <p:cNvSpPr txBox="1"/>
            <p:nvPr/>
          </p:nvSpPr>
          <p:spPr>
            <a:xfrm>
              <a:off x="100800" y="3815363"/>
              <a:ext cx="3657516"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rPr>
                <a:t>機能を実現するための方法をユースケース記述、処理順序をアクティビティ図に示す。</a:t>
              </a:r>
              <a:endPar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sp>
          <p:nvSpPr>
            <p:cNvPr id="28" name="テキスト ボックス 27">
              <a:extLst>
                <a:ext uri="{FF2B5EF4-FFF2-40B4-BE49-F238E27FC236}">
                  <a16:creationId xmlns:a16="http://schemas.microsoft.com/office/drawing/2014/main" id="{BC656E32-26A4-4666-809A-9F95C9E4C140}"/>
                </a:ext>
              </a:extLst>
            </p:cNvPr>
            <p:cNvSpPr txBox="1"/>
            <p:nvPr/>
          </p:nvSpPr>
          <p:spPr>
            <a:xfrm>
              <a:off x="100800" y="3511732"/>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mn-ea"/>
                  <a:ea typeface="+mn-ea"/>
                  <a:cs typeface="+mn-cs"/>
                </a:rPr>
                <a:t>２．機能要件</a:t>
              </a:r>
              <a:endParaRPr kumimoji="1" lang="ja-JP" altLang="en-US" sz="1600" b="0" i="0" u="none" strike="noStrike" kern="1200" cap="none" spc="0" normalizeH="0" baseline="0" noProof="0" dirty="0">
                <a:ln>
                  <a:noFill/>
                </a:ln>
                <a:solidFill>
                  <a:prstClr val="black"/>
                </a:solidFill>
                <a:effectLst/>
                <a:uLnTx/>
                <a:uFillTx/>
                <a:latin typeface="+mn-ea"/>
                <a:ea typeface="+mn-ea"/>
                <a:cs typeface="+mn-cs"/>
              </a:endParaRPr>
            </a:p>
          </p:txBody>
        </p:sp>
        <p:cxnSp>
          <p:nvCxnSpPr>
            <p:cNvPr id="29" name="直線コネクタ 28">
              <a:extLst>
                <a:ext uri="{FF2B5EF4-FFF2-40B4-BE49-F238E27FC236}">
                  <a16:creationId xmlns:a16="http://schemas.microsoft.com/office/drawing/2014/main" id="{5912503A-9432-4EF7-8DAE-A3C6B8B3A324}"/>
                </a:ext>
              </a:extLst>
            </p:cNvPr>
            <p:cNvCxnSpPr>
              <a:cxnSpLocks/>
            </p:cNvCxnSpPr>
            <p:nvPr/>
          </p:nvCxnSpPr>
          <p:spPr>
            <a:xfrm>
              <a:off x="226039" y="3815363"/>
              <a:ext cx="347282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30" name="直線コネクタ 29">
            <a:extLst>
              <a:ext uri="{FF2B5EF4-FFF2-40B4-BE49-F238E27FC236}">
                <a16:creationId xmlns:a16="http://schemas.microsoft.com/office/drawing/2014/main" id="{09A79F65-2C6D-4369-97B6-E1511ADE470A}"/>
              </a:ext>
            </a:extLst>
          </p:cNvPr>
          <p:cNvCxnSpPr>
            <a:cxnSpLocks/>
          </p:cNvCxnSpPr>
          <p:nvPr/>
        </p:nvCxnSpPr>
        <p:spPr>
          <a:xfrm>
            <a:off x="6711332" y="720977"/>
            <a:ext cx="0" cy="5735788"/>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189" name="直線コネクタ 188">
            <a:extLst>
              <a:ext uri="{FF2B5EF4-FFF2-40B4-BE49-F238E27FC236}">
                <a16:creationId xmlns:a16="http://schemas.microsoft.com/office/drawing/2014/main" id="{E6358B48-3216-49A4-A3FD-342E3FC66910}"/>
              </a:ext>
            </a:extLst>
          </p:cNvPr>
          <p:cNvCxnSpPr>
            <a:cxnSpLocks/>
          </p:cNvCxnSpPr>
          <p:nvPr/>
        </p:nvCxnSpPr>
        <p:spPr>
          <a:xfrm>
            <a:off x="3879114" y="766991"/>
            <a:ext cx="1406" cy="5689774"/>
          </a:xfrm>
          <a:prstGeom prst="line">
            <a:avLst/>
          </a:prstGeom>
          <a:ln/>
        </p:spPr>
        <p:style>
          <a:lnRef idx="1">
            <a:schemeClr val="accent6"/>
          </a:lnRef>
          <a:fillRef idx="0">
            <a:schemeClr val="accent6"/>
          </a:fillRef>
          <a:effectRef idx="0">
            <a:schemeClr val="accent6"/>
          </a:effectRef>
          <a:fontRef idx="minor">
            <a:schemeClr val="tx1"/>
          </a:fontRef>
        </p:style>
      </p:cxnSp>
      <p:sp>
        <p:nvSpPr>
          <p:cNvPr id="31" name="テキスト ボックス 30">
            <a:extLst>
              <a:ext uri="{FF2B5EF4-FFF2-40B4-BE49-F238E27FC236}">
                <a16:creationId xmlns:a16="http://schemas.microsoft.com/office/drawing/2014/main" id="{6B40DD60-3B56-42E8-A561-2ABDE7CB3975}"/>
              </a:ext>
            </a:extLst>
          </p:cNvPr>
          <p:cNvSpPr txBox="1"/>
          <p:nvPr/>
        </p:nvSpPr>
        <p:spPr>
          <a:xfrm>
            <a:off x="6749329" y="4512568"/>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補足１</a:t>
            </a:r>
            <a:r>
              <a:rPr lang="en-US" altLang="ja-JP" b="1" dirty="0">
                <a:solidFill>
                  <a:prstClr val="black"/>
                </a:solidFill>
                <a:latin typeface="游ゴシック" panose="020B0400000000000000" pitchFamily="50" charset="-128"/>
                <a:ea typeface="游ゴシック" panose="020B0400000000000000" pitchFamily="50" charset="-128"/>
              </a:rPr>
              <a:t>.</a:t>
            </a:r>
            <a:r>
              <a:rPr lang="ja-JP" altLang="en-US" b="1" dirty="0">
                <a:solidFill>
                  <a:prstClr val="black"/>
                </a:solidFill>
                <a:latin typeface="游ゴシック" panose="020B0400000000000000" pitchFamily="50" charset="-128"/>
                <a:ea typeface="游ゴシック" panose="020B0400000000000000" pitchFamily="50" charset="-128"/>
              </a:rPr>
              <a:t> タスク一覧</a:t>
            </a:r>
            <a:endParaRPr lang="en-US" altLang="ja-JP" b="1" dirty="0">
              <a:solidFill>
                <a:prstClr val="black"/>
              </a:solidFill>
              <a:latin typeface="游ゴシック" panose="020B0400000000000000" pitchFamily="50" charset="-128"/>
              <a:ea typeface="游ゴシック" panose="020B0400000000000000" pitchFamily="50" charset="-128"/>
            </a:endParaRPr>
          </a:p>
        </p:txBody>
      </p:sp>
      <p:cxnSp>
        <p:nvCxnSpPr>
          <p:cNvPr id="32" name="直線コネクタ 31">
            <a:extLst>
              <a:ext uri="{FF2B5EF4-FFF2-40B4-BE49-F238E27FC236}">
                <a16:creationId xmlns:a16="http://schemas.microsoft.com/office/drawing/2014/main" id="{AB3BAA60-22E0-4DE9-95B6-563F487F0A6F}"/>
              </a:ext>
            </a:extLst>
          </p:cNvPr>
          <p:cNvCxnSpPr>
            <a:cxnSpLocks/>
          </p:cNvCxnSpPr>
          <p:nvPr/>
        </p:nvCxnSpPr>
        <p:spPr>
          <a:xfrm>
            <a:off x="6760840" y="984176"/>
            <a:ext cx="583586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77E66A07-6580-4303-AB88-DEF042E624A0}"/>
              </a:ext>
            </a:extLst>
          </p:cNvPr>
          <p:cNvSpPr txBox="1"/>
          <p:nvPr/>
        </p:nvSpPr>
        <p:spPr>
          <a:xfrm>
            <a:off x="6747542" y="4817150"/>
            <a:ext cx="5956921" cy="415498"/>
          </a:xfrm>
          <a:prstGeom prst="rect">
            <a:avLst/>
          </a:prstGeom>
          <a:noFill/>
        </p:spPr>
        <p:txBody>
          <a:bodyPr wrap="square" rtlCol="0">
            <a:spAutoFit/>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rPr>
              <a:t>走行体が提供する機能を実現するため、以下の周期タスクを定義する。なお、</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rPr>
              <a:t>通信管理タスクと尻尾管理タスクは走行準備に含む</a:t>
            </a:r>
            <a:r>
              <a:rPr lang="ja-JP" altLang="en-US" sz="1050" b="1" dirty="0">
                <a:solidFill>
                  <a:srgbClr val="FF0000"/>
                </a:solidFill>
                <a:latin typeface="メイリオ" panose="020B0604030504040204" pitchFamily="50" charset="-128"/>
                <a:ea typeface="メイリオ" panose="020B0604030504040204" pitchFamily="50" charset="-128"/>
              </a:rPr>
              <a:t>ため、本モデルでは省略する</a:t>
            </a:r>
            <a:r>
              <a:rPr kumimoji="1" lang="ja-JP" altLang="en-US" sz="1050" b="0" i="0" u="none" strike="noStrike" kern="1200" cap="none" spc="0" normalizeH="0" baseline="0" noProof="0" dirty="0" err="1">
                <a:ln>
                  <a:noFill/>
                </a:ln>
                <a:solidFill>
                  <a:prstClr val="black"/>
                </a:solidFill>
                <a:effectLst/>
                <a:uLnTx/>
                <a:uFillTx/>
                <a:latin typeface="メイリオ" panose="020B0604030504040204" pitchFamily="50" charset="-128"/>
                <a:ea typeface="メイリオ" panose="020B0604030504040204" pitchFamily="50" charset="-128"/>
              </a:rPr>
              <a:t>。</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endParaRPr>
          </a:p>
        </p:txBody>
      </p:sp>
      <p:grpSp>
        <p:nvGrpSpPr>
          <p:cNvPr id="58" name="グループ化 57">
            <a:extLst>
              <a:ext uri="{FF2B5EF4-FFF2-40B4-BE49-F238E27FC236}">
                <a16:creationId xmlns:a16="http://schemas.microsoft.com/office/drawing/2014/main" id="{E51F7059-442B-4DE1-989C-F44DBD2224C3}"/>
              </a:ext>
            </a:extLst>
          </p:cNvPr>
          <p:cNvGrpSpPr/>
          <p:nvPr/>
        </p:nvGrpSpPr>
        <p:grpSpPr>
          <a:xfrm>
            <a:off x="139708" y="732002"/>
            <a:ext cx="3596796" cy="1188278"/>
            <a:chOff x="71959" y="696144"/>
            <a:chExt cx="3596796" cy="1188278"/>
          </a:xfrm>
        </p:grpSpPr>
        <p:cxnSp>
          <p:nvCxnSpPr>
            <p:cNvPr id="25" name="直線コネクタ 24">
              <a:extLst>
                <a:ext uri="{FF2B5EF4-FFF2-40B4-BE49-F238E27FC236}">
                  <a16:creationId xmlns:a16="http://schemas.microsoft.com/office/drawing/2014/main" id="{AF2DCC8C-2365-43AB-9E17-176AA07FFDED}"/>
                </a:ext>
              </a:extLst>
            </p:cNvPr>
            <p:cNvCxnSpPr>
              <a:cxnSpLocks/>
            </p:cNvCxnSpPr>
            <p:nvPr/>
          </p:nvCxnSpPr>
          <p:spPr>
            <a:xfrm>
              <a:off x="160948" y="984176"/>
              <a:ext cx="3507807" cy="64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85955608-DD65-46B1-83AA-2FE595727633}"/>
                </a:ext>
              </a:extLst>
            </p:cNvPr>
            <p:cNvSpPr txBox="1"/>
            <p:nvPr/>
          </p:nvSpPr>
          <p:spPr>
            <a:xfrm>
              <a:off x="73832" y="696144"/>
              <a:ext cx="200204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rPr>
                <a:t>１．提供する機能</a:t>
              </a:r>
            </a:p>
          </p:txBody>
        </p:sp>
        <p:sp>
          <p:nvSpPr>
            <p:cNvPr id="21" name="テキスト ボックス 20">
              <a:extLst>
                <a:ext uri="{FF2B5EF4-FFF2-40B4-BE49-F238E27FC236}">
                  <a16:creationId xmlns:a16="http://schemas.microsoft.com/office/drawing/2014/main" id="{AC58BE73-6899-4CE2-8F40-BFDDFD555F64}"/>
                </a:ext>
              </a:extLst>
            </p:cNvPr>
            <p:cNvSpPr txBox="1"/>
            <p:nvPr/>
          </p:nvSpPr>
          <p:spPr>
            <a:xfrm>
              <a:off x="71959" y="984176"/>
              <a:ext cx="3589959" cy="900246"/>
            </a:xfrm>
            <a:prstGeom prst="rect">
              <a:avLst/>
            </a:prstGeom>
            <a:noFill/>
          </p:spPr>
          <p:txBody>
            <a:bodyPr wrap="square" rtlCol="0">
              <a:spAutoFit/>
            </a:bodyPr>
            <a:lstStyle/>
            <a:p>
              <a:r>
                <a:rPr kumimoji="1" lang="ja-JP" altLang="en-US" sz="1050" dirty="0">
                  <a:latin typeface="メイリオ" panose="020B0604030504040204" pitchFamily="50" charset="-128"/>
                  <a:ea typeface="メイリオ" panose="020B0604030504040204" pitchFamily="50" charset="-128"/>
                </a:rPr>
                <a:t>走行体は競技者に「コースを完走する」という機能</a:t>
              </a:r>
              <a:r>
                <a:rPr lang="ja-JP" altLang="en-US" sz="1050" dirty="0">
                  <a:latin typeface="メイリオ" panose="020B0604030504040204" pitchFamily="50" charset="-128"/>
                  <a:ea typeface="メイリオ" panose="020B0604030504040204" pitchFamily="50" charset="-128"/>
                </a:rPr>
                <a:t>を提供する</a:t>
              </a:r>
              <a:r>
                <a:rPr kumimoji="1" lang="ja-JP" altLang="en-US" sz="1050" dirty="0">
                  <a:latin typeface="メイリオ" panose="020B0604030504040204" pitchFamily="50" charset="-128"/>
                  <a:ea typeface="メイリオ" panose="020B0604030504040204" pitchFamily="50" charset="-128"/>
                </a:rPr>
                <a:t>。今回我々は</a:t>
              </a:r>
              <a:r>
                <a:rPr lang="ja-JP" altLang="en-US" sz="1050" dirty="0">
                  <a:latin typeface="メイリオ" panose="020B0604030504040204" pitchFamily="50" charset="-128"/>
                  <a:ea typeface="メイリオ" panose="020B0604030504040204" pitchFamily="50" charset="-128"/>
                </a:rPr>
                <a:t>、「コースを完走する」という課題をスタート動作を終えてからゴールゲートを通過するまでの動作と定義した。なお、</a:t>
              </a:r>
              <a:r>
                <a:rPr lang="ja-JP" altLang="en-US" sz="1050" b="1" dirty="0">
                  <a:solidFill>
                    <a:srgbClr val="FF0000"/>
                  </a:solidFill>
                  <a:latin typeface="メイリオ" panose="020B0604030504040204" pitchFamily="50" charset="-128"/>
                  <a:ea typeface="メイリオ" panose="020B0604030504040204" pitchFamily="50" charset="-128"/>
                </a:rPr>
                <a:t>それ以外の動作は走行準備とし、その定義は以下に示す</a:t>
              </a:r>
              <a:r>
                <a:rPr lang="ja-JP" altLang="en-US" sz="1050" dirty="0">
                  <a:latin typeface="メイリオ" panose="020B0604030504040204" pitchFamily="50" charset="-128"/>
                  <a:ea typeface="メイリオ" panose="020B0604030504040204" pitchFamily="50" charset="-128"/>
                </a:rPr>
                <a:t>。</a:t>
              </a:r>
              <a:endParaRPr kumimoji="1" lang="ja-JP" altLang="en-US" sz="1050" dirty="0">
                <a:latin typeface="メイリオ" panose="020B0604030504040204" pitchFamily="50" charset="-128"/>
                <a:ea typeface="メイリオ" panose="020B0604030504040204" pitchFamily="50" charset="-128"/>
              </a:endParaRPr>
            </a:p>
          </p:txBody>
        </p:sp>
      </p:grpSp>
      <p:sp>
        <p:nvSpPr>
          <p:cNvPr id="40" name="テキスト ボックス 39">
            <a:extLst>
              <a:ext uri="{FF2B5EF4-FFF2-40B4-BE49-F238E27FC236}">
                <a16:creationId xmlns:a16="http://schemas.microsoft.com/office/drawing/2014/main" id="{E2D8B73A-328F-4A9E-AE6C-EA2D211F573C}"/>
              </a:ext>
            </a:extLst>
          </p:cNvPr>
          <p:cNvSpPr txBox="1"/>
          <p:nvPr/>
        </p:nvSpPr>
        <p:spPr>
          <a:xfrm>
            <a:off x="100800" y="6467720"/>
            <a:ext cx="2787106" cy="338554"/>
          </a:xfrm>
          <a:prstGeom prst="rect">
            <a:avLst/>
          </a:prstGeom>
          <a:noFill/>
        </p:spPr>
        <p:txBody>
          <a:bodyPr wrap="square" rtlCol="0">
            <a:spAutoFit/>
          </a:bodyPr>
          <a:lstStyle/>
          <a:p>
            <a:r>
              <a:rPr kumimoji="1" lang="ja-JP" altLang="en-US" b="1" dirty="0">
                <a:latin typeface="+mn-lt"/>
                <a:ea typeface="+mn-ea"/>
              </a:rPr>
              <a:t>補足２</a:t>
            </a:r>
            <a:r>
              <a:rPr lang="en-US" altLang="ja-JP" b="1" dirty="0">
                <a:latin typeface="+mn-lt"/>
                <a:ea typeface="+mn-ea"/>
              </a:rPr>
              <a:t> .</a:t>
            </a:r>
            <a:r>
              <a:rPr lang="ja-JP" altLang="en-US" b="1" dirty="0">
                <a:latin typeface="+mn-lt"/>
                <a:ea typeface="+mn-ea"/>
              </a:rPr>
              <a:t> </a:t>
            </a:r>
            <a:r>
              <a:rPr kumimoji="1" lang="ja-JP" altLang="en-US" b="1" dirty="0">
                <a:latin typeface="+mn-lt"/>
                <a:ea typeface="+mn-ea"/>
              </a:rPr>
              <a:t>区間分けについて</a:t>
            </a:r>
          </a:p>
        </p:txBody>
      </p:sp>
      <p:cxnSp>
        <p:nvCxnSpPr>
          <p:cNvPr id="46" name="直線コネクタ 45">
            <a:extLst>
              <a:ext uri="{FF2B5EF4-FFF2-40B4-BE49-F238E27FC236}">
                <a16:creationId xmlns:a16="http://schemas.microsoft.com/office/drawing/2014/main" id="{7B7E49AE-87B6-4A4A-9EEE-5603F5C42F0C}"/>
              </a:ext>
            </a:extLst>
          </p:cNvPr>
          <p:cNvCxnSpPr>
            <a:cxnSpLocks/>
          </p:cNvCxnSpPr>
          <p:nvPr/>
        </p:nvCxnSpPr>
        <p:spPr>
          <a:xfrm>
            <a:off x="189098" y="6744816"/>
            <a:ext cx="3348265" cy="85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1990CCDD-53C3-474C-B0DD-D925E5C4B440}"/>
              </a:ext>
            </a:extLst>
          </p:cNvPr>
          <p:cNvSpPr txBox="1"/>
          <p:nvPr/>
        </p:nvSpPr>
        <p:spPr>
          <a:xfrm>
            <a:off x="116613" y="6753379"/>
            <a:ext cx="3472820" cy="577081"/>
          </a:xfrm>
          <a:prstGeom prst="rect">
            <a:avLst/>
          </a:prstGeom>
          <a:noFill/>
        </p:spPr>
        <p:txBody>
          <a:bodyPr wrap="square" rtlCol="0">
            <a:spAutoFit/>
          </a:bodyPr>
          <a:lstStyle/>
          <a:p>
            <a:r>
              <a:rPr lang="ja-JP" altLang="en-US" sz="1050" dirty="0">
                <a:latin typeface="メイリオ" panose="020B0604030504040204" pitchFamily="50" charset="-128"/>
                <a:ea typeface="メイリオ" panose="020B0604030504040204" pitchFamily="50" charset="-128"/>
              </a:rPr>
              <a:t>コースを以下のように分割し、区間ごとに走行設定を変える。</a:t>
            </a:r>
            <a:r>
              <a:rPr lang="ja-JP" altLang="en-US" sz="1050" b="1" dirty="0">
                <a:solidFill>
                  <a:srgbClr val="FF0000"/>
                </a:solidFill>
                <a:latin typeface="メイリオ" panose="020B0604030504040204" pitchFamily="50" charset="-128"/>
                <a:ea typeface="メイリオ" panose="020B0604030504040204" pitchFamily="50" charset="-128"/>
              </a:rPr>
              <a:t>今回のコースは線対称であるため、</a:t>
            </a:r>
            <a:r>
              <a:rPr lang="en-US" altLang="ja-JP" sz="1050" b="1" dirty="0">
                <a:solidFill>
                  <a:srgbClr val="FF0000"/>
                </a:solidFill>
                <a:latin typeface="メイリオ" panose="020B0604030504040204" pitchFamily="50" charset="-128"/>
                <a:ea typeface="メイリオ" panose="020B0604030504040204" pitchFamily="50" charset="-128"/>
              </a:rPr>
              <a:t>R</a:t>
            </a:r>
            <a:r>
              <a:rPr lang="ja-JP" altLang="en-US" sz="1050" b="1" dirty="0">
                <a:solidFill>
                  <a:srgbClr val="FF0000"/>
                </a:solidFill>
                <a:latin typeface="メイリオ" panose="020B0604030504040204" pitchFamily="50" charset="-128"/>
                <a:ea typeface="メイリオ" panose="020B0604030504040204" pitchFamily="50" charset="-128"/>
              </a:rPr>
              <a:t>コースの区間分けについては省略する</a:t>
            </a:r>
            <a:r>
              <a:rPr lang="ja-JP" altLang="en-US" sz="1050" dirty="0">
                <a:latin typeface="メイリオ" panose="020B0604030504040204" pitchFamily="50" charset="-128"/>
                <a:ea typeface="メイリオ" panose="020B0604030504040204" pitchFamily="50" charset="-128"/>
              </a:rPr>
              <a:t>。</a:t>
            </a:r>
            <a:endParaRPr kumimoji="1" lang="ja-JP" altLang="en-US" sz="1050" dirty="0">
              <a:latin typeface="メイリオ" panose="020B0604030504040204" pitchFamily="50" charset="-128"/>
              <a:ea typeface="メイリオ" panose="020B0604030504040204" pitchFamily="50" charset="-128"/>
            </a:endParaRPr>
          </a:p>
        </p:txBody>
      </p:sp>
      <p:cxnSp>
        <p:nvCxnSpPr>
          <p:cNvPr id="52" name="直線コネクタ 51">
            <a:extLst>
              <a:ext uri="{FF2B5EF4-FFF2-40B4-BE49-F238E27FC236}">
                <a16:creationId xmlns:a16="http://schemas.microsoft.com/office/drawing/2014/main" id="{64E09D1F-E5F0-483A-8945-8DE5F7ABF40E}"/>
              </a:ext>
            </a:extLst>
          </p:cNvPr>
          <p:cNvCxnSpPr/>
          <p:nvPr/>
        </p:nvCxnSpPr>
        <p:spPr>
          <a:xfrm>
            <a:off x="160948" y="6493714"/>
            <a:ext cx="12360532" cy="46014"/>
          </a:xfrm>
          <a:prstGeom prst="line">
            <a:avLst/>
          </a:prstGeom>
        </p:spPr>
        <p:style>
          <a:lnRef idx="1">
            <a:schemeClr val="accent6"/>
          </a:lnRef>
          <a:fillRef idx="0">
            <a:schemeClr val="accent6"/>
          </a:fillRef>
          <a:effectRef idx="0">
            <a:schemeClr val="accent6"/>
          </a:effectRef>
          <a:fontRef idx="minor">
            <a:schemeClr val="tx1"/>
          </a:fontRef>
        </p:style>
      </p:cxnSp>
      <p:sp>
        <p:nvSpPr>
          <p:cNvPr id="57" name="テキスト ボックス 56">
            <a:extLst>
              <a:ext uri="{FF2B5EF4-FFF2-40B4-BE49-F238E27FC236}">
                <a16:creationId xmlns:a16="http://schemas.microsoft.com/office/drawing/2014/main" id="{1B150A4B-10E9-4BB5-B403-616F7408FD46}"/>
              </a:ext>
            </a:extLst>
          </p:cNvPr>
          <p:cNvSpPr txBox="1"/>
          <p:nvPr/>
        </p:nvSpPr>
        <p:spPr>
          <a:xfrm>
            <a:off x="12262313" y="5685224"/>
            <a:ext cx="388479" cy="577081"/>
          </a:xfrm>
          <a:prstGeom prst="rect">
            <a:avLst/>
          </a:prstGeom>
          <a:noFill/>
        </p:spPr>
        <p:txBody>
          <a:bodyPr wrap="square" rtlCol="0">
            <a:spAutoFit/>
          </a:bodyPr>
          <a:lstStyle/>
          <a:p>
            <a:r>
              <a:rPr kumimoji="1" lang="ja-JP" altLang="en-US" sz="1050" b="1" dirty="0">
                <a:latin typeface="游ゴシック" panose="020B0400000000000000" pitchFamily="50" charset="-128"/>
                <a:ea typeface="游ゴシック" panose="020B0400000000000000" pitchFamily="50" charset="-128"/>
              </a:rPr>
              <a:t>優先度</a:t>
            </a:r>
          </a:p>
        </p:txBody>
      </p:sp>
      <p:cxnSp>
        <p:nvCxnSpPr>
          <p:cNvPr id="59" name="直線矢印コネクタ 58">
            <a:extLst>
              <a:ext uri="{FF2B5EF4-FFF2-40B4-BE49-F238E27FC236}">
                <a16:creationId xmlns:a16="http://schemas.microsoft.com/office/drawing/2014/main" id="{6677F529-FCA5-4895-83EB-48FA3E8A9943}"/>
              </a:ext>
            </a:extLst>
          </p:cNvPr>
          <p:cNvCxnSpPr>
            <a:cxnSpLocks/>
          </p:cNvCxnSpPr>
          <p:nvPr/>
        </p:nvCxnSpPr>
        <p:spPr>
          <a:xfrm>
            <a:off x="12089432" y="5499766"/>
            <a:ext cx="0" cy="934139"/>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
        <p:nvSpPr>
          <p:cNvPr id="60" name="テキスト ボックス 59">
            <a:extLst>
              <a:ext uri="{FF2B5EF4-FFF2-40B4-BE49-F238E27FC236}">
                <a16:creationId xmlns:a16="http://schemas.microsoft.com/office/drawing/2014/main" id="{29C12542-0869-4D76-8D7B-52826EE139AF}"/>
              </a:ext>
            </a:extLst>
          </p:cNvPr>
          <p:cNvSpPr txBox="1"/>
          <p:nvPr/>
        </p:nvSpPr>
        <p:spPr>
          <a:xfrm>
            <a:off x="12117755" y="5434066"/>
            <a:ext cx="143017" cy="253916"/>
          </a:xfrm>
          <a:prstGeom prst="rect">
            <a:avLst/>
          </a:prstGeom>
          <a:noFill/>
        </p:spPr>
        <p:txBody>
          <a:bodyPr wrap="square" rtlCol="0">
            <a:spAutoFit/>
          </a:bodyPr>
          <a:lstStyle/>
          <a:p>
            <a:r>
              <a:rPr kumimoji="1" lang="ja-JP" altLang="en-US" sz="1050" b="1" dirty="0">
                <a:latin typeface="游ゴシック" panose="020B0400000000000000" pitchFamily="50" charset="-128"/>
                <a:ea typeface="游ゴシック" panose="020B0400000000000000" pitchFamily="50" charset="-128"/>
              </a:rPr>
              <a:t>高</a:t>
            </a:r>
          </a:p>
        </p:txBody>
      </p:sp>
      <p:sp>
        <p:nvSpPr>
          <p:cNvPr id="62" name="テキスト ボックス 61">
            <a:extLst>
              <a:ext uri="{FF2B5EF4-FFF2-40B4-BE49-F238E27FC236}">
                <a16:creationId xmlns:a16="http://schemas.microsoft.com/office/drawing/2014/main" id="{11D9CFFE-DE57-48C6-AAE1-6511EADD9E72}"/>
              </a:ext>
            </a:extLst>
          </p:cNvPr>
          <p:cNvSpPr txBox="1"/>
          <p:nvPr/>
        </p:nvSpPr>
        <p:spPr>
          <a:xfrm>
            <a:off x="12090678" y="6257071"/>
            <a:ext cx="290711" cy="253916"/>
          </a:xfrm>
          <a:prstGeom prst="rect">
            <a:avLst/>
          </a:prstGeom>
          <a:noFill/>
        </p:spPr>
        <p:txBody>
          <a:bodyPr wrap="square" rtlCol="0">
            <a:spAutoFit/>
          </a:bodyPr>
          <a:lstStyle/>
          <a:p>
            <a:r>
              <a:rPr kumimoji="1" lang="ja-JP" altLang="en-US" sz="1050" b="1" dirty="0">
                <a:latin typeface="游ゴシック" panose="020B0400000000000000" pitchFamily="50" charset="-128"/>
                <a:ea typeface="游ゴシック" panose="020B0400000000000000" pitchFamily="50" charset="-128"/>
              </a:rPr>
              <a:t>低</a:t>
            </a:r>
          </a:p>
        </p:txBody>
      </p:sp>
      <p:sp>
        <p:nvSpPr>
          <p:cNvPr id="140" name="テキスト ボックス 139">
            <a:extLst>
              <a:ext uri="{FF2B5EF4-FFF2-40B4-BE49-F238E27FC236}">
                <a16:creationId xmlns:a16="http://schemas.microsoft.com/office/drawing/2014/main" id="{D7CFF42B-D74E-4DFF-AB89-02B7F1AFC41E}"/>
              </a:ext>
            </a:extLst>
          </p:cNvPr>
          <p:cNvSpPr txBox="1"/>
          <p:nvPr/>
        </p:nvSpPr>
        <p:spPr>
          <a:xfrm>
            <a:off x="6681316" y="696144"/>
            <a:ext cx="1762490" cy="338554"/>
          </a:xfrm>
          <a:prstGeom prst="rect">
            <a:avLst/>
          </a:prstGeom>
          <a:noFill/>
        </p:spPr>
        <p:txBody>
          <a:bodyPr wrap="square" rtlCol="0">
            <a:spAutoFit/>
          </a:bodyPr>
          <a:lstStyle/>
          <a:p>
            <a:r>
              <a:rPr lang="ja-JP" altLang="en-US" b="1" dirty="0">
                <a:latin typeface="游ゴシック" panose="020B0400000000000000" pitchFamily="50" charset="-128"/>
                <a:ea typeface="游ゴシック" panose="020B0400000000000000" pitchFamily="50" charset="-128"/>
              </a:rPr>
              <a:t>３</a:t>
            </a:r>
            <a:r>
              <a:rPr kumimoji="1" lang="en-US" altLang="ja-JP" b="1" dirty="0">
                <a:latin typeface="游ゴシック" panose="020B0400000000000000" pitchFamily="50" charset="-128"/>
                <a:ea typeface="游ゴシック" panose="020B0400000000000000" pitchFamily="50" charset="-128"/>
              </a:rPr>
              <a:t>.</a:t>
            </a:r>
            <a:r>
              <a:rPr lang="ja-JP" altLang="en-US" b="1" dirty="0">
                <a:latin typeface="游ゴシック" panose="020B0400000000000000" pitchFamily="50" charset="-128"/>
                <a:ea typeface="游ゴシック" panose="020B0400000000000000" pitchFamily="50" charset="-128"/>
              </a:rPr>
              <a:t> 部品の定義</a:t>
            </a:r>
            <a:endParaRPr kumimoji="1" lang="ja-JP" altLang="en-US" b="1" dirty="0">
              <a:latin typeface="游ゴシック" panose="020B0400000000000000" pitchFamily="50" charset="-128"/>
              <a:ea typeface="游ゴシック" panose="020B0400000000000000" pitchFamily="50" charset="-128"/>
            </a:endParaRPr>
          </a:p>
        </p:txBody>
      </p:sp>
      <p:cxnSp>
        <p:nvCxnSpPr>
          <p:cNvPr id="84" name="直線コネクタ 83">
            <a:extLst>
              <a:ext uri="{FF2B5EF4-FFF2-40B4-BE49-F238E27FC236}">
                <a16:creationId xmlns:a16="http://schemas.microsoft.com/office/drawing/2014/main" id="{15E1CCFD-5AEB-4C66-B546-2AAF74EE85E6}"/>
              </a:ext>
            </a:extLst>
          </p:cNvPr>
          <p:cNvCxnSpPr>
            <a:cxnSpLocks/>
          </p:cNvCxnSpPr>
          <p:nvPr/>
        </p:nvCxnSpPr>
        <p:spPr>
          <a:xfrm>
            <a:off x="6823501" y="4800600"/>
            <a:ext cx="580500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41" name="テキスト ボックス 140">
            <a:extLst>
              <a:ext uri="{FF2B5EF4-FFF2-40B4-BE49-F238E27FC236}">
                <a16:creationId xmlns:a16="http://schemas.microsoft.com/office/drawing/2014/main" id="{B10EFDE6-791C-4BE0-871C-5814C9379A41}"/>
              </a:ext>
            </a:extLst>
          </p:cNvPr>
          <p:cNvSpPr txBox="1"/>
          <p:nvPr/>
        </p:nvSpPr>
        <p:spPr>
          <a:xfrm>
            <a:off x="6724671" y="984176"/>
            <a:ext cx="5941427" cy="415498"/>
          </a:xfrm>
          <a:prstGeom prst="rect">
            <a:avLst/>
          </a:prstGeom>
          <a:noFill/>
        </p:spPr>
        <p:txBody>
          <a:bodyPr wrap="square" rtlCol="0">
            <a:spAutoFit/>
          </a:bodyPr>
          <a:lstStyle/>
          <a:p>
            <a:r>
              <a:rPr kumimoji="1" lang="ja-JP" altLang="en-US" sz="1050" dirty="0">
                <a:latin typeface="メイリオ" panose="020B0604030504040204" pitchFamily="50" charset="-128"/>
                <a:ea typeface="メイリオ" panose="020B0604030504040204" pitchFamily="50" charset="-128"/>
              </a:rPr>
              <a:t>機能を実現するために必要な部品を以下の表に示す。なお、</a:t>
            </a:r>
            <a:r>
              <a:rPr kumimoji="1" lang="ja-JP" altLang="en-US" sz="1050" b="1" dirty="0">
                <a:solidFill>
                  <a:srgbClr val="FF0000"/>
                </a:solidFill>
                <a:latin typeface="メイリオ" panose="020B0604030504040204" pitchFamily="50" charset="-128"/>
                <a:ea typeface="メイリオ" panose="020B0604030504040204" pitchFamily="50" charset="-128"/>
              </a:rPr>
              <a:t>左側のアルファベットはクラス図のラベルと対応している</a:t>
            </a:r>
            <a:r>
              <a:rPr kumimoji="1" lang="ja-JP" altLang="en-US" sz="1050" dirty="0">
                <a:latin typeface="メイリオ" panose="020B0604030504040204" pitchFamily="50" charset="-128"/>
                <a:ea typeface="メイリオ" panose="020B0604030504040204" pitchFamily="50" charset="-128"/>
              </a:rPr>
              <a:t>。</a:t>
            </a:r>
          </a:p>
        </p:txBody>
      </p:sp>
      <p:cxnSp>
        <p:nvCxnSpPr>
          <p:cNvPr id="17" name="直線コネクタ 16">
            <a:extLst>
              <a:ext uri="{FF2B5EF4-FFF2-40B4-BE49-F238E27FC236}">
                <a16:creationId xmlns:a16="http://schemas.microsoft.com/office/drawing/2014/main" id="{4D256DCA-63BA-4C0C-AA1F-527D41D15395}"/>
              </a:ext>
            </a:extLst>
          </p:cNvPr>
          <p:cNvCxnSpPr/>
          <p:nvPr/>
        </p:nvCxnSpPr>
        <p:spPr>
          <a:xfrm>
            <a:off x="3589433" y="6576677"/>
            <a:ext cx="0" cy="2870814"/>
          </a:xfrm>
          <a:prstGeom prst="line">
            <a:avLst/>
          </a:prstGeom>
        </p:spPr>
        <p:style>
          <a:lnRef idx="1">
            <a:schemeClr val="accent6"/>
          </a:lnRef>
          <a:fillRef idx="0">
            <a:schemeClr val="accent6"/>
          </a:fillRef>
          <a:effectRef idx="0">
            <a:schemeClr val="accent6"/>
          </a:effectRef>
          <a:fontRef idx="minor">
            <a:schemeClr val="tx1"/>
          </a:fontRef>
        </p:style>
      </p:cxnSp>
      <p:cxnSp>
        <p:nvCxnSpPr>
          <p:cNvPr id="24" name="直線コネクタ 23">
            <a:extLst>
              <a:ext uri="{FF2B5EF4-FFF2-40B4-BE49-F238E27FC236}">
                <a16:creationId xmlns:a16="http://schemas.microsoft.com/office/drawing/2014/main" id="{E2AACA7E-6500-4249-9BB6-325CE74060EE}"/>
              </a:ext>
            </a:extLst>
          </p:cNvPr>
          <p:cNvCxnSpPr>
            <a:cxnSpLocks/>
          </p:cNvCxnSpPr>
          <p:nvPr/>
        </p:nvCxnSpPr>
        <p:spPr>
          <a:xfrm>
            <a:off x="7110285" y="6617350"/>
            <a:ext cx="0" cy="2503730"/>
          </a:xfrm>
          <a:prstGeom prst="line">
            <a:avLst/>
          </a:prstGeom>
        </p:spPr>
        <p:style>
          <a:lnRef idx="1">
            <a:schemeClr val="accent6"/>
          </a:lnRef>
          <a:fillRef idx="0">
            <a:schemeClr val="accent6"/>
          </a:fillRef>
          <a:effectRef idx="0">
            <a:schemeClr val="accent6"/>
          </a:effectRef>
          <a:fontRef idx="minor">
            <a:schemeClr val="tx1"/>
          </a:fontRef>
        </p:style>
      </p:cxnSp>
      <p:sp>
        <p:nvSpPr>
          <p:cNvPr id="26" name="テキスト ボックス 25">
            <a:extLst>
              <a:ext uri="{FF2B5EF4-FFF2-40B4-BE49-F238E27FC236}">
                <a16:creationId xmlns:a16="http://schemas.microsoft.com/office/drawing/2014/main" id="{3D279E56-7D62-4819-95B0-1A07BCCE1D6B}"/>
              </a:ext>
            </a:extLst>
          </p:cNvPr>
          <p:cNvSpPr txBox="1"/>
          <p:nvPr/>
        </p:nvSpPr>
        <p:spPr>
          <a:xfrm>
            <a:off x="7149945" y="6528792"/>
            <a:ext cx="5547192" cy="415498"/>
          </a:xfrm>
          <a:prstGeom prst="rect">
            <a:avLst/>
          </a:prstGeom>
          <a:noFill/>
        </p:spPr>
        <p:txBody>
          <a:bodyPr wrap="square" rtlCol="0">
            <a:spAutoFit/>
          </a:bodyPr>
          <a:lstStyle/>
          <a:p>
            <a:r>
              <a:rPr kumimoji="1" lang="ja-JP" altLang="en-US" sz="1050" dirty="0">
                <a:latin typeface="メイリオ" panose="020B0604030504040204" pitchFamily="50" charset="-128"/>
                <a:ea typeface="メイリオ" panose="020B0604030504040204" pitchFamily="50" charset="-128"/>
              </a:rPr>
              <a:t>各区間における区間パラメータの一覧を以下の表に示す。なお、区間パラメータとはスタートラインから区間終了までの距離、区間内での前進指令量をまとめたものである。</a:t>
            </a:r>
          </a:p>
        </p:txBody>
      </p:sp>
      <p:grpSp>
        <p:nvGrpSpPr>
          <p:cNvPr id="113" name="グループ化 112">
            <a:extLst>
              <a:ext uri="{FF2B5EF4-FFF2-40B4-BE49-F238E27FC236}">
                <a16:creationId xmlns:a16="http://schemas.microsoft.com/office/drawing/2014/main" id="{DC6A58FB-4B09-41C6-8E7B-D8941E8F8C42}"/>
              </a:ext>
            </a:extLst>
          </p:cNvPr>
          <p:cNvGrpSpPr/>
          <p:nvPr/>
        </p:nvGrpSpPr>
        <p:grpSpPr>
          <a:xfrm>
            <a:off x="3543512" y="6472270"/>
            <a:ext cx="3482216" cy="848610"/>
            <a:chOff x="3543512" y="6555429"/>
            <a:chExt cx="3482216" cy="848610"/>
          </a:xfrm>
        </p:grpSpPr>
        <p:sp>
          <p:nvSpPr>
            <p:cNvPr id="36" name="テキスト ボックス 35">
              <a:extLst>
                <a:ext uri="{FF2B5EF4-FFF2-40B4-BE49-F238E27FC236}">
                  <a16:creationId xmlns:a16="http://schemas.microsoft.com/office/drawing/2014/main" id="{1EBD3ECD-D939-4A9E-8A7A-191B21E513BE}"/>
                </a:ext>
              </a:extLst>
            </p:cNvPr>
            <p:cNvSpPr txBox="1"/>
            <p:nvPr/>
          </p:nvSpPr>
          <p:spPr>
            <a:xfrm>
              <a:off x="3649582" y="6826958"/>
              <a:ext cx="3376146" cy="577081"/>
            </a:xfrm>
            <a:prstGeom prst="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1050" b="1" dirty="0">
                  <a:solidFill>
                    <a:schemeClr val="tx1"/>
                  </a:solidFill>
                  <a:latin typeface="メイリオ" panose="020B0604030504040204" pitchFamily="50" charset="-128"/>
                  <a:ea typeface="メイリオ" panose="020B0604030504040204" pitchFamily="50" charset="-128"/>
                </a:rPr>
                <a:t>曲率制御で用いる旋回量と、</a:t>
              </a:r>
              <a:r>
                <a:rPr kumimoji="1" lang="en-US" altLang="ja-JP" sz="1050" b="1" dirty="0">
                  <a:solidFill>
                    <a:schemeClr val="tx1"/>
                  </a:solidFill>
                  <a:latin typeface="メイリオ" panose="020B0604030504040204" pitchFamily="50" charset="-128"/>
                  <a:ea typeface="メイリオ" panose="020B0604030504040204" pitchFamily="50" charset="-128"/>
                </a:rPr>
                <a:t>PID</a:t>
              </a:r>
              <a:r>
                <a:rPr kumimoji="1" lang="ja-JP" altLang="en-US" sz="1050" b="1" dirty="0">
                  <a:solidFill>
                    <a:schemeClr val="tx1"/>
                  </a:solidFill>
                  <a:latin typeface="メイリオ" panose="020B0604030504040204" pitchFamily="50" charset="-128"/>
                  <a:ea typeface="メイリオ" panose="020B0604030504040204" pitchFamily="50" charset="-128"/>
                </a:rPr>
                <a:t>係数を</a:t>
              </a:r>
              <a:r>
                <a:rPr kumimoji="1" lang="en-US" altLang="ja-JP" sz="1050" b="1" dirty="0">
                  <a:solidFill>
                    <a:schemeClr val="tx1"/>
                  </a:solidFill>
                  <a:latin typeface="メイリオ" panose="020B0604030504040204" pitchFamily="50" charset="-128"/>
                  <a:ea typeface="メイリオ" panose="020B0604030504040204" pitchFamily="50" charset="-128"/>
                </a:rPr>
                <a:t>15</a:t>
              </a:r>
              <a:r>
                <a:rPr kumimoji="1" lang="ja-JP" altLang="en-US" sz="1050" b="1" dirty="0">
                  <a:solidFill>
                    <a:schemeClr val="tx1"/>
                  </a:solidFill>
                  <a:latin typeface="メイリオ" panose="020B0604030504040204" pitchFamily="50" charset="-128"/>
                  <a:ea typeface="メイリオ" panose="020B0604030504040204" pitchFamily="50" charset="-128"/>
                </a:rPr>
                <a:t>区間すべてで調整するのは困難であるため、曲率の近い区間</a:t>
              </a:r>
              <a:r>
                <a:rPr lang="ja-JP" altLang="en-US" sz="1050" b="1" dirty="0">
                  <a:solidFill>
                    <a:schemeClr val="tx1"/>
                  </a:solidFill>
                  <a:latin typeface="メイリオ" panose="020B0604030504040204" pitchFamily="50" charset="-128"/>
                  <a:ea typeface="メイリオ" panose="020B0604030504040204" pitchFamily="50" charset="-128"/>
                </a:rPr>
                <a:t>で</a:t>
              </a:r>
              <a:r>
                <a:rPr lang="en-US" altLang="ja-JP" sz="1050" b="1" dirty="0">
                  <a:solidFill>
                    <a:schemeClr val="tx1"/>
                  </a:solidFill>
                  <a:latin typeface="メイリオ" panose="020B0604030504040204" pitchFamily="50" charset="-128"/>
                  <a:ea typeface="メイリオ" panose="020B0604030504040204" pitchFamily="50" charset="-128"/>
                </a:rPr>
                <a:t>4</a:t>
              </a:r>
              <a:r>
                <a:rPr lang="ja-JP" altLang="en-US" sz="1050" b="1" dirty="0">
                  <a:solidFill>
                    <a:schemeClr val="tx1"/>
                  </a:solidFill>
                  <a:latin typeface="メイリオ" panose="020B0604030504040204" pitchFamily="50" charset="-128"/>
                  <a:ea typeface="メイリオ" panose="020B0604030504040204" pitchFamily="50" charset="-128"/>
                </a:rPr>
                <a:t>種類に分類した。</a:t>
              </a:r>
              <a:endParaRPr kumimoji="1" lang="en-US" altLang="ja-JP" sz="1050" b="1" dirty="0">
                <a:solidFill>
                  <a:schemeClr val="tx1"/>
                </a:solidFill>
                <a:latin typeface="メイリオ" panose="020B0604030504040204" pitchFamily="50" charset="-128"/>
                <a:ea typeface="メイリオ" panose="020B0604030504040204" pitchFamily="50" charset="-128"/>
              </a:endParaRPr>
            </a:p>
          </p:txBody>
        </p:sp>
        <p:sp>
          <p:nvSpPr>
            <p:cNvPr id="44" name="テキスト ボックス 43">
              <a:extLst>
                <a:ext uri="{FF2B5EF4-FFF2-40B4-BE49-F238E27FC236}">
                  <a16:creationId xmlns:a16="http://schemas.microsoft.com/office/drawing/2014/main" id="{260D1358-06EA-4BC9-9E14-972D49A596DC}"/>
                </a:ext>
              </a:extLst>
            </p:cNvPr>
            <p:cNvSpPr txBox="1"/>
            <p:nvPr/>
          </p:nvSpPr>
          <p:spPr>
            <a:xfrm>
              <a:off x="3543512" y="6555429"/>
              <a:ext cx="1030011" cy="307777"/>
            </a:xfrm>
            <a:prstGeom prst="rect">
              <a:avLst/>
            </a:prstGeom>
            <a:noFill/>
          </p:spPr>
          <p:txBody>
            <a:bodyPr wrap="square" rtlCol="0">
              <a:spAutoFit/>
            </a:bodyPr>
            <a:lstStyle/>
            <a:p>
              <a:r>
                <a:rPr kumimoji="1" lang="en-US" altLang="ja-JP" sz="1400" b="1" dirty="0">
                  <a:solidFill>
                    <a:srgbClr val="FF0000"/>
                  </a:solidFill>
                  <a:latin typeface="+mn-ea"/>
                  <a:ea typeface="+mn-ea"/>
                </a:rPr>
                <a:t>POINT!!</a:t>
              </a:r>
              <a:endParaRPr kumimoji="1" lang="ja-JP" altLang="en-US" sz="1400" b="1" dirty="0">
                <a:solidFill>
                  <a:srgbClr val="FF0000"/>
                </a:solidFill>
                <a:latin typeface="+mn-ea"/>
                <a:ea typeface="+mn-ea"/>
              </a:endParaRPr>
            </a:p>
          </p:txBody>
        </p:sp>
      </p:grpSp>
      <p:graphicFrame>
        <p:nvGraphicFramePr>
          <p:cNvPr id="2" name="表 1">
            <a:extLst>
              <a:ext uri="{FF2B5EF4-FFF2-40B4-BE49-F238E27FC236}">
                <a16:creationId xmlns:a16="http://schemas.microsoft.com/office/drawing/2014/main" id="{D554351C-B708-4A82-B49C-4A2943314F5C}"/>
              </a:ext>
            </a:extLst>
          </p:cNvPr>
          <p:cNvGraphicFramePr>
            <a:graphicFrameLocks noGrp="1"/>
          </p:cNvGraphicFramePr>
          <p:nvPr>
            <p:extLst>
              <p:ext uri="{D42A27DB-BD31-4B8C-83A1-F6EECF244321}">
                <p14:modId xmlns:p14="http://schemas.microsoft.com/office/powerpoint/2010/main" val="2827701316"/>
              </p:ext>
            </p:extLst>
          </p:nvPr>
        </p:nvGraphicFramePr>
        <p:xfrm>
          <a:off x="244536" y="3530685"/>
          <a:ext cx="3491968" cy="2903220"/>
        </p:xfrm>
        <a:graphic>
          <a:graphicData uri="http://schemas.openxmlformats.org/drawingml/2006/table">
            <a:tbl>
              <a:tblPr firstRow="1" bandRow="1">
                <a:tableStyleId>{93296810-A885-4BE3-A3E7-6D5BEEA58F35}</a:tableStyleId>
              </a:tblPr>
              <a:tblGrid>
                <a:gridCol w="1003316">
                  <a:extLst>
                    <a:ext uri="{9D8B030D-6E8A-4147-A177-3AD203B41FA5}">
                      <a16:colId xmlns:a16="http://schemas.microsoft.com/office/drawing/2014/main" val="2917276287"/>
                    </a:ext>
                  </a:extLst>
                </a:gridCol>
                <a:gridCol w="2488652">
                  <a:extLst>
                    <a:ext uri="{9D8B030D-6E8A-4147-A177-3AD203B41FA5}">
                      <a16:colId xmlns:a16="http://schemas.microsoft.com/office/drawing/2014/main" val="877851442"/>
                    </a:ext>
                  </a:extLst>
                </a:gridCol>
              </a:tblGrid>
              <a:tr h="0">
                <a:tc>
                  <a:txBody>
                    <a:bodyPr/>
                    <a:lstStyle/>
                    <a:p>
                      <a:pPr algn="ctr"/>
                      <a:r>
                        <a:rPr kumimoji="1" lang="ja-JP" altLang="en-US" sz="1050" dirty="0"/>
                        <a:t>項目</a:t>
                      </a:r>
                    </a:p>
                  </a:txBody>
                  <a:tcPr/>
                </a:tc>
                <a:tc>
                  <a:txBody>
                    <a:bodyPr/>
                    <a:lstStyle/>
                    <a:p>
                      <a:pPr algn="ctr"/>
                      <a:r>
                        <a:rPr kumimoji="1" lang="ja-JP" altLang="en-US" sz="1050" dirty="0"/>
                        <a:t>内容</a:t>
                      </a:r>
                    </a:p>
                  </a:txBody>
                  <a:tcPr/>
                </a:tc>
                <a:extLst>
                  <a:ext uri="{0D108BD9-81ED-4DB2-BD59-A6C34878D82A}">
                    <a16:rowId xmlns:a16="http://schemas.microsoft.com/office/drawing/2014/main" val="3319238331"/>
                  </a:ext>
                </a:extLst>
              </a:tr>
              <a:tr h="206799">
                <a:tc>
                  <a:txBody>
                    <a:bodyPr/>
                    <a:lstStyle/>
                    <a:p>
                      <a:pPr algn="ctr"/>
                      <a:r>
                        <a:rPr kumimoji="1" lang="ja-JP" altLang="en-US" sz="1050" dirty="0">
                          <a:latin typeface="メイリオ" panose="020B0604030504040204" pitchFamily="50" charset="-128"/>
                          <a:ea typeface="メイリオ" panose="020B0604030504040204" pitchFamily="50" charset="-128"/>
                        </a:rPr>
                        <a:t>ユースケース</a:t>
                      </a:r>
                      <a:endParaRPr kumimoji="1" lang="en-US" altLang="ja-JP" sz="1050" dirty="0">
                        <a:latin typeface="メイリオ" panose="020B0604030504040204" pitchFamily="50" charset="-128"/>
                        <a:ea typeface="メイリオ" panose="020B0604030504040204" pitchFamily="50" charset="-128"/>
                      </a:endParaRP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コースを完走する</a:t>
                      </a:r>
                    </a:p>
                  </a:txBody>
                  <a:tcPr/>
                </a:tc>
                <a:extLst>
                  <a:ext uri="{0D108BD9-81ED-4DB2-BD59-A6C34878D82A}">
                    <a16:rowId xmlns:a16="http://schemas.microsoft.com/office/drawing/2014/main" val="3527381751"/>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概要</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倒立状態でコースをライントレースし、</a:t>
                      </a:r>
                      <a:endParaRPr kumimoji="1" lang="en-US" altLang="ja-JP" sz="1050" dirty="0">
                        <a:latin typeface="メイリオ" panose="020B0604030504040204" pitchFamily="50" charset="-128"/>
                        <a:ea typeface="メイリオ" panose="020B0604030504040204" pitchFamily="50" charset="-128"/>
                      </a:endParaRPr>
                    </a:p>
                    <a:p>
                      <a:r>
                        <a:rPr kumimoji="1" lang="ja-JP" altLang="en-US" sz="1050" dirty="0">
                          <a:latin typeface="メイリオ" panose="020B0604030504040204" pitchFamily="50" charset="-128"/>
                          <a:ea typeface="メイリオ" panose="020B0604030504040204" pitchFamily="50" charset="-128"/>
                        </a:rPr>
                        <a:t>ゴールゲートを通過する</a:t>
                      </a:r>
                    </a:p>
                  </a:txBody>
                  <a:tcPr/>
                </a:tc>
                <a:extLst>
                  <a:ext uri="{0D108BD9-81ED-4DB2-BD59-A6C34878D82A}">
                    <a16:rowId xmlns:a16="http://schemas.microsoft.com/office/drawing/2014/main" val="845735000"/>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アクター</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競技者</a:t>
                      </a:r>
                    </a:p>
                  </a:txBody>
                  <a:tcPr/>
                </a:tc>
                <a:extLst>
                  <a:ext uri="{0D108BD9-81ED-4DB2-BD59-A6C34878D82A}">
                    <a16:rowId xmlns:a16="http://schemas.microsoft.com/office/drawing/2014/main" val="486044543"/>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事前条件</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走行準備が完了している</a:t>
                      </a:r>
                    </a:p>
                  </a:txBody>
                  <a:tcPr/>
                </a:tc>
                <a:extLst>
                  <a:ext uri="{0D108BD9-81ED-4DB2-BD59-A6C34878D82A}">
                    <a16:rowId xmlns:a16="http://schemas.microsoft.com/office/drawing/2014/main" val="3885679093"/>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事後条件</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走行体がゴールゲートを通過する</a:t>
                      </a:r>
                    </a:p>
                  </a:txBody>
                  <a:tcPr/>
                </a:tc>
                <a:extLst>
                  <a:ext uri="{0D108BD9-81ED-4DB2-BD59-A6C34878D82A}">
                    <a16:rowId xmlns:a16="http://schemas.microsoft.com/office/drawing/2014/main" val="315234258"/>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トリガー</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スタート指示を受けた</a:t>
                      </a:r>
                    </a:p>
                  </a:txBody>
                  <a:tcPr/>
                </a:tc>
                <a:extLst>
                  <a:ext uri="{0D108BD9-81ED-4DB2-BD59-A6C34878D82A}">
                    <a16:rowId xmlns:a16="http://schemas.microsoft.com/office/drawing/2014/main" val="1571721299"/>
                  </a:ext>
                </a:extLst>
              </a:tr>
              <a:tr h="328825">
                <a:tc>
                  <a:txBody>
                    <a:bodyPr/>
                    <a:lstStyle/>
                    <a:p>
                      <a:pPr algn="ctr"/>
                      <a:r>
                        <a:rPr kumimoji="1" lang="ja-JP" altLang="en-US" sz="1050" dirty="0">
                          <a:latin typeface="メイリオ" panose="020B0604030504040204" pitchFamily="50" charset="-128"/>
                          <a:ea typeface="メイリオ" panose="020B0604030504040204" pitchFamily="50" charset="-128"/>
                        </a:rPr>
                        <a:t>基本系列</a:t>
                      </a:r>
                    </a:p>
                  </a:txBody>
                  <a:tcPr anchor="ctr"/>
                </a:tc>
                <a:tc>
                  <a:txBody>
                    <a:bodyPr/>
                    <a:lstStyle/>
                    <a:p>
                      <a:pPr marL="0" indent="0">
                        <a:buNone/>
                      </a:pPr>
                      <a:r>
                        <a:rPr kumimoji="1" lang="en-US" altLang="ja-JP" sz="1050" dirty="0">
                          <a:latin typeface="メイリオ" panose="020B0604030504040204" pitchFamily="50" charset="-128"/>
                          <a:ea typeface="メイリオ" panose="020B0604030504040204" pitchFamily="50" charset="-128"/>
                        </a:rPr>
                        <a:t>1. </a:t>
                      </a:r>
                      <a:r>
                        <a:rPr kumimoji="1" lang="ja-JP" altLang="en-US" sz="1050" dirty="0">
                          <a:latin typeface="メイリオ" panose="020B0604030504040204" pitchFamily="50" charset="-128"/>
                          <a:ea typeface="メイリオ" panose="020B0604030504040204" pitchFamily="50" charset="-128"/>
                        </a:rPr>
                        <a:t>走行体情報を取得する</a:t>
                      </a:r>
                      <a:endParaRPr kumimoji="1" lang="en-US" altLang="ja-JP" sz="1050" dirty="0">
                        <a:latin typeface="メイリオ" panose="020B0604030504040204" pitchFamily="50" charset="-128"/>
                        <a:ea typeface="メイリオ" panose="020B0604030504040204" pitchFamily="50" charset="-128"/>
                      </a:endParaRPr>
                    </a:p>
                    <a:p>
                      <a:r>
                        <a:rPr kumimoji="1" lang="en-US" altLang="ja-JP" sz="1050" dirty="0">
                          <a:latin typeface="メイリオ" panose="020B0604030504040204" pitchFamily="50" charset="-128"/>
                          <a:ea typeface="メイリオ" panose="020B0604030504040204" pitchFamily="50" charset="-128"/>
                        </a:rPr>
                        <a:t>2. </a:t>
                      </a:r>
                      <a:r>
                        <a:rPr kumimoji="1" lang="ja-JP" altLang="en-US" sz="1050" dirty="0">
                          <a:latin typeface="メイリオ" panose="020B0604030504040204" pitchFamily="50" charset="-128"/>
                          <a:ea typeface="メイリオ" panose="020B0604030504040204" pitchFamily="50" charset="-128"/>
                        </a:rPr>
                        <a:t>区間終了判定をする</a:t>
                      </a:r>
                      <a:endParaRPr kumimoji="1" lang="en-US" altLang="ja-JP" sz="1050" dirty="0">
                        <a:latin typeface="メイリオ" panose="020B0604030504040204" pitchFamily="50" charset="-128"/>
                        <a:ea typeface="メイリオ" panose="020B0604030504040204" pitchFamily="50" charset="-128"/>
                      </a:endParaRPr>
                    </a:p>
                    <a:p>
                      <a:r>
                        <a:rPr kumimoji="1" lang="en-US" altLang="ja-JP" sz="1050" dirty="0">
                          <a:latin typeface="メイリオ" panose="020B0604030504040204" pitchFamily="50" charset="-128"/>
                          <a:ea typeface="メイリオ" panose="020B0604030504040204" pitchFamily="50" charset="-128"/>
                        </a:rPr>
                        <a:t>3. </a:t>
                      </a:r>
                      <a:r>
                        <a:rPr kumimoji="1" lang="ja-JP" altLang="en-US" sz="1050" dirty="0">
                          <a:latin typeface="メイリオ" panose="020B0604030504040204" pitchFamily="50" charset="-128"/>
                          <a:ea typeface="メイリオ" panose="020B0604030504040204" pitchFamily="50" charset="-128"/>
                        </a:rPr>
                        <a:t>走行制御をする</a:t>
                      </a:r>
                    </a:p>
                  </a:txBody>
                  <a:tcPr/>
                </a:tc>
                <a:extLst>
                  <a:ext uri="{0D108BD9-81ED-4DB2-BD59-A6C34878D82A}">
                    <a16:rowId xmlns:a16="http://schemas.microsoft.com/office/drawing/2014/main" val="87773774"/>
                  </a:ext>
                </a:extLst>
              </a:tr>
              <a:tr h="328825">
                <a:tc>
                  <a:txBody>
                    <a:bodyPr/>
                    <a:lstStyle/>
                    <a:p>
                      <a:pPr algn="ctr"/>
                      <a:r>
                        <a:rPr kumimoji="1" lang="ja-JP" altLang="en-US" sz="1050" dirty="0">
                          <a:latin typeface="メイリオ" panose="020B0604030504040204" pitchFamily="50" charset="-128"/>
                          <a:ea typeface="メイリオ" panose="020B0604030504040204" pitchFamily="50" charset="-128"/>
                        </a:rPr>
                        <a:t>例外系列</a:t>
                      </a:r>
                    </a:p>
                  </a:txBody>
                  <a:tcPr anchor="ctr"/>
                </a:tc>
                <a:tc>
                  <a:txBody>
                    <a:bodyPr/>
                    <a:lstStyle/>
                    <a:p>
                      <a:pPr marL="228600" indent="-228600">
                        <a:buAutoNum type="arabicPeriod"/>
                      </a:pPr>
                      <a:r>
                        <a:rPr kumimoji="1" lang="ja-JP" altLang="en-US" sz="1050" dirty="0">
                          <a:latin typeface="メイリオ" panose="020B0604030504040204" pitchFamily="50" charset="-128"/>
                          <a:ea typeface="メイリオ" panose="020B0604030504040204" pitchFamily="50" charset="-128"/>
                        </a:rPr>
                        <a:t>転倒を検知する</a:t>
                      </a:r>
                      <a:endParaRPr kumimoji="1" lang="en-US" altLang="ja-JP" sz="1050" dirty="0">
                        <a:latin typeface="メイリオ" panose="020B0604030504040204" pitchFamily="50" charset="-128"/>
                        <a:ea typeface="メイリオ" panose="020B0604030504040204" pitchFamily="50" charset="-128"/>
                      </a:endParaRPr>
                    </a:p>
                    <a:p>
                      <a:pPr marL="228600" indent="-228600">
                        <a:buAutoNum type="arabicPeriod"/>
                      </a:pPr>
                      <a:r>
                        <a:rPr kumimoji="1" lang="ja-JP" altLang="en-US" sz="1050" dirty="0">
                          <a:latin typeface="メイリオ" panose="020B0604030504040204" pitchFamily="50" charset="-128"/>
                          <a:ea typeface="メイリオ" panose="020B0604030504040204" pitchFamily="50" charset="-128"/>
                        </a:rPr>
                        <a:t>モータを緊急停止する</a:t>
                      </a:r>
                    </a:p>
                  </a:txBody>
                  <a:tcPr/>
                </a:tc>
                <a:extLst>
                  <a:ext uri="{0D108BD9-81ED-4DB2-BD59-A6C34878D82A}">
                    <a16:rowId xmlns:a16="http://schemas.microsoft.com/office/drawing/2014/main" val="14162105"/>
                  </a:ext>
                </a:extLst>
              </a:tr>
            </a:tbl>
          </a:graphicData>
        </a:graphic>
      </p:graphicFrame>
      <p:graphicFrame>
        <p:nvGraphicFramePr>
          <p:cNvPr id="4" name="表 3">
            <a:extLst>
              <a:ext uri="{FF2B5EF4-FFF2-40B4-BE49-F238E27FC236}">
                <a16:creationId xmlns:a16="http://schemas.microsoft.com/office/drawing/2014/main" id="{EC2EC2ED-37F5-4310-85A3-C1EBB7C3AE97}"/>
              </a:ext>
            </a:extLst>
          </p:cNvPr>
          <p:cNvGraphicFramePr>
            <a:graphicFrameLocks noGrp="1"/>
          </p:cNvGraphicFramePr>
          <p:nvPr>
            <p:extLst>
              <p:ext uri="{D42A27DB-BD31-4B8C-83A1-F6EECF244321}">
                <p14:modId xmlns:p14="http://schemas.microsoft.com/office/powerpoint/2010/main" val="1844290047"/>
              </p:ext>
            </p:extLst>
          </p:nvPr>
        </p:nvGraphicFramePr>
        <p:xfrm>
          <a:off x="7058240" y="5199484"/>
          <a:ext cx="4942697" cy="1257300"/>
        </p:xfrm>
        <a:graphic>
          <a:graphicData uri="http://schemas.openxmlformats.org/drawingml/2006/table">
            <a:tbl>
              <a:tblPr firstRow="1" bandRow="1">
                <a:tableStyleId>{93296810-A885-4BE3-A3E7-6D5BEEA58F35}</a:tableStyleId>
              </a:tblPr>
              <a:tblGrid>
                <a:gridCol w="838241">
                  <a:extLst>
                    <a:ext uri="{9D8B030D-6E8A-4147-A177-3AD203B41FA5}">
                      <a16:colId xmlns:a16="http://schemas.microsoft.com/office/drawing/2014/main" val="906267148"/>
                    </a:ext>
                  </a:extLst>
                </a:gridCol>
                <a:gridCol w="3266215">
                  <a:extLst>
                    <a:ext uri="{9D8B030D-6E8A-4147-A177-3AD203B41FA5}">
                      <a16:colId xmlns:a16="http://schemas.microsoft.com/office/drawing/2014/main" val="1140764998"/>
                    </a:ext>
                  </a:extLst>
                </a:gridCol>
                <a:gridCol w="838241">
                  <a:extLst>
                    <a:ext uri="{9D8B030D-6E8A-4147-A177-3AD203B41FA5}">
                      <a16:colId xmlns:a16="http://schemas.microsoft.com/office/drawing/2014/main" val="305380888"/>
                    </a:ext>
                  </a:extLst>
                </a:gridCol>
              </a:tblGrid>
              <a:tr h="214322">
                <a:tc>
                  <a:txBody>
                    <a:bodyPr/>
                    <a:lstStyle/>
                    <a:p>
                      <a:pPr algn="ctr"/>
                      <a:r>
                        <a:rPr kumimoji="1" lang="ja-JP" altLang="en-US" sz="1050" dirty="0"/>
                        <a:t>タスク名</a:t>
                      </a:r>
                    </a:p>
                  </a:txBody>
                  <a:tcPr/>
                </a:tc>
                <a:tc>
                  <a:txBody>
                    <a:bodyPr/>
                    <a:lstStyle/>
                    <a:p>
                      <a:pPr algn="ctr"/>
                      <a:r>
                        <a:rPr kumimoji="1" lang="ja-JP" altLang="en-US" sz="1050" dirty="0"/>
                        <a:t>動作内容</a:t>
                      </a:r>
                    </a:p>
                  </a:txBody>
                  <a:tcPr/>
                </a:tc>
                <a:tc>
                  <a:txBody>
                    <a:bodyPr/>
                    <a:lstStyle/>
                    <a:p>
                      <a:pPr algn="ctr"/>
                      <a:r>
                        <a:rPr kumimoji="1" lang="ja-JP" altLang="en-US" sz="1050" dirty="0"/>
                        <a:t>実行周期</a:t>
                      </a:r>
                    </a:p>
                  </a:txBody>
                  <a:tcPr/>
                </a:tc>
                <a:extLst>
                  <a:ext uri="{0D108BD9-81ED-4DB2-BD59-A6C34878D82A}">
                    <a16:rowId xmlns:a16="http://schemas.microsoft.com/office/drawing/2014/main" val="2798903516"/>
                  </a:ext>
                </a:extLst>
              </a:tr>
              <a:tr h="200829">
                <a:tc>
                  <a:txBody>
                    <a:bodyPr/>
                    <a:lstStyle/>
                    <a:p>
                      <a:pPr algn="ctr"/>
                      <a:r>
                        <a:rPr kumimoji="1" lang="ja-JP" altLang="en-US" sz="1050" dirty="0">
                          <a:latin typeface="メイリオ" panose="020B0604030504040204" pitchFamily="50" charset="-128"/>
                          <a:ea typeface="メイリオ" panose="020B0604030504040204" pitchFamily="50" charset="-128"/>
                        </a:rPr>
                        <a:t>競技</a:t>
                      </a:r>
                    </a:p>
                  </a:txBody>
                  <a:tcPr anchor="b"/>
                </a:tc>
                <a:tc>
                  <a:txBody>
                    <a:bodyPr/>
                    <a:lstStyle/>
                    <a:p>
                      <a:pPr algn="l"/>
                      <a:r>
                        <a:rPr kumimoji="1" lang="ja-JP" altLang="en-US" sz="1050" dirty="0">
                          <a:latin typeface="メイリオ" panose="020B0604030504040204" pitchFamily="50" charset="-128"/>
                          <a:ea typeface="メイリオ" panose="020B0604030504040204" pitchFamily="50" charset="-128"/>
                        </a:rPr>
                        <a:t>エントリーポイントとなり、他のタスクを起動する</a:t>
                      </a: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4ms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34647308"/>
                  </a:ext>
                </a:extLst>
              </a:tr>
              <a:tr h="216024">
                <a:tc>
                  <a:txBody>
                    <a:bodyPr/>
                    <a:lstStyle/>
                    <a:p>
                      <a:pPr algn="ctr"/>
                      <a:r>
                        <a:rPr kumimoji="1" lang="ja-JP" altLang="en-US" sz="1050" dirty="0">
                          <a:latin typeface="メイリオ" panose="020B0604030504040204" pitchFamily="50" charset="-128"/>
                          <a:ea typeface="メイリオ" panose="020B0604030504040204" pitchFamily="50" charset="-128"/>
                        </a:rPr>
                        <a:t>計器管理</a:t>
                      </a:r>
                    </a:p>
                  </a:txBody>
                  <a:tcPr anchor="b"/>
                </a:tc>
                <a:tc>
                  <a:txBody>
                    <a:bodyPr/>
                    <a:lstStyle/>
                    <a:p>
                      <a:pPr algn="l"/>
                      <a:r>
                        <a:rPr kumimoji="1" lang="ja-JP" altLang="en-US" sz="1050" dirty="0">
                          <a:latin typeface="メイリオ" panose="020B0604030504040204" pitchFamily="50" charset="-128"/>
                          <a:ea typeface="メイリオ" panose="020B0604030504040204" pitchFamily="50" charset="-128"/>
                        </a:rPr>
                        <a:t>デバイスの情報を取得し、管理する</a:t>
                      </a: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2ms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77374793"/>
                  </a:ext>
                </a:extLst>
              </a:tr>
              <a:tr h="201965">
                <a:tc>
                  <a:txBody>
                    <a:bodyPr/>
                    <a:lstStyle/>
                    <a:p>
                      <a:pPr algn="ctr"/>
                      <a:r>
                        <a:rPr kumimoji="1" lang="ja-JP" altLang="en-US" sz="1050" dirty="0">
                          <a:latin typeface="メイリオ" panose="020B0604030504040204" pitchFamily="50" charset="-128"/>
                          <a:ea typeface="メイリオ" panose="020B0604030504040204" pitchFamily="50" charset="-128"/>
                        </a:rPr>
                        <a:t>尻尾管理</a:t>
                      </a:r>
                    </a:p>
                  </a:txBody>
                  <a:tcPr anchor="b"/>
                </a:tc>
                <a:tc>
                  <a:txBody>
                    <a:bodyPr/>
                    <a:lstStyle/>
                    <a:p>
                      <a:pPr algn="l"/>
                      <a:r>
                        <a:rPr kumimoji="1" lang="ja-JP" altLang="en-US" sz="1050" dirty="0">
                          <a:latin typeface="メイリオ" panose="020B0604030504040204" pitchFamily="50" charset="-128"/>
                          <a:ea typeface="メイリオ" panose="020B0604030504040204" pitchFamily="50" charset="-128"/>
                        </a:rPr>
                        <a:t>尻尾の角度を指定した角度に保つ</a:t>
                      </a: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4ms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33473834"/>
                  </a:ext>
                </a:extLst>
              </a:tr>
              <a:tr h="211261">
                <a:tc>
                  <a:txBody>
                    <a:bodyPr/>
                    <a:lstStyle/>
                    <a:p>
                      <a:pPr algn="ctr"/>
                      <a:r>
                        <a:rPr kumimoji="1" lang="ja-JP" altLang="en-US" sz="1050" dirty="0">
                          <a:latin typeface="メイリオ" panose="020B0604030504040204" pitchFamily="50" charset="-128"/>
                          <a:ea typeface="メイリオ" panose="020B0604030504040204" pitchFamily="50" charset="-128"/>
                        </a:rPr>
                        <a:t>通信管理</a:t>
                      </a:r>
                    </a:p>
                  </a:txBody>
                  <a:tcPr anchor="b"/>
                </a:tc>
                <a:tc>
                  <a:txBody>
                    <a:bodyPr/>
                    <a:lstStyle/>
                    <a:p>
                      <a:pPr algn="l"/>
                      <a:r>
                        <a:rPr kumimoji="1" lang="ja-JP" altLang="en-US" sz="1050" dirty="0">
                          <a:latin typeface="メイリオ" panose="020B0604030504040204" pitchFamily="50" charset="-128"/>
                          <a:ea typeface="メイリオ" panose="020B0604030504040204" pitchFamily="50" charset="-128"/>
                        </a:rPr>
                        <a:t>スタート信号の受信や、ログデータの送信を行う</a:t>
                      </a: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20ms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9810707"/>
                  </a:ext>
                </a:extLst>
              </a:tr>
            </a:tbl>
          </a:graphicData>
        </a:graphic>
      </p:graphicFrame>
      <p:graphicFrame>
        <p:nvGraphicFramePr>
          <p:cNvPr id="19" name="表 18">
            <a:extLst>
              <a:ext uri="{FF2B5EF4-FFF2-40B4-BE49-F238E27FC236}">
                <a16:creationId xmlns:a16="http://schemas.microsoft.com/office/drawing/2014/main" id="{1C21C00B-F032-4CDF-8A03-A2CDC24EFFFE}"/>
              </a:ext>
            </a:extLst>
          </p:cNvPr>
          <p:cNvGraphicFramePr>
            <a:graphicFrameLocks noGrp="1"/>
          </p:cNvGraphicFramePr>
          <p:nvPr>
            <p:extLst>
              <p:ext uri="{D42A27DB-BD31-4B8C-83A1-F6EECF244321}">
                <p14:modId xmlns:p14="http://schemas.microsoft.com/office/powerpoint/2010/main" val="1927425773"/>
              </p:ext>
            </p:extLst>
          </p:nvPr>
        </p:nvGraphicFramePr>
        <p:xfrm>
          <a:off x="7178497" y="1344615"/>
          <a:ext cx="5361760" cy="3183480"/>
        </p:xfrm>
        <a:graphic>
          <a:graphicData uri="http://schemas.openxmlformats.org/drawingml/2006/table">
            <a:tbl>
              <a:tblPr firstRow="1" bandRow="1">
                <a:tableStyleId>{93296810-A885-4BE3-A3E7-6D5BEEA58F35}</a:tableStyleId>
              </a:tblPr>
              <a:tblGrid>
                <a:gridCol w="2553448">
                  <a:extLst>
                    <a:ext uri="{9D8B030D-6E8A-4147-A177-3AD203B41FA5}">
                      <a16:colId xmlns:a16="http://schemas.microsoft.com/office/drawing/2014/main" val="3821575817"/>
                    </a:ext>
                  </a:extLst>
                </a:gridCol>
                <a:gridCol w="2808312">
                  <a:extLst>
                    <a:ext uri="{9D8B030D-6E8A-4147-A177-3AD203B41FA5}">
                      <a16:colId xmlns:a16="http://schemas.microsoft.com/office/drawing/2014/main" val="380914463"/>
                    </a:ext>
                  </a:extLst>
                </a:gridCol>
              </a:tblGrid>
              <a:tr h="252000">
                <a:tc>
                  <a:txBody>
                    <a:bodyPr/>
                    <a:lstStyle/>
                    <a:p>
                      <a:pPr algn="ctr"/>
                      <a:r>
                        <a:rPr kumimoji="1" lang="ja-JP" altLang="en-US" sz="1050" dirty="0"/>
                        <a:t>役割や情報</a:t>
                      </a:r>
                    </a:p>
                  </a:txBody>
                  <a:tcPr/>
                </a:tc>
                <a:tc>
                  <a:txBody>
                    <a:bodyPr/>
                    <a:lstStyle/>
                    <a:p>
                      <a:pPr algn="ctr"/>
                      <a:r>
                        <a:rPr kumimoji="1" lang="ja-JP" altLang="en-US" sz="1050" dirty="0"/>
                        <a:t>部品の候補</a:t>
                      </a:r>
                    </a:p>
                  </a:txBody>
                  <a:tcPr anchor="ctr"/>
                </a:tc>
                <a:extLst>
                  <a:ext uri="{0D108BD9-81ED-4DB2-BD59-A6C34878D82A}">
                    <a16:rowId xmlns:a16="http://schemas.microsoft.com/office/drawing/2014/main" val="2304551870"/>
                  </a:ext>
                </a:extLst>
              </a:tr>
              <a:tr h="252000">
                <a:tc>
                  <a:txBody>
                    <a:bodyPr/>
                    <a:lstStyle/>
                    <a:p>
                      <a:pPr algn="l"/>
                      <a:r>
                        <a:rPr kumimoji="1" lang="ja-JP" altLang="en-US" sz="1050" dirty="0">
                          <a:latin typeface="メイリオ" panose="020B0604030504040204" pitchFamily="50" charset="-128"/>
                          <a:ea typeface="メイリオ" panose="020B0604030504040204" pitchFamily="50" charset="-128"/>
                        </a:rPr>
                        <a:t>コースを完走する</a:t>
                      </a:r>
                    </a:p>
                  </a:txBody>
                  <a:tcPr anchor="ctr"/>
                </a:tc>
                <a:tc>
                  <a:txBody>
                    <a:bodyPr/>
                    <a:lstStyle/>
                    <a:p>
                      <a:pPr algn="l"/>
                      <a:r>
                        <a:rPr kumimoji="1" lang="ja-JP" altLang="en-US" sz="1050" dirty="0">
                          <a:latin typeface="メイリオ" panose="020B0604030504040204" pitchFamily="50" charset="-128"/>
                          <a:ea typeface="メイリオ" panose="020B0604030504040204" pitchFamily="50" charset="-128"/>
                        </a:rPr>
                        <a:t>走行体、中枢</a:t>
                      </a:r>
                    </a:p>
                  </a:txBody>
                  <a:tcPr anchor="ctr"/>
                </a:tc>
                <a:extLst>
                  <a:ext uri="{0D108BD9-81ED-4DB2-BD59-A6C34878D82A}">
                    <a16:rowId xmlns:a16="http://schemas.microsoft.com/office/drawing/2014/main" val="4143271034"/>
                  </a:ext>
                </a:extLst>
              </a:tr>
              <a:tr h="360000">
                <a:tc>
                  <a:txBody>
                    <a:bodyPr/>
                    <a:lstStyle/>
                    <a:p>
                      <a:r>
                        <a:rPr kumimoji="1" lang="ja-JP" altLang="en-US" sz="1050" dirty="0">
                          <a:latin typeface="メイリオ" panose="020B0604030504040204" pitchFamily="50" charset="-128"/>
                          <a:ea typeface="メイリオ" panose="020B0604030504040204" pitchFamily="50" charset="-128"/>
                        </a:rPr>
                        <a:t>走行体情報を取得する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計器管理、走行距離計、輝度偏差計測計、</a:t>
                      </a:r>
                      <a:endParaRPr kumimoji="1" lang="en-US" altLang="ja-JP" sz="1050" dirty="0">
                        <a:latin typeface="メイリオ" panose="020B0604030504040204" pitchFamily="50" charset="-128"/>
                        <a:ea typeface="メイリオ" panose="020B0604030504040204" pitchFamily="50" charset="-128"/>
                      </a:endParaRPr>
                    </a:p>
                    <a:p>
                      <a:r>
                        <a:rPr kumimoji="1" lang="ja-JP" altLang="en-US" sz="1050" dirty="0">
                          <a:latin typeface="メイリオ" panose="020B0604030504040204" pitchFamily="50" charset="-128"/>
                          <a:ea typeface="メイリオ" panose="020B0604030504040204" pitchFamily="50" charset="-128"/>
                        </a:rPr>
                        <a:t>電圧計、角速度計</a:t>
                      </a:r>
                    </a:p>
                  </a:txBody>
                  <a:tcPr anchor="ctr"/>
                </a:tc>
                <a:extLst>
                  <a:ext uri="{0D108BD9-81ED-4DB2-BD59-A6C34878D82A}">
                    <a16:rowId xmlns:a16="http://schemas.microsoft.com/office/drawing/2014/main" val="42098162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現在の区間が終了しているか確認する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メイリオ" panose="020B0604030504040204" pitchFamily="50" charset="-128"/>
                          <a:ea typeface="メイリオ" panose="020B0604030504040204" pitchFamily="50" charset="-128"/>
                        </a:rPr>
                        <a:t>区間トレーサ、区間パラメータリスト</a:t>
                      </a:r>
                    </a:p>
                  </a:txBody>
                  <a:tcPr anchor="ctr"/>
                </a:tc>
                <a:extLst>
                  <a:ext uri="{0D108BD9-81ED-4DB2-BD59-A6C34878D82A}">
                    <a16:rowId xmlns:a16="http://schemas.microsoft.com/office/drawing/2014/main" val="273519010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次の区間が存在するか確認する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メイリオ" panose="020B0604030504040204" pitchFamily="50" charset="-128"/>
                          <a:ea typeface="メイリオ" panose="020B0604030504040204" pitchFamily="50" charset="-128"/>
                        </a:rPr>
                        <a:t>区間トレーサ、区間パラメータリスト</a:t>
                      </a:r>
                    </a:p>
                  </a:txBody>
                  <a:tcPr anchor="ctr"/>
                </a:tc>
                <a:extLst>
                  <a:ext uri="{0D108BD9-81ED-4DB2-BD59-A6C34878D82A}">
                    <a16:rowId xmlns:a16="http://schemas.microsoft.com/office/drawing/2014/main" val="75287691"/>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次の区間に切り替える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区間トレーサ、区間パラメータリスト</a:t>
                      </a:r>
                    </a:p>
                  </a:txBody>
                  <a:tcPr anchor="ctr"/>
                </a:tc>
                <a:extLst>
                  <a:ext uri="{0D108BD9-81ED-4DB2-BD59-A6C34878D82A}">
                    <a16:rowId xmlns:a16="http://schemas.microsoft.com/office/drawing/2014/main" val="15972110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旋回量を計算する</a:t>
                      </a: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PID</a:t>
                      </a:r>
                      <a:r>
                        <a:rPr kumimoji="1" lang="ja-JP" altLang="en-US" sz="1050" dirty="0">
                          <a:latin typeface="メイリオ" panose="020B0604030504040204" pitchFamily="50" charset="-128"/>
                          <a:ea typeface="メイリオ" panose="020B0604030504040204" pitchFamily="50" charset="-128"/>
                        </a:rPr>
                        <a:t>計算</a:t>
                      </a:r>
                    </a:p>
                  </a:txBody>
                  <a:tcPr anchor="ctr"/>
                </a:tc>
                <a:extLst>
                  <a:ext uri="{0D108BD9-81ED-4DB2-BD59-A6C34878D82A}">
                    <a16:rowId xmlns:a16="http://schemas.microsoft.com/office/drawing/2014/main" val="1082933928"/>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左右モータの出力値を計算する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倒立振子制御ライブラリ</a:t>
                      </a:r>
                    </a:p>
                  </a:txBody>
                  <a:tcPr anchor="ctr"/>
                </a:tc>
                <a:extLst>
                  <a:ext uri="{0D108BD9-81ED-4DB2-BD59-A6C34878D82A}">
                    <a16:rowId xmlns:a16="http://schemas.microsoft.com/office/drawing/2014/main" val="4125265531"/>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左モータを駆動する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左モータ</a:t>
                      </a:r>
                    </a:p>
                  </a:txBody>
                  <a:tcPr anchor="ctr"/>
                </a:tc>
                <a:extLst>
                  <a:ext uri="{0D108BD9-81ED-4DB2-BD59-A6C34878D82A}">
                    <a16:rowId xmlns:a16="http://schemas.microsoft.com/office/drawing/2014/main" val="2087341186"/>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右モータを駆動する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右モータ</a:t>
                      </a:r>
                    </a:p>
                  </a:txBody>
                  <a:tcPr anchor="ctr"/>
                </a:tc>
                <a:extLst>
                  <a:ext uri="{0D108BD9-81ED-4DB2-BD59-A6C34878D82A}">
                    <a16:rowId xmlns:a16="http://schemas.microsoft.com/office/drawing/2014/main" val="2309248158"/>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転倒を検知する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a:t>
                      </a:r>
                    </a:p>
                  </a:txBody>
                  <a:tcPr anchor="ctr"/>
                </a:tc>
                <a:extLst>
                  <a:ext uri="{0D108BD9-81ED-4DB2-BD59-A6C34878D82A}">
                    <a16:rowId xmlns:a16="http://schemas.microsoft.com/office/drawing/2014/main" val="176337556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モータを緊急停止する</a:t>
                      </a:r>
                      <a:endParaRPr kumimoji="1" lang="en-US" altLang="ja-JP" sz="1050" dirty="0">
                        <a:latin typeface="メイリオ" panose="020B0604030504040204" pitchFamily="50" charset="-128"/>
                        <a:ea typeface="メイリオ" panose="020B0604030504040204" pitchFamily="50" charset="-128"/>
                      </a:endParaRP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a:t>
                      </a:r>
                    </a:p>
                  </a:txBody>
                  <a:tcPr anchor="ctr"/>
                </a:tc>
                <a:extLst>
                  <a:ext uri="{0D108BD9-81ED-4DB2-BD59-A6C34878D82A}">
                    <a16:rowId xmlns:a16="http://schemas.microsoft.com/office/drawing/2014/main" val="1622845361"/>
                  </a:ext>
                </a:extLst>
              </a:tr>
            </a:tbl>
          </a:graphicData>
        </a:graphic>
      </p:graphicFrame>
      <p:graphicFrame>
        <p:nvGraphicFramePr>
          <p:cNvPr id="23" name="表 22">
            <a:extLst>
              <a:ext uri="{FF2B5EF4-FFF2-40B4-BE49-F238E27FC236}">
                <a16:creationId xmlns:a16="http://schemas.microsoft.com/office/drawing/2014/main" id="{8CC3F294-F2BA-4970-B887-7A1FD62264CB}"/>
              </a:ext>
            </a:extLst>
          </p:cNvPr>
          <p:cNvGraphicFramePr>
            <a:graphicFrameLocks noGrp="1"/>
          </p:cNvGraphicFramePr>
          <p:nvPr>
            <p:extLst>
              <p:ext uri="{D42A27DB-BD31-4B8C-83A1-F6EECF244321}">
                <p14:modId xmlns:p14="http://schemas.microsoft.com/office/powerpoint/2010/main" val="1867781654"/>
              </p:ext>
            </p:extLst>
          </p:nvPr>
        </p:nvGraphicFramePr>
        <p:xfrm>
          <a:off x="6917750" y="1598235"/>
          <a:ext cx="218875" cy="2929860"/>
        </p:xfrm>
        <a:graphic>
          <a:graphicData uri="http://schemas.openxmlformats.org/drawingml/2006/table">
            <a:tbl>
              <a:tblPr>
                <a:tableStyleId>{5C22544A-7EE6-4342-B048-85BDC9FD1C3A}</a:tableStyleId>
              </a:tblPr>
              <a:tblGrid>
                <a:gridCol w="218875">
                  <a:extLst>
                    <a:ext uri="{9D8B030D-6E8A-4147-A177-3AD203B41FA5}">
                      <a16:colId xmlns:a16="http://schemas.microsoft.com/office/drawing/2014/main" val="1822883521"/>
                    </a:ext>
                  </a:extLst>
                </a:gridCol>
              </a:tblGrid>
              <a:tr h="244800">
                <a:tc>
                  <a:txBody>
                    <a:bodyPr/>
                    <a:lstStyle/>
                    <a:p>
                      <a:pPr algn="ctr"/>
                      <a:r>
                        <a:rPr kumimoji="1" lang="en-US" altLang="ja-JP" sz="1050" b="1" dirty="0">
                          <a:latin typeface="メイリオ" panose="020B0604030504040204" pitchFamily="50" charset="-128"/>
                          <a:ea typeface="メイリオ" panose="020B0604030504040204" pitchFamily="50" charset="-128"/>
                        </a:rPr>
                        <a:t>a</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926435483"/>
                  </a:ext>
                </a:extLst>
              </a:tr>
              <a:tr h="410400">
                <a:tc>
                  <a:txBody>
                    <a:bodyPr/>
                    <a:lstStyle/>
                    <a:p>
                      <a:pPr algn="ctr"/>
                      <a:r>
                        <a:rPr kumimoji="1" lang="en-US" altLang="ja-JP" sz="1050" b="1" dirty="0">
                          <a:latin typeface="メイリオ" panose="020B0604030504040204" pitchFamily="50" charset="-128"/>
                          <a:ea typeface="メイリオ" panose="020B0604030504040204" pitchFamily="50" charset="-128"/>
                        </a:rPr>
                        <a:t>b</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517667246"/>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c</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598288431"/>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d</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646921497"/>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e</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134999248"/>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f</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640896469"/>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g</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1165796222"/>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h</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568807154"/>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i</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1048030626"/>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j</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30182423"/>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k</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1594151135"/>
                  </a:ext>
                </a:extLst>
              </a:tr>
            </a:tbl>
          </a:graphicData>
        </a:graphic>
      </p:graphicFrame>
      <p:graphicFrame>
        <p:nvGraphicFramePr>
          <p:cNvPr id="6" name="表 5">
            <a:extLst>
              <a:ext uri="{FF2B5EF4-FFF2-40B4-BE49-F238E27FC236}">
                <a16:creationId xmlns:a16="http://schemas.microsoft.com/office/drawing/2014/main" id="{B75025C8-7E34-4D24-AC73-AC4A916847E2}"/>
              </a:ext>
            </a:extLst>
          </p:cNvPr>
          <p:cNvGraphicFramePr>
            <a:graphicFrameLocks noGrp="1"/>
          </p:cNvGraphicFramePr>
          <p:nvPr>
            <p:extLst>
              <p:ext uri="{D42A27DB-BD31-4B8C-83A1-F6EECF244321}">
                <p14:modId xmlns:p14="http://schemas.microsoft.com/office/powerpoint/2010/main" val="1694605213"/>
              </p:ext>
            </p:extLst>
          </p:nvPr>
        </p:nvGraphicFramePr>
        <p:xfrm>
          <a:off x="7198254" y="6888832"/>
          <a:ext cx="2721600" cy="2263140"/>
        </p:xfrm>
        <a:graphic>
          <a:graphicData uri="http://schemas.openxmlformats.org/drawingml/2006/table">
            <a:tbl>
              <a:tblPr firstRow="1" bandRow="1">
                <a:tableStyleId>{93296810-A885-4BE3-A3E7-6D5BEEA58F35}</a:tableStyleId>
              </a:tblPr>
              <a:tblGrid>
                <a:gridCol w="489600">
                  <a:extLst>
                    <a:ext uri="{9D8B030D-6E8A-4147-A177-3AD203B41FA5}">
                      <a16:colId xmlns:a16="http://schemas.microsoft.com/office/drawing/2014/main" val="1540152260"/>
                    </a:ext>
                  </a:extLst>
                </a:gridCol>
                <a:gridCol w="795600">
                  <a:extLst>
                    <a:ext uri="{9D8B030D-6E8A-4147-A177-3AD203B41FA5}">
                      <a16:colId xmlns:a16="http://schemas.microsoft.com/office/drawing/2014/main" val="1992413610"/>
                    </a:ext>
                  </a:extLst>
                </a:gridCol>
                <a:gridCol w="640800">
                  <a:extLst>
                    <a:ext uri="{9D8B030D-6E8A-4147-A177-3AD203B41FA5}">
                      <a16:colId xmlns:a16="http://schemas.microsoft.com/office/drawing/2014/main" val="312450779"/>
                    </a:ext>
                  </a:extLst>
                </a:gridCol>
                <a:gridCol w="795600">
                  <a:extLst>
                    <a:ext uri="{9D8B030D-6E8A-4147-A177-3AD203B41FA5}">
                      <a16:colId xmlns:a16="http://schemas.microsoft.com/office/drawing/2014/main" val="189992793"/>
                    </a:ext>
                  </a:extLst>
                </a:gridCol>
              </a:tblGrid>
              <a:tr h="149171">
                <a:tc>
                  <a:txBody>
                    <a:bodyPr/>
                    <a:lstStyle/>
                    <a:p>
                      <a:pPr algn="ctr"/>
                      <a:r>
                        <a:rPr kumimoji="1" lang="ja-JP" altLang="en-US" sz="1050" dirty="0"/>
                        <a:t>区間</a:t>
                      </a:r>
                    </a:p>
                  </a:txBody>
                  <a:tcPr/>
                </a:tc>
                <a:tc>
                  <a:txBody>
                    <a:bodyPr/>
                    <a:lstStyle/>
                    <a:p>
                      <a:pPr algn="ctr"/>
                      <a:r>
                        <a:rPr kumimoji="1" lang="ja-JP" altLang="en-US" sz="1050" dirty="0"/>
                        <a:t>終了距離</a:t>
                      </a:r>
                    </a:p>
                  </a:txBody>
                  <a:tcPr/>
                </a:tc>
                <a:tc>
                  <a:txBody>
                    <a:bodyPr/>
                    <a:lstStyle/>
                    <a:p>
                      <a:pPr algn="ctr"/>
                      <a:r>
                        <a:rPr kumimoji="1" lang="ja-JP" altLang="en-US" sz="1050" dirty="0"/>
                        <a:t>前進量</a:t>
                      </a:r>
                    </a:p>
                  </a:txBody>
                  <a:tcPr/>
                </a:tc>
                <a:tc>
                  <a:txBody>
                    <a:bodyPr/>
                    <a:lstStyle/>
                    <a:p>
                      <a:pPr algn="ctr"/>
                      <a:r>
                        <a:rPr kumimoji="1" lang="ja-JP" altLang="en-US" sz="1050" dirty="0"/>
                        <a:t>曲率分類</a:t>
                      </a:r>
                    </a:p>
                  </a:txBody>
                  <a:tcPr/>
                </a:tc>
                <a:extLst>
                  <a:ext uri="{0D108BD9-81ED-4DB2-BD59-A6C34878D82A}">
                    <a16:rowId xmlns:a16="http://schemas.microsoft.com/office/drawing/2014/main" val="104692475"/>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0</a:t>
                      </a: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0.65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100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latin typeface="メイリオ" panose="020B0604030504040204" pitchFamily="50" charset="-128"/>
                          <a:ea typeface="メイリオ" panose="020B0604030504040204" pitchFamily="50" charset="-128"/>
                        </a:rPr>
                        <a:t>0</a:t>
                      </a:r>
                      <a:endParaRPr kumimoji="1" lang="ja-JP" altLang="en-US" sz="1050" b="1"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827143811"/>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1</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1.20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100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latin typeface="メイリオ" panose="020B0604030504040204" pitchFamily="50" charset="-128"/>
                          <a:ea typeface="メイリオ" panose="020B0604030504040204" pitchFamily="50" charset="-128"/>
                        </a:rPr>
                        <a:t>2</a:t>
                      </a:r>
                      <a:endParaRPr kumimoji="1" lang="ja-JP" altLang="en-US" sz="1050" b="1"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212868115"/>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2</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1.75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100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latin typeface="メイリオ" panose="020B0604030504040204" pitchFamily="50" charset="-128"/>
                          <a:ea typeface="メイリオ" panose="020B0604030504040204" pitchFamily="50" charset="-128"/>
                        </a:rPr>
                        <a:t>0</a:t>
                      </a:r>
                      <a:endParaRPr kumimoji="1" lang="ja-JP" altLang="en-US" sz="1050" b="1"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610729204"/>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3</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2.55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95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latin typeface="メイリオ" panose="020B0604030504040204" pitchFamily="50" charset="-128"/>
                          <a:ea typeface="メイリオ" panose="020B0604030504040204" pitchFamily="50" charset="-128"/>
                        </a:rPr>
                        <a:t>1</a:t>
                      </a:r>
                      <a:endParaRPr kumimoji="1" lang="ja-JP" altLang="en-US" sz="1050" b="1"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921047279"/>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4</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3.25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75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latin typeface="メイリオ" panose="020B0604030504040204" pitchFamily="50" charset="-128"/>
                          <a:ea typeface="メイリオ" panose="020B0604030504040204" pitchFamily="50" charset="-128"/>
                        </a:rPr>
                        <a:t>3</a:t>
                      </a:r>
                      <a:endParaRPr kumimoji="1" lang="ja-JP" altLang="en-US" sz="1050" b="1"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184997223"/>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4.00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75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latin typeface="メイリオ" panose="020B0604030504040204" pitchFamily="50" charset="-128"/>
                          <a:ea typeface="メイリオ" panose="020B0604030504040204" pitchFamily="50" charset="-128"/>
                        </a:rPr>
                        <a:t>3</a:t>
                      </a:r>
                      <a:endParaRPr kumimoji="1" lang="ja-JP" altLang="en-US" sz="1050" b="1"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640395947"/>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6</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4.55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80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latin typeface="メイリオ" panose="020B0604030504040204" pitchFamily="50" charset="-128"/>
                          <a:ea typeface="メイリオ" panose="020B0604030504040204" pitchFamily="50" charset="-128"/>
                        </a:rPr>
                        <a:t>2</a:t>
                      </a:r>
                      <a:endParaRPr kumimoji="1" lang="ja-JP" altLang="en-US" sz="1050" b="1"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758271375"/>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7</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4.75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85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latin typeface="メイリオ" panose="020B0604030504040204" pitchFamily="50" charset="-128"/>
                          <a:ea typeface="メイリオ" panose="020B0604030504040204" pitchFamily="50" charset="-128"/>
                        </a:rPr>
                        <a:t>0</a:t>
                      </a:r>
                      <a:endParaRPr kumimoji="1" lang="ja-JP" altLang="en-US" sz="1050" b="1"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840304028"/>
                  </a:ext>
                </a:extLst>
              </a:tr>
            </a:tbl>
          </a:graphicData>
        </a:graphic>
      </p:graphicFrame>
      <p:graphicFrame>
        <p:nvGraphicFramePr>
          <p:cNvPr id="51" name="表 50">
            <a:extLst>
              <a:ext uri="{FF2B5EF4-FFF2-40B4-BE49-F238E27FC236}">
                <a16:creationId xmlns:a16="http://schemas.microsoft.com/office/drawing/2014/main" id="{4E635EE9-463F-4195-B8E3-1DA8CD5B7B79}"/>
              </a:ext>
            </a:extLst>
          </p:cNvPr>
          <p:cNvGraphicFramePr>
            <a:graphicFrameLocks noGrp="1"/>
          </p:cNvGraphicFramePr>
          <p:nvPr>
            <p:extLst>
              <p:ext uri="{D42A27DB-BD31-4B8C-83A1-F6EECF244321}">
                <p14:modId xmlns:p14="http://schemas.microsoft.com/office/powerpoint/2010/main" val="1696979423"/>
              </p:ext>
            </p:extLst>
          </p:nvPr>
        </p:nvGraphicFramePr>
        <p:xfrm>
          <a:off x="9929192" y="6888832"/>
          <a:ext cx="2721600" cy="2011680"/>
        </p:xfrm>
        <a:graphic>
          <a:graphicData uri="http://schemas.openxmlformats.org/drawingml/2006/table">
            <a:tbl>
              <a:tblPr firstRow="1" bandRow="1">
                <a:tableStyleId>{93296810-A885-4BE3-A3E7-6D5BEEA58F35}</a:tableStyleId>
              </a:tblPr>
              <a:tblGrid>
                <a:gridCol w="489600">
                  <a:extLst>
                    <a:ext uri="{9D8B030D-6E8A-4147-A177-3AD203B41FA5}">
                      <a16:colId xmlns:a16="http://schemas.microsoft.com/office/drawing/2014/main" val="1540152260"/>
                    </a:ext>
                  </a:extLst>
                </a:gridCol>
                <a:gridCol w="795600">
                  <a:extLst>
                    <a:ext uri="{9D8B030D-6E8A-4147-A177-3AD203B41FA5}">
                      <a16:colId xmlns:a16="http://schemas.microsoft.com/office/drawing/2014/main" val="1992413610"/>
                    </a:ext>
                  </a:extLst>
                </a:gridCol>
                <a:gridCol w="640800">
                  <a:extLst>
                    <a:ext uri="{9D8B030D-6E8A-4147-A177-3AD203B41FA5}">
                      <a16:colId xmlns:a16="http://schemas.microsoft.com/office/drawing/2014/main" val="312450779"/>
                    </a:ext>
                  </a:extLst>
                </a:gridCol>
                <a:gridCol w="795600">
                  <a:extLst>
                    <a:ext uri="{9D8B030D-6E8A-4147-A177-3AD203B41FA5}">
                      <a16:colId xmlns:a16="http://schemas.microsoft.com/office/drawing/2014/main" val="189992793"/>
                    </a:ext>
                  </a:extLst>
                </a:gridCol>
              </a:tblGrid>
              <a:tr h="248645">
                <a:tc>
                  <a:txBody>
                    <a:bodyPr/>
                    <a:lstStyle/>
                    <a:p>
                      <a:pPr algn="ctr"/>
                      <a:r>
                        <a:rPr kumimoji="1" lang="ja-JP" altLang="en-US" sz="1050" dirty="0"/>
                        <a:t>区間</a:t>
                      </a:r>
                    </a:p>
                  </a:txBody>
                  <a:tcPr/>
                </a:tc>
                <a:tc>
                  <a:txBody>
                    <a:bodyPr/>
                    <a:lstStyle/>
                    <a:p>
                      <a:pPr algn="ctr"/>
                      <a:r>
                        <a:rPr kumimoji="1" lang="ja-JP" altLang="en-US" sz="1050" dirty="0"/>
                        <a:t>終了距離</a:t>
                      </a:r>
                    </a:p>
                  </a:txBody>
                  <a:tcPr/>
                </a:tc>
                <a:tc>
                  <a:txBody>
                    <a:bodyPr/>
                    <a:lstStyle/>
                    <a:p>
                      <a:pPr algn="ctr"/>
                      <a:r>
                        <a:rPr kumimoji="1" lang="ja-JP" altLang="en-US" sz="1050" dirty="0"/>
                        <a:t>前進量</a:t>
                      </a:r>
                    </a:p>
                  </a:txBody>
                  <a:tcPr/>
                </a:tc>
                <a:tc>
                  <a:txBody>
                    <a:bodyPr/>
                    <a:lstStyle/>
                    <a:p>
                      <a:pPr algn="ctr"/>
                      <a:r>
                        <a:rPr kumimoji="1" lang="ja-JP" altLang="en-US" sz="1050" dirty="0"/>
                        <a:t>曲率分類</a:t>
                      </a:r>
                    </a:p>
                  </a:txBody>
                  <a:tcPr/>
                </a:tc>
                <a:extLst>
                  <a:ext uri="{0D108BD9-81ED-4DB2-BD59-A6C34878D82A}">
                    <a16:rowId xmlns:a16="http://schemas.microsoft.com/office/drawing/2014/main" val="104692475"/>
                  </a:ext>
                </a:extLst>
              </a:tr>
              <a:tr h="226643">
                <a:tc>
                  <a:txBody>
                    <a:bodyPr/>
                    <a:lstStyle/>
                    <a:p>
                      <a:pPr algn="ctr"/>
                      <a:r>
                        <a:rPr kumimoji="1" lang="en-US" altLang="ja-JP" sz="1050" dirty="0">
                          <a:latin typeface="メイリオ" panose="020B0604030504040204" pitchFamily="50" charset="-128"/>
                          <a:ea typeface="メイリオ" panose="020B0604030504040204" pitchFamily="50" charset="-128"/>
                        </a:rPr>
                        <a:t>8</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5.50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90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latin typeface="メイリオ" panose="020B0604030504040204" pitchFamily="50" charset="-128"/>
                          <a:ea typeface="メイリオ" panose="020B0604030504040204" pitchFamily="50" charset="-128"/>
                        </a:rPr>
                        <a:t>1</a:t>
                      </a:r>
                      <a:endParaRPr kumimoji="1" lang="ja-JP" altLang="en-US" sz="105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27143811"/>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9</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6.40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95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latin typeface="メイリオ" panose="020B0604030504040204" pitchFamily="50" charset="-128"/>
                          <a:ea typeface="メイリオ" panose="020B0604030504040204" pitchFamily="50" charset="-128"/>
                        </a:rPr>
                        <a:t>0</a:t>
                      </a:r>
                      <a:endParaRPr kumimoji="1" lang="ja-JP" altLang="en-US" sz="105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12868115"/>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6.95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90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latin typeface="メイリオ" panose="020B0604030504040204" pitchFamily="50" charset="-128"/>
                          <a:ea typeface="メイリオ" panose="020B0604030504040204" pitchFamily="50" charset="-128"/>
                        </a:rPr>
                        <a:t>1</a:t>
                      </a:r>
                      <a:endParaRPr kumimoji="1" lang="ja-JP" altLang="en-US" sz="105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0729204"/>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11</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7.15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85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latin typeface="メイリオ" panose="020B0604030504040204" pitchFamily="50" charset="-128"/>
                          <a:ea typeface="メイリオ" panose="020B0604030504040204" pitchFamily="50" charset="-128"/>
                        </a:rPr>
                        <a:t>0</a:t>
                      </a:r>
                      <a:endParaRPr kumimoji="1" lang="ja-JP" altLang="en-US" sz="105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21047279"/>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12</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7.45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75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latin typeface="メイリオ" panose="020B0604030504040204" pitchFamily="50" charset="-128"/>
                          <a:ea typeface="メイリオ" panose="020B0604030504040204" pitchFamily="50" charset="-128"/>
                        </a:rPr>
                        <a:t>2</a:t>
                      </a:r>
                      <a:endParaRPr kumimoji="1" lang="ja-JP" altLang="en-US" sz="105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184997223"/>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13</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8.80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70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latin typeface="メイリオ" panose="020B0604030504040204" pitchFamily="50" charset="-128"/>
                          <a:ea typeface="メイリオ" panose="020B0604030504040204" pitchFamily="50" charset="-128"/>
                        </a:rPr>
                        <a:t>3</a:t>
                      </a:r>
                      <a:endParaRPr kumimoji="1" lang="ja-JP" altLang="en-US" sz="105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640395947"/>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14</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9.20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100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latin typeface="メイリオ" panose="020B0604030504040204" pitchFamily="50" charset="-128"/>
                          <a:ea typeface="メイリオ" panose="020B0604030504040204" pitchFamily="50" charset="-128"/>
                        </a:rPr>
                        <a:t>0</a:t>
                      </a:r>
                      <a:endParaRPr kumimoji="1" lang="ja-JP" altLang="en-US" sz="105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758271375"/>
                  </a:ext>
                </a:extLst>
              </a:tr>
            </a:tbl>
          </a:graphicData>
        </a:graphic>
      </p:graphicFrame>
      <p:graphicFrame>
        <p:nvGraphicFramePr>
          <p:cNvPr id="22" name="表 21">
            <a:extLst>
              <a:ext uri="{FF2B5EF4-FFF2-40B4-BE49-F238E27FC236}">
                <a16:creationId xmlns:a16="http://schemas.microsoft.com/office/drawing/2014/main" id="{6B37A961-2EE8-42B9-964E-2C7406A83BD5}"/>
              </a:ext>
            </a:extLst>
          </p:cNvPr>
          <p:cNvGraphicFramePr>
            <a:graphicFrameLocks noGrp="1"/>
          </p:cNvGraphicFramePr>
          <p:nvPr>
            <p:extLst>
              <p:ext uri="{D42A27DB-BD31-4B8C-83A1-F6EECF244321}">
                <p14:modId xmlns:p14="http://schemas.microsoft.com/office/powerpoint/2010/main" val="3523189396"/>
              </p:ext>
            </p:extLst>
          </p:nvPr>
        </p:nvGraphicFramePr>
        <p:xfrm>
          <a:off x="3736504" y="7703760"/>
          <a:ext cx="3196258" cy="1417320"/>
        </p:xfrm>
        <a:graphic>
          <a:graphicData uri="http://schemas.openxmlformats.org/drawingml/2006/table">
            <a:tbl>
              <a:tblPr firstRow="1" firstCol="1" bandRow="1">
                <a:tableStyleId>{93296810-A885-4BE3-A3E7-6D5BEEA58F35}</a:tableStyleId>
              </a:tblPr>
              <a:tblGrid>
                <a:gridCol w="804793">
                  <a:extLst>
                    <a:ext uri="{9D8B030D-6E8A-4147-A177-3AD203B41FA5}">
                      <a16:colId xmlns:a16="http://schemas.microsoft.com/office/drawing/2014/main" val="2494303227"/>
                    </a:ext>
                  </a:extLst>
                </a:gridCol>
                <a:gridCol w="605155">
                  <a:extLst>
                    <a:ext uri="{9D8B030D-6E8A-4147-A177-3AD203B41FA5}">
                      <a16:colId xmlns:a16="http://schemas.microsoft.com/office/drawing/2014/main" val="1403888561"/>
                    </a:ext>
                  </a:extLst>
                </a:gridCol>
                <a:gridCol w="605155">
                  <a:extLst>
                    <a:ext uri="{9D8B030D-6E8A-4147-A177-3AD203B41FA5}">
                      <a16:colId xmlns:a16="http://schemas.microsoft.com/office/drawing/2014/main" val="1885886303"/>
                    </a:ext>
                  </a:extLst>
                </a:gridCol>
                <a:gridCol w="605155">
                  <a:extLst>
                    <a:ext uri="{9D8B030D-6E8A-4147-A177-3AD203B41FA5}">
                      <a16:colId xmlns:a16="http://schemas.microsoft.com/office/drawing/2014/main" val="245119094"/>
                    </a:ext>
                  </a:extLst>
                </a:gridCol>
                <a:gridCol w="576000">
                  <a:extLst>
                    <a:ext uri="{9D8B030D-6E8A-4147-A177-3AD203B41FA5}">
                      <a16:colId xmlns:a16="http://schemas.microsoft.com/office/drawing/2014/main" val="982122723"/>
                    </a:ext>
                  </a:extLst>
                </a:gridCol>
              </a:tblGrid>
              <a:tr h="0">
                <a:tc>
                  <a:txBody>
                    <a:bodyPr/>
                    <a:lstStyle/>
                    <a:p>
                      <a:pPr algn="ctr"/>
                      <a:r>
                        <a:rPr kumimoji="1" lang="ja-JP" altLang="en-US" sz="1050" dirty="0"/>
                        <a:t>曲率分類</a:t>
                      </a:r>
                    </a:p>
                  </a:txBody>
                  <a:tcPr anchor="ctr"/>
                </a:tc>
                <a:tc>
                  <a:txBody>
                    <a:bodyPr/>
                    <a:lstStyle/>
                    <a:p>
                      <a:pPr algn="ctr"/>
                      <a:r>
                        <a:rPr kumimoji="1" lang="en-US" altLang="ja-JP" sz="1050" dirty="0"/>
                        <a:t>0</a:t>
                      </a:r>
                      <a:endParaRPr kumimoji="1" lang="ja-JP" altLang="en-US" sz="1050" dirty="0"/>
                    </a:p>
                  </a:txBody>
                  <a:tcPr anchor="ctr"/>
                </a:tc>
                <a:tc>
                  <a:txBody>
                    <a:bodyPr/>
                    <a:lstStyle/>
                    <a:p>
                      <a:pPr algn="ctr"/>
                      <a:r>
                        <a:rPr kumimoji="1" lang="en-US" altLang="ja-JP" sz="1050" dirty="0"/>
                        <a:t>1</a:t>
                      </a:r>
                      <a:endParaRPr kumimoji="1" lang="ja-JP" altLang="en-US" sz="1050" dirty="0"/>
                    </a:p>
                  </a:txBody>
                  <a:tcPr anchor="ctr"/>
                </a:tc>
                <a:tc>
                  <a:txBody>
                    <a:bodyPr/>
                    <a:lstStyle/>
                    <a:p>
                      <a:pPr algn="ctr"/>
                      <a:r>
                        <a:rPr kumimoji="1" lang="en-US" altLang="ja-JP" sz="1050" dirty="0"/>
                        <a:t>2</a:t>
                      </a:r>
                      <a:endParaRPr kumimoji="1" lang="ja-JP" altLang="en-US" sz="1050" dirty="0"/>
                    </a:p>
                  </a:txBody>
                  <a:tcPr anchor="ctr"/>
                </a:tc>
                <a:tc>
                  <a:txBody>
                    <a:bodyPr/>
                    <a:lstStyle/>
                    <a:p>
                      <a:pPr algn="ctr"/>
                      <a:r>
                        <a:rPr kumimoji="1" lang="en-US" altLang="ja-JP" sz="1050" dirty="0"/>
                        <a:t>3</a:t>
                      </a:r>
                      <a:endParaRPr kumimoji="1" lang="ja-JP" altLang="en-US" sz="1050" dirty="0"/>
                    </a:p>
                  </a:txBody>
                  <a:tcPr anchor="ctr"/>
                </a:tc>
                <a:extLst>
                  <a:ext uri="{0D108BD9-81ED-4DB2-BD59-A6C34878D82A}">
                    <a16:rowId xmlns:a16="http://schemas.microsoft.com/office/drawing/2014/main" val="641713983"/>
                  </a:ext>
                </a:extLst>
              </a:tr>
              <a:tr h="0">
                <a:tc>
                  <a:txBody>
                    <a:bodyPr/>
                    <a:lstStyle/>
                    <a:p>
                      <a:pPr algn="ctr"/>
                      <a:r>
                        <a:rPr kumimoji="1" lang="ja-JP" altLang="en-US" sz="1050" b="1" dirty="0">
                          <a:latin typeface="+mn-ea"/>
                          <a:ea typeface="+mn-ea"/>
                        </a:rPr>
                        <a:t>曲率</a:t>
                      </a:r>
                      <a:endParaRPr kumimoji="1" lang="en-US" altLang="ja-JP" sz="1050" b="1" dirty="0">
                        <a:latin typeface="+mn-ea"/>
                        <a:ea typeface="+mn-ea"/>
                      </a:endParaRPr>
                    </a:p>
                    <a:p>
                      <a:pPr algn="ctr"/>
                      <a:r>
                        <a:rPr kumimoji="1" lang="ja-JP" altLang="en-US" sz="1050" b="1" dirty="0">
                          <a:latin typeface="+mn-ea"/>
                          <a:ea typeface="+mn-ea"/>
                        </a:rPr>
                        <a:t>旋回量</a:t>
                      </a: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11</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15</a:t>
                      </a:r>
                      <a:endParaRPr kumimoji="1" lang="ja-JP" altLang="en-US" sz="105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494346181"/>
                  </a:ext>
                </a:extLst>
              </a:tr>
              <a:tr h="0">
                <a:tc>
                  <a:txBody>
                    <a:bodyPr/>
                    <a:lstStyle/>
                    <a:p>
                      <a:pPr algn="ctr"/>
                      <a:r>
                        <a:rPr kumimoji="1" lang="en-US" altLang="ja-JP" sz="1050" b="1" dirty="0" err="1">
                          <a:latin typeface="+mn-ea"/>
                          <a:ea typeface="+mn-ea"/>
                        </a:rPr>
                        <a:t>Kp</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0.400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0.492</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0.500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0.950</a:t>
                      </a:r>
                      <a:endParaRPr kumimoji="1" lang="ja-JP" altLang="en-US" sz="105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375009664"/>
                  </a:ext>
                </a:extLst>
              </a:tr>
              <a:tr h="0">
                <a:tc>
                  <a:txBody>
                    <a:bodyPr/>
                    <a:lstStyle/>
                    <a:p>
                      <a:pPr algn="ctr"/>
                      <a:r>
                        <a:rPr kumimoji="1" lang="en-US" altLang="ja-JP" sz="1050" b="1" dirty="0">
                          <a:latin typeface="+mn-ea"/>
                          <a:ea typeface="+mn-ea"/>
                        </a:rPr>
                        <a:t>Ki</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304779332"/>
                  </a:ext>
                </a:extLst>
              </a:tr>
              <a:tr h="0">
                <a:tc>
                  <a:txBody>
                    <a:bodyPr/>
                    <a:lstStyle/>
                    <a:p>
                      <a:pPr algn="ctr"/>
                      <a:r>
                        <a:rPr kumimoji="1" lang="en-US" altLang="ja-JP" sz="1050" b="1" dirty="0" err="1">
                          <a:latin typeface="+mn-ea"/>
                          <a:ea typeface="+mn-ea"/>
                        </a:rPr>
                        <a:t>Kd</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0.031</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0.038</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0.039</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0.054</a:t>
                      </a:r>
                      <a:endParaRPr kumimoji="1" lang="ja-JP" altLang="en-US" sz="105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015067310"/>
                  </a:ext>
                </a:extLst>
              </a:tr>
            </a:tbl>
          </a:graphicData>
        </a:graphic>
      </p:graphicFrame>
      <p:sp>
        <p:nvSpPr>
          <p:cNvPr id="47" name="テキスト ボックス 46">
            <a:extLst>
              <a:ext uri="{FF2B5EF4-FFF2-40B4-BE49-F238E27FC236}">
                <a16:creationId xmlns:a16="http://schemas.microsoft.com/office/drawing/2014/main" id="{ADB9593F-AF7A-4E76-9434-CD6DF4697538}"/>
              </a:ext>
            </a:extLst>
          </p:cNvPr>
          <p:cNvSpPr txBox="1"/>
          <p:nvPr/>
        </p:nvSpPr>
        <p:spPr>
          <a:xfrm>
            <a:off x="2211174" y="1776264"/>
            <a:ext cx="1525330" cy="1246495"/>
          </a:xfrm>
          <a:prstGeom prst="rect">
            <a:avLst/>
          </a:prstGeom>
          <a:ln w="28575"/>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1200" b="1" dirty="0">
                <a:latin typeface="+mn-lt"/>
              </a:rPr>
              <a:t>走行準備の定義</a:t>
            </a:r>
            <a:endParaRPr lang="en-US" altLang="ja-JP" sz="1200" b="1" dirty="0">
              <a:latin typeface="+mn-lt"/>
            </a:endParaRPr>
          </a:p>
          <a:p>
            <a:r>
              <a:rPr kumimoji="1" lang="ja-JP" altLang="en-US" sz="1050" dirty="0">
                <a:latin typeface="メイリオ" panose="020B0604030504040204" pitchFamily="50" charset="-128"/>
                <a:ea typeface="メイリオ" panose="020B0604030504040204" pitchFamily="50" charset="-128"/>
              </a:rPr>
              <a:t>・タスクの起動</a:t>
            </a:r>
            <a:endParaRPr kumimoji="1" lang="en-US" altLang="ja-JP" sz="1050" dirty="0">
              <a:latin typeface="メイリオ" panose="020B0604030504040204" pitchFamily="50" charset="-128"/>
              <a:ea typeface="メイリオ" panose="020B0604030504040204" pitchFamily="50" charset="-128"/>
            </a:endParaRPr>
          </a:p>
          <a:p>
            <a:r>
              <a:rPr lang="ja-JP" altLang="en-US" sz="1050" dirty="0">
                <a:latin typeface="メイリオ" panose="020B0604030504040204" pitchFamily="50" charset="-128"/>
                <a:ea typeface="メイリオ" panose="020B0604030504040204" pitchFamily="50" charset="-128"/>
              </a:rPr>
              <a:t>・デバイスの</a:t>
            </a:r>
            <a:endParaRPr lang="en-US" altLang="ja-JP" sz="1050" dirty="0">
              <a:latin typeface="メイリオ" panose="020B0604030504040204" pitchFamily="50" charset="-128"/>
              <a:ea typeface="メイリオ" panose="020B0604030504040204" pitchFamily="50" charset="-128"/>
            </a:endParaRPr>
          </a:p>
          <a:p>
            <a:r>
              <a:rPr kumimoji="1" lang="ja-JP" altLang="en-US" sz="1050" dirty="0">
                <a:latin typeface="メイリオ" panose="020B0604030504040204" pitchFamily="50" charset="-128"/>
                <a:ea typeface="メイリオ" panose="020B0604030504040204" pitchFamily="50" charset="-128"/>
              </a:rPr>
              <a:t>　キャリブレーション</a:t>
            </a:r>
            <a:endParaRPr kumimoji="1" lang="en-US" altLang="ja-JP" sz="1050" dirty="0">
              <a:latin typeface="メイリオ" panose="020B0604030504040204" pitchFamily="50" charset="-128"/>
              <a:ea typeface="メイリオ" panose="020B0604030504040204" pitchFamily="50" charset="-128"/>
            </a:endParaRPr>
          </a:p>
          <a:p>
            <a:r>
              <a:rPr lang="ja-JP" altLang="en-US" sz="1050" dirty="0">
                <a:latin typeface="メイリオ" panose="020B0604030504040204" pitchFamily="50" charset="-128"/>
                <a:ea typeface="メイリオ" panose="020B0604030504040204" pitchFamily="50" charset="-128"/>
              </a:rPr>
              <a:t>・クラスの初期化</a:t>
            </a:r>
            <a:endParaRPr lang="en-US" altLang="ja-JP" sz="1050" dirty="0">
              <a:latin typeface="メイリオ" panose="020B0604030504040204" pitchFamily="50" charset="-128"/>
              <a:ea typeface="メイリオ" panose="020B0604030504040204" pitchFamily="50" charset="-128"/>
            </a:endParaRPr>
          </a:p>
          <a:p>
            <a:r>
              <a:rPr lang="ja-JP" altLang="en-US" sz="1050" dirty="0">
                <a:latin typeface="メイリオ" panose="020B0604030504040204" pitchFamily="50" charset="-128"/>
                <a:ea typeface="メイリオ" panose="020B0604030504040204" pitchFamily="50" charset="-128"/>
              </a:rPr>
              <a:t>・尻尾の角度を一定値</a:t>
            </a:r>
            <a:endParaRPr lang="en-US" altLang="ja-JP" sz="1050" dirty="0">
              <a:latin typeface="メイリオ" panose="020B0604030504040204" pitchFamily="50" charset="-128"/>
              <a:ea typeface="メイリオ" panose="020B0604030504040204" pitchFamily="50" charset="-128"/>
            </a:endParaRPr>
          </a:p>
          <a:p>
            <a:r>
              <a:rPr lang="ja-JP" altLang="en-US" sz="1050" dirty="0">
                <a:latin typeface="メイリオ" panose="020B0604030504040204" pitchFamily="50" charset="-128"/>
                <a:ea typeface="メイリオ" panose="020B0604030504040204" pitchFamily="50" charset="-128"/>
              </a:rPr>
              <a:t>　に設定する</a:t>
            </a:r>
            <a:endParaRPr lang="en-US" altLang="ja-JP" sz="1050" dirty="0">
              <a:latin typeface="メイリオ" panose="020B0604030504040204" pitchFamily="50" charset="-128"/>
              <a:ea typeface="メイリオ" panose="020B0604030504040204" pitchFamily="50" charset="-128"/>
            </a:endParaRPr>
          </a:p>
        </p:txBody>
      </p:sp>
      <p:grpSp>
        <p:nvGrpSpPr>
          <p:cNvPr id="68" name="グループ化 67">
            <a:extLst>
              <a:ext uri="{FF2B5EF4-FFF2-40B4-BE49-F238E27FC236}">
                <a16:creationId xmlns:a16="http://schemas.microsoft.com/office/drawing/2014/main" id="{33C8C714-EE3A-474D-9A74-3FFEB884F8DB}"/>
              </a:ext>
            </a:extLst>
          </p:cNvPr>
          <p:cNvGrpSpPr/>
          <p:nvPr/>
        </p:nvGrpSpPr>
        <p:grpSpPr>
          <a:xfrm>
            <a:off x="1036918" y="1857146"/>
            <a:ext cx="1043402" cy="1007558"/>
            <a:chOff x="676878" y="1857146"/>
            <a:chExt cx="1043402" cy="1007558"/>
          </a:xfrm>
        </p:grpSpPr>
        <p:sp>
          <p:nvSpPr>
            <p:cNvPr id="61" name="楕円 60">
              <a:extLst>
                <a:ext uri="{FF2B5EF4-FFF2-40B4-BE49-F238E27FC236}">
                  <a16:creationId xmlns:a16="http://schemas.microsoft.com/office/drawing/2014/main" id="{889BFC95-EAD4-4B8C-919A-96E2BBFFC1E8}"/>
                </a:ext>
              </a:extLst>
            </p:cNvPr>
            <p:cNvSpPr/>
            <p:nvPr/>
          </p:nvSpPr>
          <p:spPr>
            <a:xfrm>
              <a:off x="721359" y="2085468"/>
              <a:ext cx="928271" cy="315106"/>
            </a:xfrm>
            <a:prstGeom prst="ellipse">
              <a:avLst/>
            </a:prstGeom>
            <a:ln w="127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900" b="1" dirty="0">
                  <a:latin typeface="ＭＳ ゴシック" panose="020B0609070205080204" pitchFamily="49" charset="-128"/>
                  <a:ea typeface="ＭＳ ゴシック" panose="020B0609070205080204" pitchFamily="49" charset="-128"/>
                </a:rPr>
                <a:t>走行準備</a:t>
              </a:r>
              <a:endParaRPr kumimoji="1" lang="en-US" altLang="ja-JP" sz="900" b="1" dirty="0">
                <a:latin typeface="ＭＳ ゴシック" panose="020B0609070205080204" pitchFamily="49" charset="-128"/>
                <a:ea typeface="ＭＳ ゴシック" panose="020B0609070205080204" pitchFamily="49" charset="-128"/>
              </a:endParaRPr>
            </a:p>
            <a:p>
              <a:pPr algn="ctr"/>
              <a:r>
                <a:rPr kumimoji="1" lang="ja-JP" altLang="en-US" sz="900" b="1" dirty="0">
                  <a:latin typeface="ＭＳ ゴシック" panose="020B0609070205080204" pitchFamily="49" charset="-128"/>
                  <a:ea typeface="ＭＳ ゴシック" panose="020B0609070205080204" pitchFamily="49" charset="-128"/>
                </a:rPr>
                <a:t>をする</a:t>
              </a:r>
            </a:p>
          </p:txBody>
        </p:sp>
        <p:sp>
          <p:nvSpPr>
            <p:cNvPr id="67" name="楕円 66">
              <a:extLst>
                <a:ext uri="{FF2B5EF4-FFF2-40B4-BE49-F238E27FC236}">
                  <a16:creationId xmlns:a16="http://schemas.microsoft.com/office/drawing/2014/main" id="{7DC1A450-2911-4E73-A79B-11915430D426}"/>
                </a:ext>
              </a:extLst>
            </p:cNvPr>
            <p:cNvSpPr/>
            <p:nvPr/>
          </p:nvSpPr>
          <p:spPr>
            <a:xfrm>
              <a:off x="726404" y="2500924"/>
              <a:ext cx="928271" cy="315106"/>
            </a:xfrm>
            <a:prstGeom prst="ellipse">
              <a:avLst/>
            </a:prstGeom>
            <a:solidFill>
              <a:schemeClr val="accent6">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900" b="1" dirty="0">
                  <a:latin typeface="ＭＳ ゴシック" panose="020B0609070205080204" pitchFamily="49" charset="-128"/>
                  <a:ea typeface="ＭＳ ゴシック" panose="020B0609070205080204" pitchFamily="49" charset="-128"/>
                </a:rPr>
                <a:t>コースを完走</a:t>
              </a:r>
              <a:r>
                <a:rPr kumimoji="1" lang="ja-JP" altLang="en-US" sz="900" b="1" dirty="0">
                  <a:latin typeface="ＭＳ ゴシック" panose="020B0609070205080204" pitchFamily="49" charset="-128"/>
                  <a:ea typeface="ＭＳ ゴシック" panose="020B0609070205080204" pitchFamily="49" charset="-128"/>
                </a:rPr>
                <a:t>する</a:t>
              </a:r>
            </a:p>
          </p:txBody>
        </p:sp>
        <p:sp>
          <p:nvSpPr>
            <p:cNvPr id="64" name="正方形/長方形 63">
              <a:extLst>
                <a:ext uri="{FF2B5EF4-FFF2-40B4-BE49-F238E27FC236}">
                  <a16:creationId xmlns:a16="http://schemas.microsoft.com/office/drawing/2014/main" id="{E51BF641-8BB7-4037-A2D8-DA5328B2C5A2}"/>
                </a:ext>
              </a:extLst>
            </p:cNvPr>
            <p:cNvSpPr/>
            <p:nvPr/>
          </p:nvSpPr>
          <p:spPr>
            <a:xfrm>
              <a:off x="676878" y="1888626"/>
              <a:ext cx="1043402" cy="97607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287591D1-77D5-42C4-9860-68AA55834D9D}"/>
                </a:ext>
              </a:extLst>
            </p:cNvPr>
            <p:cNvSpPr txBox="1"/>
            <p:nvPr/>
          </p:nvSpPr>
          <p:spPr>
            <a:xfrm>
              <a:off x="927909" y="1857146"/>
              <a:ext cx="580092" cy="230832"/>
            </a:xfrm>
            <a:prstGeom prst="rect">
              <a:avLst/>
            </a:prstGeom>
            <a:noFill/>
          </p:spPr>
          <p:txBody>
            <a:bodyPr wrap="square" rtlCol="0">
              <a:spAutoFit/>
            </a:bodyPr>
            <a:lstStyle/>
            <a:p>
              <a:r>
                <a:rPr kumimoji="1" lang="ja-JP" altLang="en-US" sz="900" b="1" dirty="0">
                  <a:latin typeface="ＭＳ ゴシック" panose="020B0609070205080204" pitchFamily="49" charset="-128"/>
                  <a:ea typeface="ＭＳ ゴシック" panose="020B0609070205080204" pitchFamily="49" charset="-128"/>
                </a:rPr>
                <a:t>走行体</a:t>
              </a:r>
            </a:p>
          </p:txBody>
        </p:sp>
      </p:grpSp>
      <p:grpSp>
        <p:nvGrpSpPr>
          <p:cNvPr id="86" name="グループ化 85">
            <a:extLst>
              <a:ext uri="{FF2B5EF4-FFF2-40B4-BE49-F238E27FC236}">
                <a16:creationId xmlns:a16="http://schemas.microsoft.com/office/drawing/2014/main" id="{51CBA54F-9354-470A-BEEC-B87F0D117D99}"/>
              </a:ext>
            </a:extLst>
          </p:cNvPr>
          <p:cNvGrpSpPr/>
          <p:nvPr/>
        </p:nvGrpSpPr>
        <p:grpSpPr>
          <a:xfrm>
            <a:off x="136104" y="2077069"/>
            <a:ext cx="578591" cy="783364"/>
            <a:chOff x="211698" y="2010032"/>
            <a:chExt cx="597996" cy="796465"/>
          </a:xfrm>
        </p:grpSpPr>
        <p:sp>
          <p:nvSpPr>
            <p:cNvPr id="69" name="フローチャート: 結合子 68">
              <a:extLst>
                <a:ext uri="{FF2B5EF4-FFF2-40B4-BE49-F238E27FC236}">
                  <a16:creationId xmlns:a16="http://schemas.microsoft.com/office/drawing/2014/main" id="{FB4E80B8-9B6D-44C0-8009-87A18881A8D9}"/>
                </a:ext>
              </a:extLst>
            </p:cNvPr>
            <p:cNvSpPr/>
            <p:nvPr/>
          </p:nvSpPr>
          <p:spPr>
            <a:xfrm>
              <a:off x="393885" y="2010032"/>
              <a:ext cx="205929" cy="196118"/>
            </a:xfrm>
            <a:prstGeom prst="flowChartConnector">
              <a:avLst/>
            </a:prstGeom>
            <a:solidFill>
              <a:schemeClr val="accent6">
                <a:lumMod val="20000"/>
                <a:lumOff val="8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71" name="直線コネクタ 70">
              <a:extLst>
                <a:ext uri="{FF2B5EF4-FFF2-40B4-BE49-F238E27FC236}">
                  <a16:creationId xmlns:a16="http://schemas.microsoft.com/office/drawing/2014/main" id="{8AC6526F-35B4-47F3-A819-319E72C7BCD6}"/>
                </a:ext>
              </a:extLst>
            </p:cNvPr>
            <p:cNvCxnSpPr>
              <a:cxnSpLocks/>
            </p:cNvCxnSpPr>
            <p:nvPr/>
          </p:nvCxnSpPr>
          <p:spPr>
            <a:xfrm>
              <a:off x="496852" y="2208312"/>
              <a:ext cx="0" cy="217135"/>
            </a:xfrm>
            <a:prstGeom prst="line">
              <a:avLst/>
            </a:prstGeom>
          </p:spPr>
          <p:style>
            <a:lnRef idx="3">
              <a:schemeClr val="dk1"/>
            </a:lnRef>
            <a:fillRef idx="0">
              <a:schemeClr val="dk1"/>
            </a:fillRef>
            <a:effectRef idx="2">
              <a:schemeClr val="dk1"/>
            </a:effectRef>
            <a:fontRef idx="minor">
              <a:schemeClr val="tx1"/>
            </a:fontRef>
          </p:style>
        </p:cxnSp>
        <p:cxnSp>
          <p:nvCxnSpPr>
            <p:cNvPr id="73" name="直線コネクタ 72">
              <a:extLst>
                <a:ext uri="{FF2B5EF4-FFF2-40B4-BE49-F238E27FC236}">
                  <a16:creationId xmlns:a16="http://schemas.microsoft.com/office/drawing/2014/main" id="{55418612-6EC9-471B-BDD9-030CD17935CD}"/>
                </a:ext>
              </a:extLst>
            </p:cNvPr>
            <p:cNvCxnSpPr>
              <a:cxnSpLocks/>
            </p:cNvCxnSpPr>
            <p:nvPr/>
          </p:nvCxnSpPr>
          <p:spPr>
            <a:xfrm flipV="1">
              <a:off x="315125" y="2302501"/>
              <a:ext cx="363451" cy="243"/>
            </a:xfrm>
            <a:prstGeom prst="line">
              <a:avLst/>
            </a:prstGeom>
          </p:spPr>
          <p:style>
            <a:lnRef idx="3">
              <a:schemeClr val="dk1"/>
            </a:lnRef>
            <a:fillRef idx="0">
              <a:schemeClr val="dk1"/>
            </a:fillRef>
            <a:effectRef idx="2">
              <a:schemeClr val="dk1"/>
            </a:effectRef>
            <a:fontRef idx="minor">
              <a:schemeClr val="tx1"/>
            </a:fontRef>
          </p:style>
        </p:cxnSp>
        <p:cxnSp>
          <p:nvCxnSpPr>
            <p:cNvPr id="77" name="直線コネクタ 76">
              <a:extLst>
                <a:ext uri="{FF2B5EF4-FFF2-40B4-BE49-F238E27FC236}">
                  <a16:creationId xmlns:a16="http://schemas.microsoft.com/office/drawing/2014/main" id="{344117C9-D10E-44E6-800B-5E7E173B12A6}"/>
                </a:ext>
              </a:extLst>
            </p:cNvPr>
            <p:cNvCxnSpPr>
              <a:cxnSpLocks/>
            </p:cNvCxnSpPr>
            <p:nvPr/>
          </p:nvCxnSpPr>
          <p:spPr>
            <a:xfrm flipH="1">
              <a:off x="367241" y="2415403"/>
              <a:ext cx="125536" cy="187567"/>
            </a:xfrm>
            <a:prstGeom prst="line">
              <a:avLst/>
            </a:prstGeom>
          </p:spPr>
          <p:style>
            <a:lnRef idx="3">
              <a:schemeClr val="dk1"/>
            </a:lnRef>
            <a:fillRef idx="0">
              <a:schemeClr val="dk1"/>
            </a:fillRef>
            <a:effectRef idx="2">
              <a:schemeClr val="dk1"/>
            </a:effectRef>
            <a:fontRef idx="minor">
              <a:schemeClr val="tx1"/>
            </a:fontRef>
          </p:style>
        </p:cxnSp>
        <p:cxnSp>
          <p:nvCxnSpPr>
            <p:cNvPr id="79" name="直線コネクタ 78">
              <a:extLst>
                <a:ext uri="{FF2B5EF4-FFF2-40B4-BE49-F238E27FC236}">
                  <a16:creationId xmlns:a16="http://schemas.microsoft.com/office/drawing/2014/main" id="{EE3AB05F-704D-46AE-944B-AB9FF96164DE}"/>
                </a:ext>
              </a:extLst>
            </p:cNvPr>
            <p:cNvCxnSpPr>
              <a:cxnSpLocks/>
            </p:cNvCxnSpPr>
            <p:nvPr/>
          </p:nvCxnSpPr>
          <p:spPr>
            <a:xfrm>
              <a:off x="498719" y="2416253"/>
              <a:ext cx="123325" cy="183157"/>
            </a:xfrm>
            <a:prstGeom prst="line">
              <a:avLst/>
            </a:prstGeom>
          </p:spPr>
          <p:style>
            <a:lnRef idx="3">
              <a:schemeClr val="dk1"/>
            </a:lnRef>
            <a:fillRef idx="0">
              <a:schemeClr val="dk1"/>
            </a:fillRef>
            <a:effectRef idx="2">
              <a:schemeClr val="dk1"/>
            </a:effectRef>
            <a:fontRef idx="minor">
              <a:schemeClr val="tx1"/>
            </a:fontRef>
          </p:style>
        </p:cxnSp>
        <p:sp>
          <p:nvSpPr>
            <p:cNvPr id="85" name="テキスト ボックス 84">
              <a:extLst>
                <a:ext uri="{FF2B5EF4-FFF2-40B4-BE49-F238E27FC236}">
                  <a16:creationId xmlns:a16="http://schemas.microsoft.com/office/drawing/2014/main" id="{7FE50A5A-325A-437B-AB26-DFD1CB5E4F75}"/>
                </a:ext>
              </a:extLst>
            </p:cNvPr>
            <p:cNvSpPr txBox="1"/>
            <p:nvPr/>
          </p:nvSpPr>
          <p:spPr>
            <a:xfrm>
              <a:off x="211698" y="2556158"/>
              <a:ext cx="597996" cy="250339"/>
            </a:xfrm>
            <a:prstGeom prst="rect">
              <a:avLst/>
            </a:prstGeom>
            <a:noFill/>
          </p:spPr>
          <p:txBody>
            <a:bodyPr wrap="square" rtlCol="0">
              <a:spAutoFit/>
            </a:bodyPr>
            <a:lstStyle/>
            <a:p>
              <a:r>
                <a:rPr kumimoji="1" lang="ja-JP" altLang="en-US" sz="1000" b="1" dirty="0">
                  <a:latin typeface="ＭＳ ゴシック" panose="020B0609070205080204" pitchFamily="49" charset="-128"/>
                  <a:ea typeface="ＭＳ ゴシック" panose="020B0609070205080204" pitchFamily="49" charset="-128"/>
                </a:rPr>
                <a:t>競技者</a:t>
              </a:r>
            </a:p>
          </p:txBody>
        </p:sp>
      </p:grpSp>
      <p:cxnSp>
        <p:nvCxnSpPr>
          <p:cNvPr id="90" name="直線コネクタ 89">
            <a:extLst>
              <a:ext uri="{FF2B5EF4-FFF2-40B4-BE49-F238E27FC236}">
                <a16:creationId xmlns:a16="http://schemas.microsoft.com/office/drawing/2014/main" id="{04AC3EFC-4FE7-42C3-8CC6-A716C5C275B9}"/>
              </a:ext>
            </a:extLst>
          </p:cNvPr>
          <p:cNvCxnSpPr>
            <a:cxnSpLocks/>
          </p:cNvCxnSpPr>
          <p:nvPr/>
        </p:nvCxnSpPr>
        <p:spPr>
          <a:xfrm flipV="1">
            <a:off x="621438" y="2348818"/>
            <a:ext cx="485522" cy="74468"/>
          </a:xfrm>
          <a:prstGeom prst="line">
            <a:avLst/>
          </a:prstGeom>
        </p:spPr>
        <p:style>
          <a:lnRef idx="2">
            <a:schemeClr val="dk1"/>
          </a:lnRef>
          <a:fillRef idx="0">
            <a:schemeClr val="dk1"/>
          </a:fillRef>
          <a:effectRef idx="1">
            <a:schemeClr val="dk1"/>
          </a:effectRef>
          <a:fontRef idx="minor">
            <a:schemeClr val="tx1"/>
          </a:fontRef>
        </p:style>
      </p:cxnSp>
      <p:cxnSp>
        <p:nvCxnSpPr>
          <p:cNvPr id="93" name="直線コネクタ 92">
            <a:extLst>
              <a:ext uri="{FF2B5EF4-FFF2-40B4-BE49-F238E27FC236}">
                <a16:creationId xmlns:a16="http://schemas.microsoft.com/office/drawing/2014/main" id="{5B3EF515-341E-4FFE-81D4-6F6345010D18}"/>
              </a:ext>
            </a:extLst>
          </p:cNvPr>
          <p:cNvCxnSpPr>
            <a:cxnSpLocks/>
          </p:cNvCxnSpPr>
          <p:nvPr/>
        </p:nvCxnSpPr>
        <p:spPr>
          <a:xfrm>
            <a:off x="624018" y="2458098"/>
            <a:ext cx="478530" cy="76836"/>
          </a:xfrm>
          <a:prstGeom prst="line">
            <a:avLst/>
          </a:prstGeom>
        </p:spPr>
        <p:style>
          <a:lnRef idx="2">
            <a:schemeClr val="dk1"/>
          </a:lnRef>
          <a:fillRef idx="0">
            <a:schemeClr val="dk1"/>
          </a:fillRef>
          <a:effectRef idx="1">
            <a:schemeClr val="dk1"/>
          </a:effectRef>
          <a:fontRef idx="minor">
            <a:schemeClr val="tx1"/>
          </a:fontRef>
        </p:style>
      </p:cxnSp>
      <p:sp>
        <p:nvSpPr>
          <p:cNvPr id="106" name="テキスト ボックス 105">
            <a:extLst>
              <a:ext uri="{FF2B5EF4-FFF2-40B4-BE49-F238E27FC236}">
                <a16:creationId xmlns:a16="http://schemas.microsoft.com/office/drawing/2014/main" id="{982D6E39-9B81-42B1-BF55-90096880B166}"/>
              </a:ext>
            </a:extLst>
          </p:cNvPr>
          <p:cNvSpPr txBox="1"/>
          <p:nvPr/>
        </p:nvSpPr>
        <p:spPr>
          <a:xfrm>
            <a:off x="3590980" y="7337430"/>
            <a:ext cx="3548524" cy="415498"/>
          </a:xfrm>
          <a:prstGeom prst="rect">
            <a:avLst/>
          </a:prstGeom>
          <a:noFill/>
        </p:spPr>
        <p:txBody>
          <a:bodyPr wrap="square" rtlCol="0">
            <a:spAutoFit/>
          </a:bodyPr>
          <a:lstStyle/>
          <a:p>
            <a:r>
              <a:rPr lang="ja-JP" altLang="en-US" sz="1050" dirty="0">
                <a:latin typeface="メイリオ" panose="020B0604030504040204" pitchFamily="50" charset="-128"/>
                <a:ea typeface="メイリオ" panose="020B0604030504040204" pitchFamily="50" charset="-128"/>
              </a:rPr>
              <a:t>各曲率分類における制御で用いる旋回量、ライントレースの</a:t>
            </a:r>
            <a:r>
              <a:rPr lang="en-US" altLang="ja-JP" sz="1050" dirty="0">
                <a:latin typeface="メイリオ" panose="020B0604030504040204" pitchFamily="50" charset="-128"/>
                <a:ea typeface="メイリオ" panose="020B0604030504040204" pitchFamily="50" charset="-128"/>
              </a:rPr>
              <a:t>PID</a:t>
            </a:r>
            <a:r>
              <a:rPr lang="ja-JP" altLang="en-US" sz="1050" dirty="0">
                <a:latin typeface="メイリオ" panose="020B0604030504040204" pitchFamily="50" charset="-128"/>
                <a:ea typeface="メイリオ" panose="020B0604030504040204" pitchFamily="50" charset="-128"/>
              </a:rPr>
              <a:t>係数を以下の表に示す。</a:t>
            </a:r>
            <a:endParaRPr kumimoji="1" lang="ja-JP" altLang="en-US" sz="1050" dirty="0">
              <a:latin typeface="メイリオ" panose="020B0604030504040204" pitchFamily="50" charset="-128"/>
              <a:ea typeface="メイリオ" panose="020B0604030504040204" pitchFamily="50" charset="-128"/>
            </a:endParaRPr>
          </a:p>
        </p:txBody>
      </p:sp>
      <p:sp>
        <p:nvSpPr>
          <p:cNvPr id="110" name="矢印: 山形 109">
            <a:extLst>
              <a:ext uri="{FF2B5EF4-FFF2-40B4-BE49-F238E27FC236}">
                <a16:creationId xmlns:a16="http://schemas.microsoft.com/office/drawing/2014/main" id="{869F2EAD-F265-48BE-8ED6-57D20D13A8CF}"/>
              </a:ext>
            </a:extLst>
          </p:cNvPr>
          <p:cNvSpPr/>
          <p:nvPr/>
        </p:nvSpPr>
        <p:spPr>
          <a:xfrm>
            <a:off x="3914483" y="9221120"/>
            <a:ext cx="8667117" cy="260000"/>
          </a:xfrm>
          <a:prstGeom prst="chevron">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b="1" dirty="0">
                <a:solidFill>
                  <a:schemeClr val="tx1"/>
                </a:solidFill>
              </a:rPr>
              <a:t>これらの値を設定した根拠を工夫点のページで解説する。</a:t>
            </a:r>
          </a:p>
        </p:txBody>
      </p:sp>
      <p:sp>
        <p:nvSpPr>
          <p:cNvPr id="114" name="テキスト ボックス 113">
            <a:extLst>
              <a:ext uri="{FF2B5EF4-FFF2-40B4-BE49-F238E27FC236}">
                <a16:creationId xmlns:a16="http://schemas.microsoft.com/office/drawing/2014/main" id="{409ED78E-271A-48CD-8696-D402EDAEEC9F}"/>
              </a:ext>
            </a:extLst>
          </p:cNvPr>
          <p:cNvSpPr txBox="1"/>
          <p:nvPr/>
        </p:nvSpPr>
        <p:spPr>
          <a:xfrm>
            <a:off x="6151764" y="265968"/>
            <a:ext cx="216024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pic>
        <p:nvPicPr>
          <p:cNvPr id="112" name="図 111">
            <a:extLst>
              <a:ext uri="{FF2B5EF4-FFF2-40B4-BE49-F238E27FC236}">
                <a16:creationId xmlns:a16="http://schemas.microsoft.com/office/drawing/2014/main" id="{A11C227B-D1C5-46D6-AB65-F9D95A79F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10" y="7281394"/>
            <a:ext cx="3299056" cy="2213770"/>
          </a:xfrm>
          <a:prstGeom prst="rect">
            <a:avLst/>
          </a:prstGeom>
        </p:spPr>
      </p:pic>
      <p:pic>
        <p:nvPicPr>
          <p:cNvPr id="8" name="図 7">
            <a:extLst>
              <a:ext uri="{FF2B5EF4-FFF2-40B4-BE49-F238E27FC236}">
                <a16:creationId xmlns:a16="http://schemas.microsoft.com/office/drawing/2014/main" id="{108A4A51-6224-4479-81C1-D5436D9FCF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1889" y="727749"/>
            <a:ext cx="2679017" cy="5735788"/>
          </a:xfrm>
          <a:prstGeom prst="rect">
            <a:avLst/>
          </a:prstGeom>
        </p:spPr>
      </p:pic>
      <p:cxnSp>
        <p:nvCxnSpPr>
          <p:cNvPr id="33" name="直線コネクタ 32">
            <a:extLst>
              <a:ext uri="{FF2B5EF4-FFF2-40B4-BE49-F238E27FC236}">
                <a16:creationId xmlns:a16="http://schemas.microsoft.com/office/drawing/2014/main" id="{9F36BD71-9415-4E84-A1F4-7A3920C1A4F1}"/>
              </a:ext>
            </a:extLst>
          </p:cNvPr>
          <p:cNvCxnSpPr/>
          <p:nvPr/>
        </p:nvCxnSpPr>
        <p:spPr>
          <a:xfrm>
            <a:off x="6889587" y="1603158"/>
            <a:ext cx="441395"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6672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95655"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2622918"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pic>
        <p:nvPicPr>
          <p:cNvPr id="4" name="図 3">
            <a:extLst>
              <a:ext uri="{FF2B5EF4-FFF2-40B4-BE49-F238E27FC236}">
                <a16:creationId xmlns:a16="http://schemas.microsoft.com/office/drawing/2014/main" id="{F09050C9-EBEE-4C41-A607-27C58A8A5A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14" y="3547112"/>
            <a:ext cx="12432245" cy="5933227"/>
          </a:xfrm>
          <a:prstGeom prst="rect">
            <a:avLst/>
          </a:prstGeom>
        </p:spPr>
      </p:pic>
      <p:sp>
        <p:nvSpPr>
          <p:cNvPr id="3" name="テキスト ボックス 2">
            <a:extLst>
              <a:ext uri="{FF2B5EF4-FFF2-40B4-BE49-F238E27FC236}">
                <a16:creationId xmlns:a16="http://schemas.microsoft.com/office/drawing/2014/main" id="{4A839BC4-54BA-4246-90D0-1001B466FC18}"/>
              </a:ext>
            </a:extLst>
          </p:cNvPr>
          <p:cNvSpPr txBox="1"/>
          <p:nvPr/>
        </p:nvSpPr>
        <p:spPr>
          <a:xfrm>
            <a:off x="320252"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40252" y="192088"/>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構造モデル</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42918" y="336104"/>
            <a:ext cx="2801424"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44962"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7" name="テキスト ボックス 16">
            <a:extLst>
              <a:ext uri="{FF2B5EF4-FFF2-40B4-BE49-F238E27FC236}">
                <a16:creationId xmlns:a16="http://schemas.microsoft.com/office/drawing/2014/main" id="{C1B82EFB-D319-47AB-8DCF-A0E113236827}"/>
              </a:ext>
            </a:extLst>
          </p:cNvPr>
          <p:cNvSpPr txBox="1"/>
          <p:nvPr/>
        </p:nvSpPr>
        <p:spPr>
          <a:xfrm>
            <a:off x="126583" y="983736"/>
            <a:ext cx="1881729"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１．</a:t>
            </a:r>
            <a:r>
              <a:rPr lang="ja-JP" altLang="en-US" b="1" dirty="0">
                <a:solidFill>
                  <a:prstClr val="black"/>
                </a:solidFill>
                <a:latin typeface="HG丸ｺﾞｼｯｸM-PRO" panose="020F0600000000000000" pitchFamily="50" charset="-128"/>
                <a:ea typeface="HG丸ｺﾞｼｯｸM-PRO" panose="020F0600000000000000" pitchFamily="50" charset="-128"/>
              </a:rPr>
              <a:t>パッケージ化</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9" name="テキスト ボックス 18">
            <a:extLst>
              <a:ext uri="{FF2B5EF4-FFF2-40B4-BE49-F238E27FC236}">
                <a16:creationId xmlns:a16="http://schemas.microsoft.com/office/drawing/2014/main" id="{DE6FC135-3FE7-4E74-98AE-6D85C2E3B6D2}"/>
              </a:ext>
            </a:extLst>
          </p:cNvPr>
          <p:cNvSpPr txBox="1"/>
          <p:nvPr/>
        </p:nvSpPr>
        <p:spPr>
          <a:xfrm>
            <a:off x="171011" y="1357283"/>
            <a:ext cx="7329343"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機能を構造によって階層化したものパッケージ構造に、各パッケージの役割を説明したものを表に示す。</a:t>
            </a:r>
            <a:endParaRPr kumimoji="1" lang="en-US" altLang="ja-JP"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graphicFrame>
        <p:nvGraphicFramePr>
          <p:cNvPr id="5" name="表 4">
            <a:extLst>
              <a:ext uri="{FF2B5EF4-FFF2-40B4-BE49-F238E27FC236}">
                <a16:creationId xmlns:a16="http://schemas.microsoft.com/office/drawing/2014/main" id="{08CF845F-A4EA-45A6-AABA-27A61ABF671B}"/>
              </a:ext>
            </a:extLst>
          </p:cNvPr>
          <p:cNvGraphicFramePr>
            <a:graphicFrameLocks noGrp="1"/>
          </p:cNvGraphicFramePr>
          <p:nvPr>
            <p:extLst>
              <p:ext uri="{D42A27DB-BD31-4B8C-83A1-F6EECF244321}">
                <p14:modId xmlns:p14="http://schemas.microsoft.com/office/powerpoint/2010/main" val="1996828496"/>
              </p:ext>
            </p:extLst>
          </p:nvPr>
        </p:nvGraphicFramePr>
        <p:xfrm>
          <a:off x="4321768" y="1934756"/>
          <a:ext cx="3137814" cy="1510576"/>
        </p:xfrm>
        <a:graphic>
          <a:graphicData uri="http://schemas.openxmlformats.org/drawingml/2006/table">
            <a:tbl>
              <a:tblPr firstRow="1" bandRow="1">
                <a:tableStyleId>{93296810-A885-4BE3-A3E7-6D5BEEA58F35}</a:tableStyleId>
              </a:tblPr>
              <a:tblGrid>
                <a:gridCol w="761553">
                  <a:extLst>
                    <a:ext uri="{9D8B030D-6E8A-4147-A177-3AD203B41FA5}">
                      <a16:colId xmlns:a16="http://schemas.microsoft.com/office/drawing/2014/main" val="188478114"/>
                    </a:ext>
                  </a:extLst>
                </a:gridCol>
                <a:gridCol w="2376261">
                  <a:extLst>
                    <a:ext uri="{9D8B030D-6E8A-4147-A177-3AD203B41FA5}">
                      <a16:colId xmlns:a16="http://schemas.microsoft.com/office/drawing/2014/main" val="543803565"/>
                    </a:ext>
                  </a:extLst>
                </a:gridCol>
              </a:tblGrid>
              <a:tr h="266572">
                <a:tc>
                  <a:txBody>
                    <a:bodyPr/>
                    <a:lstStyle/>
                    <a:p>
                      <a:pPr algn="ctr"/>
                      <a:r>
                        <a:rPr kumimoji="1" lang="ja-JP" altLang="en-US" sz="1100" dirty="0"/>
                        <a:t>名称</a:t>
                      </a:r>
                    </a:p>
                  </a:txBody>
                  <a:tcPr anchor="ctr"/>
                </a:tc>
                <a:tc>
                  <a:txBody>
                    <a:bodyPr/>
                    <a:lstStyle/>
                    <a:p>
                      <a:pPr algn="ctr"/>
                      <a:r>
                        <a:rPr kumimoji="1" lang="ja-JP" altLang="en-US" sz="1100" dirty="0"/>
                        <a:t>役割</a:t>
                      </a:r>
                    </a:p>
                  </a:txBody>
                  <a:tcPr anchor="ctr"/>
                </a:tc>
                <a:extLst>
                  <a:ext uri="{0D108BD9-81ED-4DB2-BD59-A6C34878D82A}">
                    <a16:rowId xmlns:a16="http://schemas.microsoft.com/office/drawing/2014/main" val="1408500701"/>
                  </a:ext>
                </a:extLst>
              </a:tr>
              <a:tr h="385049">
                <a:tc>
                  <a:txBody>
                    <a:bodyPr/>
                    <a:lstStyle/>
                    <a:p>
                      <a:pPr algn="ctr"/>
                      <a:r>
                        <a:rPr kumimoji="1" lang="ja-JP" altLang="en-US" sz="900" dirty="0"/>
                        <a:t>走行管理</a:t>
                      </a:r>
                    </a:p>
                  </a:txBody>
                  <a:tcPr anchor="ctr"/>
                </a:tc>
                <a:tc>
                  <a:txBody>
                    <a:bodyPr/>
                    <a:lstStyle/>
                    <a:p>
                      <a:pPr algn="l"/>
                      <a:r>
                        <a:rPr kumimoji="1" lang="ja-JP" altLang="en-US" sz="900" dirty="0"/>
                        <a:t>スタート、キャリブレーションの実行、走行に関する指示をする。</a:t>
                      </a:r>
                      <a:endParaRPr kumimoji="1" lang="en-US" altLang="ja-JP" sz="900" dirty="0"/>
                    </a:p>
                  </a:txBody>
                  <a:tcPr anchor="ctr"/>
                </a:tc>
                <a:extLst>
                  <a:ext uri="{0D108BD9-81ED-4DB2-BD59-A6C34878D82A}">
                    <a16:rowId xmlns:a16="http://schemas.microsoft.com/office/drawing/2014/main" val="816765208"/>
                  </a:ext>
                </a:extLst>
              </a:tr>
              <a:tr h="236953">
                <a:tc>
                  <a:txBody>
                    <a:bodyPr/>
                    <a:lstStyle/>
                    <a:p>
                      <a:pPr algn="ctr"/>
                      <a:r>
                        <a:rPr kumimoji="1" lang="ja-JP" altLang="en-US" sz="900" dirty="0"/>
                        <a:t>制御</a:t>
                      </a:r>
                      <a:endParaRPr kumimoji="1" lang="en-US" altLang="ja-JP" sz="900" dirty="0"/>
                    </a:p>
                  </a:txBody>
                  <a:tcPr anchor="ctr"/>
                </a:tc>
                <a:tc>
                  <a:txBody>
                    <a:bodyPr/>
                    <a:lstStyle/>
                    <a:p>
                      <a:pPr algn="l"/>
                      <a:r>
                        <a:rPr kumimoji="1" lang="ja-JP" altLang="en-US" sz="900" dirty="0"/>
                        <a:t>走行区間に応じて、走行制御、処理を行う。</a:t>
                      </a:r>
                    </a:p>
                  </a:txBody>
                  <a:tcPr anchor="ctr"/>
                </a:tc>
                <a:extLst>
                  <a:ext uri="{0D108BD9-81ED-4DB2-BD59-A6C34878D82A}">
                    <a16:rowId xmlns:a16="http://schemas.microsoft.com/office/drawing/2014/main" val="4258313854"/>
                  </a:ext>
                </a:extLst>
              </a:tr>
              <a:tr h="385049">
                <a:tc>
                  <a:txBody>
                    <a:bodyPr/>
                    <a:lstStyle/>
                    <a:p>
                      <a:pPr algn="ctr"/>
                      <a:r>
                        <a:rPr kumimoji="1" lang="ja-JP" altLang="en-US" sz="900" dirty="0"/>
                        <a:t>走行体情報</a:t>
                      </a:r>
                    </a:p>
                  </a:txBody>
                  <a:tcPr anchor="ctr"/>
                </a:tc>
                <a:tc>
                  <a:txBody>
                    <a:bodyPr/>
                    <a:lstStyle/>
                    <a:p>
                      <a:pPr algn="l"/>
                      <a:r>
                        <a:rPr kumimoji="1" lang="ja-JP" altLang="en-US" sz="900" dirty="0"/>
                        <a:t>デバイスを参照してデータを管理、ほかのパッケージに受け渡す。</a:t>
                      </a:r>
                    </a:p>
                  </a:txBody>
                  <a:tcPr anchor="ctr"/>
                </a:tc>
                <a:extLst>
                  <a:ext uri="{0D108BD9-81ED-4DB2-BD59-A6C34878D82A}">
                    <a16:rowId xmlns:a16="http://schemas.microsoft.com/office/drawing/2014/main" val="3358557439"/>
                  </a:ext>
                </a:extLst>
              </a:tr>
              <a:tr h="236953">
                <a:tc>
                  <a:txBody>
                    <a:bodyPr/>
                    <a:lstStyle/>
                    <a:p>
                      <a:pPr algn="ctr"/>
                      <a:r>
                        <a:rPr kumimoji="1" lang="ja-JP" altLang="en-US" sz="900" dirty="0"/>
                        <a:t>デバイス</a:t>
                      </a:r>
                    </a:p>
                  </a:txBody>
                  <a:tcPr anchor="ctr"/>
                </a:tc>
                <a:tc>
                  <a:txBody>
                    <a:bodyPr/>
                    <a:lstStyle/>
                    <a:p>
                      <a:pPr algn="l"/>
                      <a:r>
                        <a:rPr kumimoji="1" lang="ja-JP" altLang="en-US" sz="900" dirty="0"/>
                        <a:t>センサの値の取得、モータ制御を行う。</a:t>
                      </a:r>
                    </a:p>
                  </a:txBody>
                  <a:tcPr anchor="ctr"/>
                </a:tc>
                <a:extLst>
                  <a:ext uri="{0D108BD9-81ED-4DB2-BD59-A6C34878D82A}">
                    <a16:rowId xmlns:a16="http://schemas.microsoft.com/office/drawing/2014/main" val="1596238091"/>
                  </a:ext>
                </a:extLst>
              </a:tr>
            </a:tbl>
          </a:graphicData>
        </a:graphic>
      </p:graphicFrame>
      <p:sp>
        <p:nvSpPr>
          <p:cNvPr id="23" name="テキスト ボックス 22">
            <a:extLst>
              <a:ext uri="{FF2B5EF4-FFF2-40B4-BE49-F238E27FC236}">
                <a16:creationId xmlns:a16="http://schemas.microsoft.com/office/drawing/2014/main" id="{AD9D6A3C-6D5E-4181-BE32-C48E0D4ACDC8}"/>
              </a:ext>
            </a:extLst>
          </p:cNvPr>
          <p:cNvSpPr txBox="1"/>
          <p:nvPr/>
        </p:nvSpPr>
        <p:spPr>
          <a:xfrm>
            <a:off x="7694485" y="979502"/>
            <a:ext cx="2234302"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２．部品の仕様定義</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cxnSp>
        <p:nvCxnSpPr>
          <p:cNvPr id="24" name="直線コネクタ 23">
            <a:extLst>
              <a:ext uri="{FF2B5EF4-FFF2-40B4-BE49-F238E27FC236}">
                <a16:creationId xmlns:a16="http://schemas.microsoft.com/office/drawing/2014/main" id="{DA076511-29B4-4289-A5B1-40C3F5C3B6F5}"/>
              </a:ext>
            </a:extLst>
          </p:cNvPr>
          <p:cNvCxnSpPr>
            <a:cxnSpLocks/>
          </p:cNvCxnSpPr>
          <p:nvPr/>
        </p:nvCxnSpPr>
        <p:spPr>
          <a:xfrm>
            <a:off x="7625433" y="1328774"/>
            <a:ext cx="4884700" cy="712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6AF3BF9-354D-4C84-B586-BEA4FCD83CDF}"/>
              </a:ext>
            </a:extLst>
          </p:cNvPr>
          <p:cNvSpPr txBox="1"/>
          <p:nvPr/>
        </p:nvSpPr>
        <p:spPr>
          <a:xfrm>
            <a:off x="7564031" y="1313700"/>
            <a:ext cx="5033233" cy="73866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安定した倒立走行を行いコースを完走するためのクラスの構造をクラス図に示す。（</a:t>
            </a:r>
            <a:r>
              <a:rPr kumimoji="1" lang="ja-JP" altLang="en-US" sz="1400" b="1" i="0" u="none" strike="noStrike" kern="1200" cap="none" spc="0" normalizeH="0" baseline="0" noProof="0" dirty="0">
                <a:ln>
                  <a:noFill/>
                </a:ln>
                <a:solidFill>
                  <a:srgbClr val="FF0000"/>
                </a:solidFill>
                <a:effectLst/>
                <a:uLnTx/>
                <a:uFillTx/>
                <a:latin typeface="HG丸ｺﾞｼｯｸM-PRO" panose="020F0600000000000000" pitchFamily="50" charset="-128"/>
                <a:ea typeface="HG丸ｺﾞｼｯｸM-PRO" panose="020F0600000000000000" pitchFamily="50" charset="-128"/>
                <a:cs typeface="+mn-cs"/>
              </a:rPr>
              <a:t>ただし、多重度はすべて１、ロール名はクラス名と対応しているものとする。</a:t>
            </a: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a:t>
            </a:r>
          </a:p>
        </p:txBody>
      </p:sp>
      <p:cxnSp>
        <p:nvCxnSpPr>
          <p:cNvPr id="30" name="直線コネクタ 29">
            <a:extLst>
              <a:ext uri="{FF2B5EF4-FFF2-40B4-BE49-F238E27FC236}">
                <a16:creationId xmlns:a16="http://schemas.microsoft.com/office/drawing/2014/main" id="{42A1F393-1E5C-47EB-8F93-48B484E995FB}"/>
              </a:ext>
            </a:extLst>
          </p:cNvPr>
          <p:cNvCxnSpPr>
            <a:cxnSpLocks/>
          </p:cNvCxnSpPr>
          <p:nvPr/>
        </p:nvCxnSpPr>
        <p:spPr>
          <a:xfrm flipV="1">
            <a:off x="181861" y="1329982"/>
            <a:ext cx="7277721" cy="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EB78B98-FFB2-4055-B20D-F38B57463984}"/>
              </a:ext>
            </a:extLst>
          </p:cNvPr>
          <p:cNvCxnSpPr>
            <a:cxnSpLocks/>
          </p:cNvCxnSpPr>
          <p:nvPr/>
        </p:nvCxnSpPr>
        <p:spPr>
          <a:xfrm>
            <a:off x="7552928" y="1010485"/>
            <a:ext cx="0" cy="2508905"/>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1" name="直線コネクタ 20">
            <a:extLst>
              <a:ext uri="{FF2B5EF4-FFF2-40B4-BE49-F238E27FC236}">
                <a16:creationId xmlns:a16="http://schemas.microsoft.com/office/drawing/2014/main" id="{2288B0B3-03C1-4A5B-8403-D65948124B1D}"/>
              </a:ext>
            </a:extLst>
          </p:cNvPr>
          <p:cNvCxnSpPr>
            <a:cxnSpLocks/>
          </p:cNvCxnSpPr>
          <p:nvPr/>
        </p:nvCxnSpPr>
        <p:spPr>
          <a:xfrm flipH="1">
            <a:off x="204337" y="3519390"/>
            <a:ext cx="7348591"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576191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94668"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6334"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5140800"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7487"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0054" y="336104"/>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36334" y="192088"/>
            <a:ext cx="259653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7" name="テキスト ボックス 16">
            <a:extLst>
              <a:ext uri="{FF2B5EF4-FFF2-40B4-BE49-F238E27FC236}">
                <a16:creationId xmlns:a16="http://schemas.microsoft.com/office/drawing/2014/main" id="{E555DF15-33D2-421A-9758-8A8F51862B61}"/>
              </a:ext>
            </a:extLst>
          </p:cNvPr>
          <p:cNvSpPr txBox="1"/>
          <p:nvPr/>
        </p:nvSpPr>
        <p:spPr>
          <a:xfrm>
            <a:off x="115533" y="1994509"/>
            <a:ext cx="180440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１．状態の遷移</a:t>
            </a:r>
            <a:endParaRPr kumimoji="1" lang="ja-JP" altLang="en-US" dirty="0"/>
          </a:p>
        </p:txBody>
      </p:sp>
      <p:sp>
        <p:nvSpPr>
          <p:cNvPr id="19" name="テキスト ボックス 18">
            <a:extLst>
              <a:ext uri="{FF2B5EF4-FFF2-40B4-BE49-F238E27FC236}">
                <a16:creationId xmlns:a16="http://schemas.microsoft.com/office/drawing/2014/main" id="{2960DEAA-1DF6-4EAE-B096-64E27D6C82AD}"/>
              </a:ext>
            </a:extLst>
          </p:cNvPr>
          <p:cNvSpPr txBox="1"/>
          <p:nvPr/>
        </p:nvSpPr>
        <p:spPr>
          <a:xfrm>
            <a:off x="127720" y="2426777"/>
            <a:ext cx="4140024" cy="830997"/>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アクティビティ図と基に、走行事前処理と走行中の処理の変化を図</a:t>
            </a:r>
            <a:r>
              <a:rPr kumimoji="1" lang="en-US" altLang="ja-JP" dirty="0">
                <a:latin typeface="HG丸ｺﾞｼｯｸM-PRO" panose="020F0600000000000000" pitchFamily="50" charset="-128"/>
                <a:ea typeface="HG丸ｺﾞｼｯｸM-PRO" panose="020F0600000000000000" pitchFamily="50" charset="-128"/>
              </a:rPr>
              <a:t>5 </a:t>
            </a:r>
            <a:r>
              <a:rPr kumimoji="1" lang="ja-JP" altLang="en-US" dirty="0">
                <a:latin typeface="HG丸ｺﾞｼｯｸM-PRO" panose="020F0600000000000000" pitchFamily="50" charset="-128"/>
                <a:ea typeface="HG丸ｺﾞｼｯｸM-PRO" panose="020F0600000000000000" pitchFamily="50" charset="-128"/>
              </a:rPr>
              <a:t>ステートマシン図に示す</a:t>
            </a:r>
          </a:p>
        </p:txBody>
      </p:sp>
      <p:cxnSp>
        <p:nvCxnSpPr>
          <p:cNvPr id="20" name="直線コネクタ 19">
            <a:extLst>
              <a:ext uri="{FF2B5EF4-FFF2-40B4-BE49-F238E27FC236}">
                <a16:creationId xmlns:a16="http://schemas.microsoft.com/office/drawing/2014/main" id="{CA71F2BF-DAB3-4AED-A285-A1F69B5C8357}"/>
              </a:ext>
            </a:extLst>
          </p:cNvPr>
          <p:cNvCxnSpPr>
            <a:cxnSpLocks/>
          </p:cNvCxnSpPr>
          <p:nvPr/>
        </p:nvCxnSpPr>
        <p:spPr>
          <a:xfrm flipV="1">
            <a:off x="131902" y="2328862"/>
            <a:ext cx="4001382" cy="274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F455A3D9-86EC-48F2-9DFE-E329A68534D4}"/>
              </a:ext>
            </a:extLst>
          </p:cNvPr>
          <p:cNvSpPr/>
          <p:nvPr/>
        </p:nvSpPr>
        <p:spPr>
          <a:xfrm>
            <a:off x="152852" y="3328227"/>
            <a:ext cx="3980432" cy="5651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ステートマシン図</a:t>
            </a:r>
          </a:p>
        </p:txBody>
      </p:sp>
      <p:sp>
        <p:nvSpPr>
          <p:cNvPr id="21" name="テキスト ボックス 20">
            <a:extLst>
              <a:ext uri="{FF2B5EF4-FFF2-40B4-BE49-F238E27FC236}">
                <a16:creationId xmlns:a16="http://schemas.microsoft.com/office/drawing/2014/main" id="{A837F2FA-F11D-4DEE-AB5C-2C88A2903F27}"/>
              </a:ext>
            </a:extLst>
          </p:cNvPr>
          <p:cNvSpPr txBox="1"/>
          <p:nvPr/>
        </p:nvSpPr>
        <p:spPr>
          <a:xfrm>
            <a:off x="327574" y="8993682"/>
            <a:ext cx="3624916"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5 </a:t>
            </a:r>
            <a:r>
              <a:rPr lang="ja-JP" altLang="en-US" dirty="0">
                <a:latin typeface="HG丸ｺﾞｼｯｸM-PRO" panose="020F0600000000000000" pitchFamily="50" charset="-128"/>
                <a:ea typeface="HG丸ｺﾞｼｯｸM-PRO" panose="020F0600000000000000" pitchFamily="50" charset="-128"/>
              </a:rPr>
              <a:t>ステートマシン図</a:t>
            </a:r>
            <a:endParaRPr kumimoji="1" lang="ja-JP" altLang="en-US" dirty="0">
              <a:latin typeface="HG丸ｺﾞｼｯｸM-PRO" panose="020F0600000000000000" pitchFamily="50" charset="-128"/>
              <a:ea typeface="HG丸ｺﾞｼｯｸM-PRO" panose="020F0600000000000000" pitchFamily="50" charset="-128"/>
            </a:endParaRPr>
          </a:p>
        </p:txBody>
      </p:sp>
      <p:cxnSp>
        <p:nvCxnSpPr>
          <p:cNvPr id="22" name="直線コネクタ 21">
            <a:extLst>
              <a:ext uri="{FF2B5EF4-FFF2-40B4-BE49-F238E27FC236}">
                <a16:creationId xmlns:a16="http://schemas.microsoft.com/office/drawing/2014/main" id="{D6BA0D04-17B0-4FDD-9AA0-F77991CA8AA5}"/>
              </a:ext>
            </a:extLst>
          </p:cNvPr>
          <p:cNvCxnSpPr>
            <a:cxnSpLocks/>
          </p:cNvCxnSpPr>
          <p:nvPr/>
        </p:nvCxnSpPr>
        <p:spPr>
          <a:xfrm>
            <a:off x="4240560" y="1848193"/>
            <a:ext cx="0" cy="73618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26B73A05-44F5-4291-9E63-0EED2C10B815}"/>
              </a:ext>
            </a:extLst>
          </p:cNvPr>
          <p:cNvSpPr txBox="1"/>
          <p:nvPr/>
        </p:nvSpPr>
        <p:spPr>
          <a:xfrm>
            <a:off x="4293144" y="1957194"/>
            <a:ext cx="243643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２．振る舞い①</a:t>
            </a:r>
            <a:endParaRPr kumimoji="1" lang="ja-JP" altLang="en-US" dirty="0"/>
          </a:p>
        </p:txBody>
      </p:sp>
      <p:cxnSp>
        <p:nvCxnSpPr>
          <p:cNvPr id="24" name="直線コネクタ 23">
            <a:extLst>
              <a:ext uri="{FF2B5EF4-FFF2-40B4-BE49-F238E27FC236}">
                <a16:creationId xmlns:a16="http://schemas.microsoft.com/office/drawing/2014/main" id="{D56DA056-69A8-4334-96DA-18789DD7990E}"/>
              </a:ext>
            </a:extLst>
          </p:cNvPr>
          <p:cNvCxnSpPr>
            <a:cxnSpLocks/>
          </p:cNvCxnSpPr>
          <p:nvPr/>
        </p:nvCxnSpPr>
        <p:spPr>
          <a:xfrm flipV="1">
            <a:off x="4346083" y="2287830"/>
            <a:ext cx="8074546" cy="4342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063C58CB-117D-4705-8F36-5EEA73BA0AFD}"/>
              </a:ext>
            </a:extLst>
          </p:cNvPr>
          <p:cNvSpPr txBox="1"/>
          <p:nvPr/>
        </p:nvSpPr>
        <p:spPr>
          <a:xfrm>
            <a:off x="4346083" y="2393541"/>
            <a:ext cx="6575224" cy="584775"/>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5</a:t>
            </a:r>
            <a:r>
              <a:rPr kumimoji="1" lang="ja-JP" altLang="en-US" dirty="0">
                <a:latin typeface="HG丸ｺﾞｼｯｸM-PRO" panose="020F0600000000000000" pitchFamily="50" charset="-128"/>
                <a:ea typeface="HG丸ｺﾞｼｯｸM-PRO" panose="020F0600000000000000" pitchFamily="50" charset="-128"/>
              </a:rPr>
              <a:t>を基に全体の動作を図</a:t>
            </a:r>
            <a:r>
              <a:rPr kumimoji="1" lang="en-US" altLang="ja-JP" dirty="0">
                <a:latin typeface="HG丸ｺﾞｼｯｸM-PRO" panose="020F0600000000000000" pitchFamily="50" charset="-128"/>
                <a:ea typeface="HG丸ｺﾞｼｯｸM-PRO" panose="020F0600000000000000" pitchFamily="50" charset="-128"/>
              </a:rPr>
              <a:t>6 </a:t>
            </a:r>
            <a:r>
              <a:rPr kumimoji="1" lang="ja-JP" altLang="en-US" dirty="0">
                <a:latin typeface="HG丸ｺﾞｼｯｸM-PRO" panose="020F0600000000000000" pitchFamily="50" charset="-128"/>
                <a:ea typeface="HG丸ｺﾞｼｯｸM-PRO" panose="020F0600000000000000" pitchFamily="50" charset="-128"/>
              </a:rPr>
              <a:t>シーケンス図で示す</a:t>
            </a:r>
            <a:br>
              <a:rPr kumimoji="1" lang="en-US" altLang="ja-JP" dirty="0">
                <a:latin typeface="HG丸ｺﾞｼｯｸM-PRO" panose="020F0600000000000000" pitchFamily="50" charset="-128"/>
                <a:ea typeface="HG丸ｺﾞｼｯｸM-PRO" panose="020F0600000000000000" pitchFamily="50" charset="-128"/>
              </a:rPr>
            </a:br>
            <a:r>
              <a:rPr kumimoji="1" lang="en-US" altLang="ja-JP" dirty="0">
                <a:latin typeface="HG丸ｺﾞｼｯｸM-PRO" panose="020F0600000000000000" pitchFamily="50" charset="-128"/>
                <a:ea typeface="HG丸ｺﾞｼｯｸM-PRO" panose="020F0600000000000000" pitchFamily="50" charset="-128"/>
              </a:rPr>
              <a:t>ref.</a:t>
            </a:r>
            <a:r>
              <a:rPr kumimoji="1" lang="ja-JP" altLang="en-US" dirty="0">
                <a:latin typeface="HG丸ｺﾞｼｯｸM-PRO" panose="020F0600000000000000" pitchFamily="50" charset="-128"/>
                <a:ea typeface="HG丸ｺﾞｼｯｸM-PRO" panose="020F0600000000000000" pitchFamily="50" charset="-128"/>
              </a:rPr>
              <a:t>で表した部分は図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から図</a:t>
            </a:r>
            <a:r>
              <a:rPr kumimoji="1" lang="en-US" altLang="ja-JP" dirty="0">
                <a:latin typeface="HG丸ｺﾞｼｯｸM-PRO" panose="020F0600000000000000" pitchFamily="50" charset="-128"/>
                <a:ea typeface="HG丸ｺﾞｼｯｸM-PRO" panose="020F0600000000000000" pitchFamily="50" charset="-128"/>
              </a:rPr>
              <a:t>13</a:t>
            </a:r>
            <a:r>
              <a:rPr kumimoji="1" lang="ja-JP" altLang="en-US" dirty="0">
                <a:latin typeface="HG丸ｺﾞｼｯｸM-PRO" panose="020F0600000000000000" pitchFamily="50" charset="-128"/>
                <a:ea typeface="HG丸ｺﾞｼｯｸM-PRO" panose="020F0600000000000000" pitchFamily="50" charset="-128"/>
              </a:rPr>
              <a:t>に詳細を示す</a:t>
            </a:r>
          </a:p>
        </p:txBody>
      </p:sp>
      <p:sp>
        <p:nvSpPr>
          <p:cNvPr id="49" name="テキスト ボックス 48">
            <a:extLst>
              <a:ext uri="{FF2B5EF4-FFF2-40B4-BE49-F238E27FC236}">
                <a16:creationId xmlns:a16="http://schemas.microsoft.com/office/drawing/2014/main" id="{A5BC404B-F330-4FBD-9E7F-0DBE4697FEC6}"/>
              </a:ext>
            </a:extLst>
          </p:cNvPr>
          <p:cNvSpPr txBox="1"/>
          <p:nvPr/>
        </p:nvSpPr>
        <p:spPr>
          <a:xfrm>
            <a:off x="5962585" y="6340791"/>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6 </a:t>
            </a:r>
            <a:r>
              <a:rPr lang="ja-JP" altLang="en-US" dirty="0">
                <a:latin typeface="HG丸ｺﾞｼｯｸM-PRO" panose="020F0600000000000000" pitchFamily="50" charset="-128"/>
                <a:ea typeface="HG丸ｺﾞｼｯｸM-PRO" panose="020F0600000000000000" pitchFamily="50" charset="-128"/>
              </a:rPr>
              <a:t>シーケンス図</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27" name="図 26">
            <a:extLst>
              <a:ext uri="{FF2B5EF4-FFF2-40B4-BE49-F238E27FC236}">
                <a16:creationId xmlns:a16="http://schemas.microsoft.com/office/drawing/2014/main" id="{8CE0A3ED-3AEE-4945-98C9-4874D8D62209}"/>
              </a:ext>
            </a:extLst>
          </p:cNvPr>
          <p:cNvPicPr>
            <a:picLocks noChangeAspect="1"/>
          </p:cNvPicPr>
          <p:nvPr/>
        </p:nvPicPr>
        <p:blipFill rotWithShape="1">
          <a:blip r:embed="rId2"/>
          <a:srcRect l="3876" t="18224" r="6126" b="13762"/>
          <a:stretch/>
        </p:blipFill>
        <p:spPr>
          <a:xfrm>
            <a:off x="4355970" y="3017762"/>
            <a:ext cx="8295224" cy="3395593"/>
          </a:xfrm>
          <a:prstGeom prst="rect">
            <a:avLst/>
          </a:prstGeom>
        </p:spPr>
      </p:pic>
      <p:pic>
        <p:nvPicPr>
          <p:cNvPr id="28" name="図 27">
            <a:extLst>
              <a:ext uri="{FF2B5EF4-FFF2-40B4-BE49-F238E27FC236}">
                <a16:creationId xmlns:a16="http://schemas.microsoft.com/office/drawing/2014/main" id="{C29921D1-AA9E-402A-AA95-5D72367749ED}"/>
              </a:ext>
            </a:extLst>
          </p:cNvPr>
          <p:cNvPicPr>
            <a:picLocks noChangeAspect="1"/>
          </p:cNvPicPr>
          <p:nvPr/>
        </p:nvPicPr>
        <p:blipFill rotWithShape="1">
          <a:blip r:embed="rId3"/>
          <a:srcRect l="17937" t="30277" r="24596" b="12616"/>
          <a:stretch/>
        </p:blipFill>
        <p:spPr>
          <a:xfrm>
            <a:off x="7840960" y="6812590"/>
            <a:ext cx="4211485" cy="2266982"/>
          </a:xfrm>
          <a:prstGeom prst="rect">
            <a:avLst/>
          </a:prstGeom>
        </p:spPr>
      </p:pic>
      <p:sp>
        <p:nvSpPr>
          <p:cNvPr id="31" name="テキスト ボックス 30">
            <a:extLst>
              <a:ext uri="{FF2B5EF4-FFF2-40B4-BE49-F238E27FC236}">
                <a16:creationId xmlns:a16="http://schemas.microsoft.com/office/drawing/2014/main" id="{E7568802-DFA4-40B6-84D6-CB2D1875C1BF}"/>
              </a:ext>
            </a:extLst>
          </p:cNvPr>
          <p:cNvSpPr txBox="1"/>
          <p:nvPr/>
        </p:nvSpPr>
        <p:spPr>
          <a:xfrm>
            <a:off x="7624536" y="9028431"/>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7</a:t>
            </a:r>
            <a:r>
              <a:rPr lang="en-US" altLang="ja-JP" dirty="0">
                <a:latin typeface="HG丸ｺﾞｼｯｸM-PRO" panose="020F0600000000000000" pitchFamily="50" charset="-128"/>
                <a:ea typeface="HG丸ｺﾞｼｯｸM-PRO" panose="020F0600000000000000" pitchFamily="50" charset="-128"/>
              </a:rPr>
              <a:t> Bluetooth</a:t>
            </a:r>
            <a:r>
              <a:rPr lang="ja-JP" altLang="en-US" dirty="0">
                <a:latin typeface="HG丸ｺﾞｼｯｸM-PRO" panose="020F0600000000000000" pitchFamily="50" charset="-128"/>
                <a:ea typeface="HG丸ｺﾞｼｯｸM-PRO" panose="020F0600000000000000" pitchFamily="50" charset="-128"/>
              </a:rPr>
              <a:t>の振る舞い</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9" name="正方形/長方形 28">
            <a:extLst>
              <a:ext uri="{FF2B5EF4-FFF2-40B4-BE49-F238E27FC236}">
                <a16:creationId xmlns:a16="http://schemas.microsoft.com/office/drawing/2014/main" id="{A8F708CF-9991-455D-9DF2-796BE0CA0704}"/>
              </a:ext>
            </a:extLst>
          </p:cNvPr>
          <p:cNvSpPr/>
          <p:nvPr/>
        </p:nvSpPr>
        <p:spPr>
          <a:xfrm>
            <a:off x="11922103" y="6030541"/>
            <a:ext cx="599377" cy="2822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CF3DBDAF-38FA-41B6-900A-4D714BD6D47F}"/>
              </a:ext>
            </a:extLst>
          </p:cNvPr>
          <p:cNvSpPr/>
          <p:nvPr/>
        </p:nvSpPr>
        <p:spPr>
          <a:xfrm>
            <a:off x="11225337" y="5395312"/>
            <a:ext cx="576064" cy="25200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750FE3D6-152F-481A-8A17-D10B02405758}"/>
              </a:ext>
            </a:extLst>
          </p:cNvPr>
          <p:cNvSpPr/>
          <p:nvPr/>
        </p:nvSpPr>
        <p:spPr>
          <a:xfrm>
            <a:off x="9713168" y="3864497"/>
            <a:ext cx="684878" cy="33403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6282BCC7-7F87-426C-B26B-AC73A922B4FE}"/>
              </a:ext>
            </a:extLst>
          </p:cNvPr>
          <p:cNvSpPr/>
          <p:nvPr/>
        </p:nvSpPr>
        <p:spPr>
          <a:xfrm>
            <a:off x="10420917" y="4690666"/>
            <a:ext cx="732412" cy="2880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2FF47191-EB21-41F9-B811-9D26A30ECF54}"/>
              </a:ext>
            </a:extLst>
          </p:cNvPr>
          <p:cNvSpPr/>
          <p:nvPr/>
        </p:nvSpPr>
        <p:spPr>
          <a:xfrm>
            <a:off x="8380219" y="3873367"/>
            <a:ext cx="684878" cy="2776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2E0F4EFE-CCC2-4956-B57D-3F12F3910AC8}"/>
              </a:ext>
            </a:extLst>
          </p:cNvPr>
          <p:cNvSpPr/>
          <p:nvPr/>
        </p:nvSpPr>
        <p:spPr>
          <a:xfrm>
            <a:off x="6868775" y="3840556"/>
            <a:ext cx="540137" cy="27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7F1D994B-942C-4F18-8D98-122CC6C3292F}"/>
              </a:ext>
            </a:extLst>
          </p:cNvPr>
          <p:cNvSpPr/>
          <p:nvPr/>
        </p:nvSpPr>
        <p:spPr>
          <a:xfrm>
            <a:off x="7792676" y="6770650"/>
            <a:ext cx="4800810" cy="263846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テキスト ボックス 41">
            <a:extLst>
              <a:ext uri="{FF2B5EF4-FFF2-40B4-BE49-F238E27FC236}">
                <a16:creationId xmlns:a16="http://schemas.microsoft.com/office/drawing/2014/main" id="{2ED3112D-006D-4AB9-B730-CBEB06F64005}"/>
              </a:ext>
            </a:extLst>
          </p:cNvPr>
          <p:cNvSpPr txBox="1"/>
          <p:nvPr/>
        </p:nvSpPr>
        <p:spPr>
          <a:xfrm>
            <a:off x="4410329" y="6768793"/>
            <a:ext cx="3298716" cy="1323439"/>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の色枠で囲った部分をさらに詳しく図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13</a:t>
            </a:r>
            <a:r>
              <a:rPr lang="ja-JP" altLang="en-US" dirty="0">
                <a:latin typeface="HG丸ｺﾞｼｯｸM-PRO" panose="020F0600000000000000" pitchFamily="50" charset="-128"/>
                <a:ea typeface="HG丸ｺﾞｼｯｸM-PRO" panose="020F0600000000000000" pitchFamily="50" charset="-128"/>
              </a:rPr>
              <a:t>で表す</a:t>
            </a:r>
            <a:br>
              <a:rPr lang="en-US" altLang="ja-JP" dirty="0">
                <a:latin typeface="HG丸ｺﾞｼｯｸM-PRO" panose="020F0600000000000000" pitchFamily="50" charset="-128"/>
                <a:ea typeface="HG丸ｺﾞｼｯｸM-PRO" panose="020F0600000000000000" pitchFamily="50" charset="-128"/>
              </a:rPr>
            </a:br>
            <a:r>
              <a:rPr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7</a:t>
            </a:r>
            <a:r>
              <a:rPr lang="ja-JP" altLang="en-US" dirty="0">
                <a:latin typeface="HG丸ｺﾞｼｯｸM-PRO" panose="020F0600000000000000" pitchFamily="50" charset="-128"/>
                <a:ea typeface="HG丸ｺﾞｼｯｸM-PRO" panose="020F0600000000000000" pitchFamily="50" charset="-128"/>
              </a:rPr>
              <a:t>で使用されている色枠と同色のもので囲われたものが対応する図となっている</a:t>
            </a:r>
            <a:endParaRPr kumimoji="1" lang="ja-JP" altLang="en-US"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69502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3927"/>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94668"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6334"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5140800"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7487"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0054" y="336104"/>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36334" y="192088"/>
            <a:ext cx="259653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7" name="テキスト ボックス 16">
            <a:extLst>
              <a:ext uri="{FF2B5EF4-FFF2-40B4-BE49-F238E27FC236}">
                <a16:creationId xmlns:a16="http://schemas.microsoft.com/office/drawing/2014/main" id="{0DC06311-BA36-4C7C-B015-A5D92F655109}"/>
              </a:ext>
            </a:extLst>
          </p:cNvPr>
          <p:cNvSpPr txBox="1"/>
          <p:nvPr/>
        </p:nvSpPr>
        <p:spPr>
          <a:xfrm>
            <a:off x="82487" y="1959768"/>
            <a:ext cx="243643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１．振る舞い②</a:t>
            </a:r>
            <a:endParaRPr kumimoji="1" lang="ja-JP" altLang="en-US" dirty="0"/>
          </a:p>
        </p:txBody>
      </p:sp>
      <p:cxnSp>
        <p:nvCxnSpPr>
          <p:cNvPr id="18" name="直線コネクタ 17">
            <a:extLst>
              <a:ext uri="{FF2B5EF4-FFF2-40B4-BE49-F238E27FC236}">
                <a16:creationId xmlns:a16="http://schemas.microsoft.com/office/drawing/2014/main" id="{84CBF3E8-EDE8-4D9B-9683-B749FABE7F1F}"/>
              </a:ext>
            </a:extLst>
          </p:cNvPr>
          <p:cNvCxnSpPr>
            <a:cxnSpLocks/>
          </p:cNvCxnSpPr>
          <p:nvPr/>
        </p:nvCxnSpPr>
        <p:spPr>
          <a:xfrm flipV="1">
            <a:off x="176472" y="2212922"/>
            <a:ext cx="12417016" cy="667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図 6">
            <a:extLst>
              <a:ext uri="{FF2B5EF4-FFF2-40B4-BE49-F238E27FC236}">
                <a16:creationId xmlns:a16="http://schemas.microsoft.com/office/drawing/2014/main" id="{C6B4D44D-8896-4C46-B042-7863E61D0ED2}"/>
              </a:ext>
            </a:extLst>
          </p:cNvPr>
          <p:cNvPicPr>
            <a:picLocks noChangeAspect="1"/>
          </p:cNvPicPr>
          <p:nvPr/>
        </p:nvPicPr>
        <p:blipFill rotWithShape="1">
          <a:blip r:embed="rId2"/>
          <a:srcRect l="20578" t="22288" r="25250" b="16770"/>
          <a:stretch/>
        </p:blipFill>
        <p:spPr>
          <a:xfrm>
            <a:off x="263453" y="2482128"/>
            <a:ext cx="6151410" cy="3748501"/>
          </a:xfrm>
          <a:prstGeom prst="rect">
            <a:avLst/>
          </a:prstGeom>
        </p:spPr>
      </p:pic>
      <p:pic>
        <p:nvPicPr>
          <p:cNvPr id="8" name="図 7">
            <a:extLst>
              <a:ext uri="{FF2B5EF4-FFF2-40B4-BE49-F238E27FC236}">
                <a16:creationId xmlns:a16="http://schemas.microsoft.com/office/drawing/2014/main" id="{B352540B-EFA7-4CF4-ADA3-6F74F287F940}"/>
              </a:ext>
            </a:extLst>
          </p:cNvPr>
          <p:cNvPicPr>
            <a:picLocks noChangeAspect="1"/>
          </p:cNvPicPr>
          <p:nvPr/>
        </p:nvPicPr>
        <p:blipFill rotWithShape="1">
          <a:blip r:embed="rId3"/>
          <a:srcRect l="14151" t="24666" r="32389" b="20882"/>
          <a:stretch/>
        </p:blipFill>
        <p:spPr>
          <a:xfrm>
            <a:off x="6708395" y="2449091"/>
            <a:ext cx="2532599" cy="2002320"/>
          </a:xfrm>
          <a:prstGeom prst="rect">
            <a:avLst/>
          </a:prstGeom>
        </p:spPr>
      </p:pic>
      <p:pic>
        <p:nvPicPr>
          <p:cNvPr id="19" name="図 18">
            <a:extLst>
              <a:ext uri="{FF2B5EF4-FFF2-40B4-BE49-F238E27FC236}">
                <a16:creationId xmlns:a16="http://schemas.microsoft.com/office/drawing/2014/main" id="{F9BB8A40-A3BD-45F3-B386-401C64D20575}"/>
              </a:ext>
            </a:extLst>
          </p:cNvPr>
          <p:cNvPicPr>
            <a:picLocks noChangeAspect="1"/>
          </p:cNvPicPr>
          <p:nvPr/>
        </p:nvPicPr>
        <p:blipFill rotWithShape="1">
          <a:blip r:embed="rId4"/>
          <a:srcRect l="28625" t="14885" r="30313" b="19885"/>
          <a:stretch/>
        </p:blipFill>
        <p:spPr>
          <a:xfrm>
            <a:off x="9384572" y="2449091"/>
            <a:ext cx="3154336" cy="2714222"/>
          </a:xfrm>
          <a:prstGeom prst="rect">
            <a:avLst/>
          </a:prstGeom>
        </p:spPr>
      </p:pic>
      <p:pic>
        <p:nvPicPr>
          <p:cNvPr id="20" name="図 19">
            <a:extLst>
              <a:ext uri="{FF2B5EF4-FFF2-40B4-BE49-F238E27FC236}">
                <a16:creationId xmlns:a16="http://schemas.microsoft.com/office/drawing/2014/main" id="{299E4467-0069-4FF2-8179-DCB77A572EE9}"/>
              </a:ext>
            </a:extLst>
          </p:cNvPr>
          <p:cNvPicPr>
            <a:picLocks noChangeAspect="1"/>
          </p:cNvPicPr>
          <p:nvPr/>
        </p:nvPicPr>
        <p:blipFill rotWithShape="1">
          <a:blip r:embed="rId5"/>
          <a:srcRect l="19186" t="27155" r="40159" b="31780"/>
          <a:stretch/>
        </p:blipFill>
        <p:spPr>
          <a:xfrm>
            <a:off x="297487" y="6501295"/>
            <a:ext cx="3171459" cy="1735216"/>
          </a:xfrm>
          <a:prstGeom prst="rect">
            <a:avLst/>
          </a:prstGeom>
        </p:spPr>
      </p:pic>
    </p:spTree>
    <p:extLst>
      <p:ext uri="{BB962C8B-B14F-4D97-AF65-F5344CB8AC3E}">
        <p14:creationId xmlns:p14="http://schemas.microsoft.com/office/powerpoint/2010/main" val="3004469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93925"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40800"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9201"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7667675"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2844"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4741" y="336104"/>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085125" y="336104"/>
            <a:ext cx="263662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4842" y="192088"/>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spTree>
    <p:extLst>
      <p:ext uri="{BB962C8B-B14F-4D97-AF65-F5344CB8AC3E}">
        <p14:creationId xmlns:p14="http://schemas.microsoft.com/office/powerpoint/2010/main" val="3429835045"/>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2754</TotalTime>
  <Words>1208</Words>
  <Application>Microsoft Office PowerPoint</Application>
  <PresentationFormat>A3 297x420 mm</PresentationFormat>
  <Paragraphs>274</Paragraphs>
  <Slides>6</Slides>
  <Notes>1</Notes>
  <HiddenSlides>0</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6</vt:i4>
      </vt:variant>
    </vt:vector>
  </HeadingPairs>
  <TitlesOfParts>
    <vt:vector size="17" baseType="lpstr">
      <vt:lpstr>HG丸ｺﾞｼｯｸM-PRO</vt:lpstr>
      <vt:lpstr>HG創英角ｺﾞｼｯｸUB</vt:lpstr>
      <vt:lpstr>ＭＳ Ｐゴシック</vt:lpstr>
      <vt:lpstr>ＭＳ ゴシック</vt:lpstr>
      <vt:lpstr>メイリオ</vt:lpstr>
      <vt:lpstr>游ゴシック</vt:lpstr>
      <vt:lpstr>游ゴシック Light</vt:lpstr>
      <vt:lpstr>Arial</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g15237@ichinoseki.kosen-ac.jp</cp:lastModifiedBy>
  <cp:revision>293</cp:revision>
  <cp:lastPrinted>2019-08-23T02:06:01Z</cp:lastPrinted>
  <dcterms:created xsi:type="dcterms:W3CDTF">2002-02-28T07:41:56Z</dcterms:created>
  <dcterms:modified xsi:type="dcterms:W3CDTF">2019-08-23T03:27:35Z</dcterms:modified>
</cp:coreProperties>
</file>