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3" r:id="rId2"/>
  </p:sldMasterIdLst>
  <p:notesMasterIdLst>
    <p:notesMasterId r:id="rId4"/>
  </p:notesMasterIdLst>
  <p:handoutMasterIdLst>
    <p:handoutMasterId r:id="rId5"/>
  </p:handoutMasterIdLst>
  <p:sldIdLst>
    <p:sldId id="281" r:id="rId3"/>
  </p:sldIdLst>
  <p:sldSz cx="12801600" cy="9601200" type="A3"/>
  <p:notesSz cx="9990138" cy="143748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プライマリークラス）" id="{05F68B40-4021-4FFA-A734-7816717BBE8C}">
          <p14:sldIdLst/>
        </p14:section>
        <p14:section name="モデル図ページ（プライマリークラス）" id="{8B2B3982-7BAC-4EE5-974E-E0EE0719EC85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15237@ichinoseki.kosen-ac.jp" initials="g" lastIdx="0" clrIdx="0">
    <p:extLst>
      <p:ext uri="{19B8F6BF-5375-455C-9EA6-DF929625EA0E}">
        <p15:presenceInfo xmlns:p15="http://schemas.microsoft.com/office/powerpoint/2012/main" userId="S::g15237@ichinoseki.kosen-ac.jp::8e76cecd-b1d7-42ab-b8c2-c51b85b7b5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BB"/>
    <a:srgbClr val="D3FCFF"/>
    <a:srgbClr val="EFD4FE"/>
    <a:srgbClr val="E7BFFD"/>
    <a:srgbClr val="E0ABFD"/>
    <a:srgbClr val="D999FD"/>
    <a:srgbClr val="FFDFDF"/>
    <a:srgbClr val="FFBFBF"/>
    <a:srgbClr val="E10000"/>
    <a:srgbClr val="FFF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75" autoAdjust="0"/>
    <p:restoredTop sz="95889" autoAdjust="0"/>
  </p:normalViewPr>
  <p:slideViewPr>
    <p:cSldViewPr showGuides="1">
      <p:cViewPr varScale="1">
        <p:scale>
          <a:sx n="72" d="100"/>
          <a:sy n="72" d="100"/>
        </p:scale>
        <p:origin x="968" y="76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61623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algn="r"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61623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algn="r" defTabSz="1343153">
              <a:defRPr sz="17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58362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03350" y="1077913"/>
            <a:ext cx="7186613" cy="5389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9557" y="6828468"/>
            <a:ext cx="7992110" cy="64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58362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ブストラクトページ用（プライマリークラス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C593D-50EE-492C-BF62-7061D845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715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227AF-C1D2-4D5B-BB89-3FC06B40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B6EF-1BBD-44F7-8105-357758AD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1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774222" rtl="0" eaLnBrk="1" latinLnBrk="0" hangingPunct="1">
        <a:lnSpc>
          <a:spcPct val="90000"/>
        </a:lnSpc>
        <a:spcBef>
          <a:spcPct val="0"/>
        </a:spcBef>
        <a:buNone/>
        <a:defRPr kumimoji="1" sz="3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3556" indent="-193556" algn="l" defTabSz="774222" rtl="0" eaLnBrk="1" latinLnBrk="0" hangingPunct="1">
        <a:lnSpc>
          <a:spcPct val="90000"/>
        </a:lnSpc>
        <a:spcBef>
          <a:spcPts val="847"/>
        </a:spcBef>
        <a:buFont typeface="Arial" panose="020B0604020202020204" pitchFamily="34" charset="0"/>
        <a:buChar char="•"/>
        <a:defRPr kumimoji="1" sz="2371" kern="1200">
          <a:solidFill>
            <a:schemeClr val="tx1"/>
          </a:solidFill>
          <a:latin typeface="+mn-lt"/>
          <a:ea typeface="+mn-ea"/>
          <a:cs typeface="+mn-cs"/>
        </a:defRPr>
      </a:lvl1pPr>
      <a:lvl2pPr marL="580667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967778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693" kern="1200">
          <a:solidFill>
            <a:schemeClr val="tx1"/>
          </a:solidFill>
          <a:latin typeface="+mn-lt"/>
          <a:ea typeface="+mn-ea"/>
          <a:cs typeface="+mn-cs"/>
        </a:defRPr>
      </a:lvl3pPr>
      <a:lvl4pPr marL="1354889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742001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2129112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516223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903334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290446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1pPr>
      <a:lvl2pPr marL="387111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74222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3pPr>
      <a:lvl4pPr marL="1161334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548445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1935556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322667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709779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09689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D3455A-94BB-4384-9D81-3373DDA6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75" y="511175"/>
            <a:ext cx="11042650" cy="833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D97918-B164-4912-9485-26849240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475" y="1272208"/>
            <a:ext cx="11042650" cy="806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91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5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四角形: 角を丸くする 114">
            <a:extLst>
              <a:ext uri="{FF2B5EF4-FFF2-40B4-BE49-F238E27FC236}">
                <a16:creationId xmlns:a16="http://schemas.microsoft.com/office/drawing/2014/main" id="{2798FF8C-0FCA-4075-AE5D-BA71AC9C3B39}"/>
              </a:ext>
            </a:extLst>
          </p:cNvPr>
          <p:cNvSpPr/>
          <p:nvPr/>
        </p:nvSpPr>
        <p:spPr>
          <a:xfrm>
            <a:off x="6147012" y="267972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DFFF80D-32F6-4641-A456-86DEF48B839E}"/>
              </a:ext>
            </a:extLst>
          </p:cNvPr>
          <p:cNvSpPr/>
          <p:nvPr/>
        </p:nvSpPr>
        <p:spPr>
          <a:xfrm>
            <a:off x="4131012" y="264096"/>
            <a:ext cx="2016000" cy="1080368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4934B8C-C644-49A7-8C50-B417AAAD4BD4}"/>
              </a:ext>
            </a:extLst>
          </p:cNvPr>
          <p:cNvSpPr/>
          <p:nvPr/>
        </p:nvSpPr>
        <p:spPr>
          <a:xfrm>
            <a:off x="2118951" y="267206"/>
            <a:ext cx="2016000" cy="1368400"/>
          </a:xfrm>
          <a:prstGeom prst="roundRect">
            <a:avLst>
              <a:gd name="adj" fmla="val 13495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FFC4548-7F1A-4F38-96A5-7A693D93CF9B}"/>
              </a:ext>
            </a:extLst>
          </p:cNvPr>
          <p:cNvSpPr/>
          <p:nvPr/>
        </p:nvSpPr>
        <p:spPr>
          <a:xfrm>
            <a:off x="99487" y="46613"/>
            <a:ext cx="2016000" cy="1224384"/>
          </a:xfrm>
          <a:prstGeom prst="roundRect">
            <a:avLst>
              <a:gd name="adj" fmla="val 13842"/>
            </a:avLst>
          </a:prstGeom>
          <a:solidFill>
            <a:schemeClr val="accent6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9B96D26-795E-44A3-9A17-D2913FF49DAB}"/>
              </a:ext>
            </a:extLst>
          </p:cNvPr>
          <p:cNvSpPr/>
          <p:nvPr/>
        </p:nvSpPr>
        <p:spPr>
          <a:xfrm>
            <a:off x="8159073" y="268334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CF528F6-0D59-4A16-899E-E9075561CAD3}"/>
              </a:ext>
            </a:extLst>
          </p:cNvPr>
          <p:cNvSpPr/>
          <p:nvPr/>
        </p:nvSpPr>
        <p:spPr>
          <a:xfrm>
            <a:off x="104464" y="686572"/>
            <a:ext cx="12600000" cy="8856984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C2256-755B-4562-8E23-88557EE81276}"/>
              </a:ext>
            </a:extLst>
          </p:cNvPr>
          <p:cNvSpPr txBox="1"/>
          <p:nvPr/>
        </p:nvSpPr>
        <p:spPr>
          <a:xfrm>
            <a:off x="2513459" y="248190"/>
            <a:ext cx="1203919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２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構造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A839BC4-54BA-4246-90D0-1001B466FC18}"/>
              </a:ext>
            </a:extLst>
          </p:cNvPr>
          <p:cNvSpPr txBox="1"/>
          <p:nvPr/>
        </p:nvSpPr>
        <p:spPr>
          <a:xfrm>
            <a:off x="420438" y="147312"/>
            <a:ext cx="1219549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１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機能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B6DE600-02D5-4297-AB70-824D28CEE6FA}"/>
              </a:ext>
            </a:extLst>
          </p:cNvPr>
          <p:cNvSpPr txBox="1"/>
          <p:nvPr/>
        </p:nvSpPr>
        <p:spPr>
          <a:xfrm>
            <a:off x="4123686" y="274701"/>
            <a:ext cx="201600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2857B95-E44E-4693-9BF6-518968E8AB21}"/>
              </a:ext>
            </a:extLst>
          </p:cNvPr>
          <p:cNvSpPr txBox="1"/>
          <p:nvPr/>
        </p:nvSpPr>
        <p:spPr>
          <a:xfrm>
            <a:off x="8441559" y="270996"/>
            <a:ext cx="1445666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４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工夫点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66DA5DDC-1FCA-4B84-8E66-5E6C712B95C5}"/>
              </a:ext>
            </a:extLst>
          </p:cNvPr>
          <p:cNvGrpSpPr/>
          <p:nvPr/>
        </p:nvGrpSpPr>
        <p:grpSpPr>
          <a:xfrm>
            <a:off x="136104" y="2733854"/>
            <a:ext cx="3778379" cy="754052"/>
            <a:chOff x="100800" y="3389202"/>
            <a:chExt cx="3778379" cy="754052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39B023B9-74EB-485E-B7A9-2E7916E6C963}"/>
                </a:ext>
              </a:extLst>
            </p:cNvPr>
            <p:cNvSpPr txBox="1"/>
            <p:nvPr/>
          </p:nvSpPr>
          <p:spPr>
            <a:xfrm>
              <a:off x="100800" y="3727756"/>
              <a:ext cx="365751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rPr>
                <a:t>機能を実現するための方法をユースケース記述，処理順序をアクティビティ図に示す．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+mn-cs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BC656E32-26A4-4666-809A-9F95C9E4C140}"/>
                </a:ext>
              </a:extLst>
            </p:cNvPr>
            <p:cNvSpPr txBox="1"/>
            <p:nvPr/>
          </p:nvSpPr>
          <p:spPr>
            <a:xfrm>
              <a:off x="100800" y="3389202"/>
              <a:ext cx="2033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２．機能要件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5912503A-9432-4EF7-8DAE-A3C6B8B3A324}"/>
                </a:ext>
              </a:extLst>
            </p:cNvPr>
            <p:cNvCxnSpPr>
              <a:cxnSpLocks/>
            </p:cNvCxnSpPr>
            <p:nvPr/>
          </p:nvCxnSpPr>
          <p:spPr>
            <a:xfrm>
              <a:off x="125644" y="3727756"/>
              <a:ext cx="3753535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9A79F65-2C6D-4369-97B6-E1511ADE470A}"/>
              </a:ext>
            </a:extLst>
          </p:cNvPr>
          <p:cNvCxnSpPr>
            <a:cxnSpLocks/>
          </p:cNvCxnSpPr>
          <p:nvPr/>
        </p:nvCxnSpPr>
        <p:spPr>
          <a:xfrm>
            <a:off x="6712849" y="739552"/>
            <a:ext cx="0" cy="5735788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B40DD60-3B56-42E8-A561-2ABDE7CB3975}"/>
              </a:ext>
            </a:extLst>
          </p:cNvPr>
          <p:cNvSpPr txBox="1"/>
          <p:nvPr/>
        </p:nvSpPr>
        <p:spPr>
          <a:xfrm>
            <a:off x="6751571" y="4573376"/>
            <a:ext cx="2033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補足１</a:t>
            </a:r>
            <a:r>
              <a:rPr lang="en-US" altLang="ja-JP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.</a:t>
            </a:r>
            <a:r>
              <a:rPr lang="ja-JP" altLang="en-US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タスク一覧</a:t>
            </a:r>
            <a:endParaRPr lang="en-US" altLang="ja-JP" b="1" dirty="0">
              <a:solidFill>
                <a:prstClr val="black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B3BAA60-22E0-4DE9-95B6-563F487F0A6F}"/>
              </a:ext>
            </a:extLst>
          </p:cNvPr>
          <p:cNvCxnSpPr>
            <a:cxnSpLocks/>
          </p:cNvCxnSpPr>
          <p:nvPr/>
        </p:nvCxnSpPr>
        <p:spPr>
          <a:xfrm>
            <a:off x="6760840" y="984176"/>
            <a:ext cx="583586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7E66A07-6580-4303-AB88-DEF042E624A0}"/>
              </a:ext>
            </a:extLst>
          </p:cNvPr>
          <p:cNvSpPr txBox="1"/>
          <p:nvPr/>
        </p:nvSpPr>
        <p:spPr>
          <a:xfrm>
            <a:off x="6782844" y="4879180"/>
            <a:ext cx="59569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走行体が提供する機能を実現するため，以下の周期タスクを定義する．なお，</a:t>
            </a:r>
            <a:r>
              <a:rPr kumimoji="1" lang="ja-JP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通信管理タスクと尻尾管理タスクは走行準備に含む</a:t>
            </a:r>
            <a:r>
              <a:rPr lang="ja-JP" altLang="en-US" sz="105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ため，本モデルでは省略する</a:t>
            </a:r>
            <a:r>
              <a:rPr kumimoji="1" lang="ja-JP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．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E51F7059-442B-4DE1-989C-F44DBD2224C3}"/>
              </a:ext>
            </a:extLst>
          </p:cNvPr>
          <p:cNvGrpSpPr/>
          <p:nvPr/>
        </p:nvGrpSpPr>
        <p:grpSpPr>
          <a:xfrm>
            <a:off x="64096" y="696144"/>
            <a:ext cx="3917924" cy="1224136"/>
            <a:chOff x="-3653" y="660286"/>
            <a:chExt cx="3917924" cy="1224136"/>
          </a:xfrm>
        </p:grpSpPr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AF2DCC8C-2365-43AB-9E17-176AA07FFDED}"/>
                </a:ext>
              </a:extLst>
            </p:cNvPr>
            <p:cNvCxnSpPr>
              <a:cxnSpLocks/>
            </p:cNvCxnSpPr>
            <p:nvPr/>
          </p:nvCxnSpPr>
          <p:spPr>
            <a:xfrm>
              <a:off x="93199" y="984176"/>
              <a:ext cx="3753535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85955608-DD65-46B1-83AA-2FE595727633}"/>
                </a:ext>
              </a:extLst>
            </p:cNvPr>
            <p:cNvSpPr txBox="1"/>
            <p:nvPr/>
          </p:nvSpPr>
          <p:spPr>
            <a:xfrm>
              <a:off x="73832" y="660286"/>
              <a:ext cx="2002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１．提供する機能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AC58BE73-6899-4CE2-8F40-BFDDFD555F64}"/>
                </a:ext>
              </a:extLst>
            </p:cNvPr>
            <p:cNvSpPr txBox="1"/>
            <p:nvPr/>
          </p:nvSpPr>
          <p:spPr>
            <a:xfrm>
              <a:off x="-3653" y="984176"/>
              <a:ext cx="3917924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走行体は競技者に「コースを完走する」という機能</a:t>
              </a:r>
              <a:r>
                <a:rPr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を提供する</a:t>
              </a:r>
              <a:r>
                <a:rPr kumimoji="1"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．このモデルでは、</a:t>
              </a:r>
              <a:r>
                <a:rPr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「コースを完走する」という課題を、スタート動作を終えてからゴールゲートを通過するまでの動作と定義する．なお，</a:t>
              </a:r>
              <a:r>
                <a:rPr lang="ja-JP" altLang="en-US" sz="1050" b="1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それ以外の動作は走行準備とし，その定義は以下に示す</a:t>
              </a:r>
              <a:r>
                <a:rPr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．</a:t>
              </a:r>
              <a:endPara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2D8B73A-328F-4A9E-AE6C-EA2D211F573C}"/>
              </a:ext>
            </a:extLst>
          </p:cNvPr>
          <p:cNvSpPr txBox="1"/>
          <p:nvPr/>
        </p:nvSpPr>
        <p:spPr>
          <a:xfrm>
            <a:off x="100800" y="6467720"/>
            <a:ext cx="2787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+mn-lt"/>
                <a:ea typeface="+mn-ea"/>
              </a:rPr>
              <a:t>補足２</a:t>
            </a:r>
            <a:r>
              <a:rPr lang="en-US" altLang="ja-JP" b="1" dirty="0">
                <a:latin typeface="+mn-lt"/>
                <a:ea typeface="+mn-ea"/>
              </a:rPr>
              <a:t> .</a:t>
            </a:r>
            <a:r>
              <a:rPr lang="ja-JP" altLang="en-US" b="1" dirty="0">
                <a:latin typeface="+mn-lt"/>
                <a:ea typeface="+mn-ea"/>
              </a:rPr>
              <a:t> </a:t>
            </a:r>
            <a:r>
              <a:rPr kumimoji="1" lang="ja-JP" altLang="en-US" b="1" dirty="0">
                <a:latin typeface="+mn-lt"/>
                <a:ea typeface="+mn-ea"/>
              </a:rPr>
              <a:t>区間分けについて</a:t>
            </a: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7B7E49AE-87B6-4A4A-9EEE-5603F5C42F0C}"/>
              </a:ext>
            </a:extLst>
          </p:cNvPr>
          <p:cNvCxnSpPr>
            <a:cxnSpLocks/>
          </p:cNvCxnSpPr>
          <p:nvPr/>
        </p:nvCxnSpPr>
        <p:spPr>
          <a:xfrm>
            <a:off x="189098" y="6744816"/>
            <a:ext cx="3348265" cy="856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990CCDD-53C3-474C-B0DD-D925E5C4B440}"/>
              </a:ext>
            </a:extLst>
          </p:cNvPr>
          <p:cNvSpPr txBox="1"/>
          <p:nvPr/>
        </p:nvSpPr>
        <p:spPr>
          <a:xfrm>
            <a:off x="116613" y="6753379"/>
            <a:ext cx="347282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コースを以下のように</a:t>
            </a:r>
            <a:r>
              <a:rPr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分割し，区間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ごとに走行設定</a:t>
            </a:r>
            <a:r>
              <a:rPr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を変える．</a:t>
            </a:r>
            <a:r>
              <a:rPr lang="ja-JP" altLang="en-US" sz="1050" b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今回</a:t>
            </a:r>
            <a:r>
              <a:rPr lang="ja-JP" altLang="en-US" sz="105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のコースは線対称で</a:t>
            </a:r>
            <a:r>
              <a:rPr lang="ja-JP" altLang="en-US" sz="1050" b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あるため，</a:t>
            </a:r>
            <a:r>
              <a:rPr lang="en-US" altLang="ja-JP" sz="105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r>
              <a:rPr lang="ja-JP" altLang="en-US" sz="105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コースの区間分けについては</a:t>
            </a:r>
            <a:r>
              <a:rPr lang="ja-JP" altLang="en-US" sz="1050" b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省略する</a:t>
            </a:r>
            <a:r>
              <a:rPr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．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64E09D1F-E5F0-483A-8945-8DE5F7ABF40E}"/>
              </a:ext>
            </a:extLst>
          </p:cNvPr>
          <p:cNvCxnSpPr>
            <a:cxnSpLocks/>
          </p:cNvCxnSpPr>
          <p:nvPr/>
        </p:nvCxnSpPr>
        <p:spPr>
          <a:xfrm>
            <a:off x="145846" y="6507921"/>
            <a:ext cx="12375634" cy="3180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B150A4B-10E9-4BB5-B403-616F7408FD46}"/>
              </a:ext>
            </a:extLst>
          </p:cNvPr>
          <p:cNvSpPr txBox="1"/>
          <p:nvPr/>
        </p:nvSpPr>
        <p:spPr>
          <a:xfrm>
            <a:off x="12262313" y="5685224"/>
            <a:ext cx="38847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優先度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6677F529-FCA5-4895-83EB-48FA3E8A9943}"/>
              </a:ext>
            </a:extLst>
          </p:cNvPr>
          <p:cNvCxnSpPr>
            <a:cxnSpLocks/>
          </p:cNvCxnSpPr>
          <p:nvPr/>
        </p:nvCxnSpPr>
        <p:spPr>
          <a:xfrm>
            <a:off x="12089432" y="5499766"/>
            <a:ext cx="0" cy="9341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9C12542-0869-4D76-8D7B-52826EE139AF}"/>
              </a:ext>
            </a:extLst>
          </p:cNvPr>
          <p:cNvSpPr txBox="1"/>
          <p:nvPr/>
        </p:nvSpPr>
        <p:spPr>
          <a:xfrm>
            <a:off x="12117755" y="5434066"/>
            <a:ext cx="1430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高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1D9CFFE-DE57-48C6-AAE1-6511EADD9E72}"/>
              </a:ext>
            </a:extLst>
          </p:cNvPr>
          <p:cNvSpPr txBox="1"/>
          <p:nvPr/>
        </p:nvSpPr>
        <p:spPr>
          <a:xfrm>
            <a:off x="12090678" y="6257071"/>
            <a:ext cx="290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低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D7CFF42B-D74E-4DFF-AB89-02B7F1AFC41E}"/>
              </a:ext>
            </a:extLst>
          </p:cNvPr>
          <p:cNvSpPr txBox="1"/>
          <p:nvPr/>
        </p:nvSpPr>
        <p:spPr>
          <a:xfrm>
            <a:off x="6681316" y="696144"/>
            <a:ext cx="176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３</a:t>
            </a:r>
            <a:r>
              <a:rPr kumimoji="1" lang="en-US" altLang="ja-JP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.</a:t>
            </a:r>
            <a:r>
              <a:rPr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部品の定義</a:t>
            </a:r>
            <a:endParaRPr kumimoji="1" lang="ja-JP" altLang="en-US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15E1CCFD-5AEB-4C66-B546-2AAF74EE85E6}"/>
              </a:ext>
            </a:extLst>
          </p:cNvPr>
          <p:cNvCxnSpPr>
            <a:cxnSpLocks/>
          </p:cNvCxnSpPr>
          <p:nvPr/>
        </p:nvCxnSpPr>
        <p:spPr>
          <a:xfrm>
            <a:off x="6815663" y="4879180"/>
            <a:ext cx="580500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B10EFDE6-791C-4BE0-871C-5814C9379A41}"/>
              </a:ext>
            </a:extLst>
          </p:cNvPr>
          <p:cNvSpPr txBox="1"/>
          <p:nvPr/>
        </p:nvSpPr>
        <p:spPr>
          <a:xfrm>
            <a:off x="6724672" y="984176"/>
            <a:ext cx="3348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機能を実現するために必要な部品を以下の表に示す．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D256DCA-63BA-4C0C-AA1F-527D41D15395}"/>
              </a:ext>
            </a:extLst>
          </p:cNvPr>
          <p:cNvCxnSpPr/>
          <p:nvPr/>
        </p:nvCxnSpPr>
        <p:spPr>
          <a:xfrm>
            <a:off x="3589433" y="6576677"/>
            <a:ext cx="0" cy="287081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2AACA7E-6500-4249-9BB6-325CE74060EE}"/>
              </a:ext>
            </a:extLst>
          </p:cNvPr>
          <p:cNvCxnSpPr>
            <a:cxnSpLocks/>
          </p:cNvCxnSpPr>
          <p:nvPr/>
        </p:nvCxnSpPr>
        <p:spPr>
          <a:xfrm>
            <a:off x="8094373" y="6598436"/>
            <a:ext cx="0" cy="256574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D279E56-7D62-4819-95B0-1A07BCCE1D6B}"/>
              </a:ext>
            </a:extLst>
          </p:cNvPr>
          <p:cNvSpPr txBox="1"/>
          <p:nvPr/>
        </p:nvSpPr>
        <p:spPr>
          <a:xfrm>
            <a:off x="8094373" y="6528792"/>
            <a:ext cx="46027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各区間</a:t>
            </a:r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におけるスタートラインから区間終了までの距離，その区間の曲率分類を以下の表に示す．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DC6A58FB-4B09-41C6-8E7B-D8941E8F8C42}"/>
              </a:ext>
            </a:extLst>
          </p:cNvPr>
          <p:cNvGrpSpPr/>
          <p:nvPr/>
        </p:nvGrpSpPr>
        <p:grpSpPr>
          <a:xfrm>
            <a:off x="3575755" y="6513709"/>
            <a:ext cx="4413803" cy="651231"/>
            <a:chOff x="3568768" y="6596868"/>
            <a:chExt cx="3457363" cy="651231"/>
          </a:xfrm>
        </p:grpSpPr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1EBD3ECD-D939-4A9E-8A7A-191B21E513BE}"/>
                </a:ext>
              </a:extLst>
            </p:cNvPr>
            <p:cNvSpPr txBox="1"/>
            <p:nvPr/>
          </p:nvSpPr>
          <p:spPr>
            <a:xfrm>
              <a:off x="3649985" y="6832601"/>
              <a:ext cx="3376146" cy="415498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ja-JP" altLang="en-US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曲率制御で用いる</a:t>
              </a:r>
              <a:r>
                <a:rPr kumimoji="1" lang="ja-JP" altLang="en-US" sz="1050" b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旋回量と，</a:t>
              </a:r>
              <a:r>
                <a:rPr kumimoji="1" lang="en-US" altLang="ja-JP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PID</a:t>
              </a:r>
              <a:r>
                <a:rPr kumimoji="1" lang="ja-JP" altLang="en-US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係数を</a:t>
              </a:r>
              <a:r>
                <a:rPr kumimoji="1" lang="en-US" altLang="ja-JP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15</a:t>
              </a:r>
              <a:r>
                <a:rPr kumimoji="1" lang="ja-JP" altLang="en-US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区間すべてで調整するのは困難で</a:t>
              </a:r>
              <a:r>
                <a:rPr kumimoji="1" lang="ja-JP" altLang="en-US" sz="1050" b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あるため，曲率</a:t>
              </a:r>
              <a:r>
                <a:rPr kumimoji="1" lang="ja-JP" altLang="en-US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の近い区間</a:t>
              </a:r>
              <a:r>
                <a:rPr lang="ja-JP" altLang="en-US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で</a:t>
              </a:r>
              <a:r>
                <a:rPr lang="en-US" altLang="ja-JP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r>
                <a:rPr lang="ja-JP" altLang="en-US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種類に</a:t>
              </a:r>
              <a:r>
                <a:rPr lang="ja-JP" altLang="en-US" sz="1050" b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分類した．</a:t>
              </a:r>
              <a:endParaRPr lang="en-US" altLang="ja-JP" sz="105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260D1358-06EA-4BC9-9E14-972D49A596DC}"/>
                </a:ext>
              </a:extLst>
            </p:cNvPr>
            <p:cNvSpPr txBox="1"/>
            <p:nvPr/>
          </p:nvSpPr>
          <p:spPr>
            <a:xfrm>
              <a:off x="3568768" y="6596868"/>
              <a:ext cx="1030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b="1" dirty="0">
                  <a:solidFill>
                    <a:srgbClr val="FF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POINT!!</a:t>
              </a:r>
              <a:endParaRPr kumimoji="1" lang="ja-JP" altLang="en-US" sz="1400" b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D554351C-B708-4A82-B49C-4A2943314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13011"/>
              </p:ext>
            </p:extLst>
          </p:nvPr>
        </p:nvGraphicFramePr>
        <p:xfrm>
          <a:off x="186655" y="3432448"/>
          <a:ext cx="3693865" cy="29032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1326">
                  <a:extLst>
                    <a:ext uri="{9D8B030D-6E8A-4147-A177-3AD203B41FA5}">
                      <a16:colId xmlns:a16="http://schemas.microsoft.com/office/drawing/2014/main" val="2917276287"/>
                    </a:ext>
                  </a:extLst>
                </a:gridCol>
                <a:gridCol w="2632539">
                  <a:extLst>
                    <a:ext uri="{9D8B030D-6E8A-4147-A177-3AD203B41FA5}">
                      <a16:colId xmlns:a16="http://schemas.microsoft.com/office/drawing/2014/main" val="8778514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238331"/>
                  </a:ext>
                </a:extLst>
              </a:tr>
              <a:tr h="20679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ユースケース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コースを完走する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381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概要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倒立状態でコースをライントレースし，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ゴールゲートを通過する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735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アクター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競技者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044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事前条件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走行準備が完了している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679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事後条件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走行体がゴールゲートを通過する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4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トリガー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スタート指示を受けた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721299"/>
                  </a:ext>
                </a:extLst>
              </a:tr>
              <a:tr h="5280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基本系列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区間管理をする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2. 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走行制御をする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3. 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基本系列</a:t>
                      </a:r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1~2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を繰り返す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73774"/>
                  </a:ext>
                </a:extLst>
              </a:tr>
              <a:tr h="3288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例外系列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転倒を検知する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モータを緊急停止する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2105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EC2EC2ED-37F5-4310-85A3-C1EBB7C3A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20362"/>
              </p:ext>
            </p:extLst>
          </p:nvPr>
        </p:nvGraphicFramePr>
        <p:xfrm>
          <a:off x="7036360" y="5238789"/>
          <a:ext cx="4942697" cy="1257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8241">
                  <a:extLst>
                    <a:ext uri="{9D8B030D-6E8A-4147-A177-3AD203B41FA5}">
                      <a16:colId xmlns:a16="http://schemas.microsoft.com/office/drawing/2014/main" val="906267148"/>
                    </a:ext>
                  </a:extLst>
                </a:gridCol>
                <a:gridCol w="3266215">
                  <a:extLst>
                    <a:ext uri="{9D8B030D-6E8A-4147-A177-3AD203B41FA5}">
                      <a16:colId xmlns:a16="http://schemas.microsoft.com/office/drawing/2014/main" val="1140764998"/>
                    </a:ext>
                  </a:extLst>
                </a:gridCol>
                <a:gridCol w="838241">
                  <a:extLst>
                    <a:ext uri="{9D8B030D-6E8A-4147-A177-3AD203B41FA5}">
                      <a16:colId xmlns:a16="http://schemas.microsoft.com/office/drawing/2014/main" val="305380888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タスク名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動作内容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実行周期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90351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競技管理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競技全体におけるエントリーポイント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4ms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6473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計器管理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デバイスの情報</a:t>
                      </a:r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を取得及び管理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2ms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7479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尻尾管理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尻尾の角度を指定</a:t>
                      </a:r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した角度で保持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4ms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383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通信管理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スタート信号</a:t>
                      </a:r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の受信及びログデータの送信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20ms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810707"/>
                  </a:ext>
                </a:extLst>
              </a:tr>
            </a:tbl>
          </a:graphicData>
        </a:graphic>
      </p:graphicFrame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1C21C00B-F032-4CDF-8A03-A2CDC24EF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121653"/>
              </p:ext>
            </p:extLst>
          </p:nvPr>
        </p:nvGraphicFramePr>
        <p:xfrm>
          <a:off x="7155012" y="1166699"/>
          <a:ext cx="5492188" cy="34349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7851">
                  <a:extLst>
                    <a:ext uri="{9D8B030D-6E8A-4147-A177-3AD203B41FA5}">
                      <a16:colId xmlns:a16="http://schemas.microsoft.com/office/drawing/2014/main" val="3821575817"/>
                    </a:ext>
                  </a:extLst>
                </a:gridCol>
                <a:gridCol w="3024337">
                  <a:extLst>
                    <a:ext uri="{9D8B030D-6E8A-4147-A177-3AD203B41FA5}">
                      <a16:colId xmlns:a16="http://schemas.microsoft.com/office/drawing/2014/main" val="38091446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役割や情報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部品の候補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455187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コースを完走する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走行体，競技管理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833113"/>
                  </a:ext>
                </a:extLst>
              </a:tr>
              <a:tr h="179264">
                <a:tc>
                  <a:txBody>
                    <a:bodyPr/>
                    <a:lstStyle/>
                    <a:p>
                      <a:r>
                        <a:rPr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区間管理をする</a:t>
                      </a:r>
                      <a:endParaRPr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区間管理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32710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走行体情報を取得する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ライントレーサ用計器，区間管理用計器，モータ、カラーセンサ、ジャイロセンサ、バッテリ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8162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現在の区間が終了しているか確認する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区間管理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1901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次の区間が存在するか確認する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区間管理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28769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次の区間に切り替える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区間管理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211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走行制御をする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ライントレーサ、倒立走行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40032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旋回量を計算する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PID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93392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左右モータの出力値を計算する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倒立振子制御ライブラリ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2655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モータを駆動する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ライントレーサ、左モータ、右モータ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73411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転倒を検知する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37556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モータを緊急停止する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2845361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8CC3F294-F2BA-4970-B887-7A1FD6226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265668"/>
              </p:ext>
            </p:extLst>
          </p:nvPr>
        </p:nvGraphicFramePr>
        <p:xfrm>
          <a:off x="6918804" y="1410345"/>
          <a:ext cx="216024" cy="3185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1822883521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4354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67246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884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92149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9992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9646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79622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80715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0306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j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8242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k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1511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423433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B75025C8-7E34-4D24-AC73-AC4A91684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640682"/>
              </p:ext>
            </p:extLst>
          </p:nvPr>
        </p:nvGraphicFramePr>
        <p:xfrm>
          <a:off x="8276511" y="6901036"/>
          <a:ext cx="2080800" cy="22631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9600">
                  <a:extLst>
                    <a:ext uri="{9D8B030D-6E8A-4147-A177-3AD203B41FA5}">
                      <a16:colId xmlns:a16="http://schemas.microsoft.com/office/drawing/2014/main" val="1540152260"/>
                    </a:ext>
                  </a:extLst>
                </a:gridCol>
                <a:gridCol w="795600">
                  <a:extLst>
                    <a:ext uri="{9D8B030D-6E8A-4147-A177-3AD203B41FA5}">
                      <a16:colId xmlns:a16="http://schemas.microsoft.com/office/drawing/2014/main" val="1992413610"/>
                    </a:ext>
                  </a:extLst>
                </a:gridCol>
                <a:gridCol w="795600">
                  <a:extLst>
                    <a:ext uri="{9D8B030D-6E8A-4147-A177-3AD203B41FA5}">
                      <a16:colId xmlns:a16="http://schemas.microsoft.com/office/drawing/2014/main" val="189992793"/>
                    </a:ext>
                  </a:extLst>
                </a:gridCol>
              </a:tblGrid>
              <a:tr h="14917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区間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終了距離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曲率分類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92475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0.65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00ADB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solidFill>
                          <a:srgbClr val="00ADB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7143811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1.20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E1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050" b="1" dirty="0">
                        <a:solidFill>
                          <a:srgbClr val="E1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868115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1.75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00ADB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solidFill>
                          <a:srgbClr val="00ADB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729204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2.55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FEBF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50" b="1" dirty="0">
                        <a:solidFill>
                          <a:srgbClr val="FEBF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1047279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3.25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94349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050" b="1" dirty="0">
                        <a:solidFill>
                          <a:srgbClr val="94349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997223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4.00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94349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050" b="1" dirty="0">
                        <a:solidFill>
                          <a:srgbClr val="94349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395947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4.55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E1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050" b="1" dirty="0">
                        <a:solidFill>
                          <a:srgbClr val="E1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271375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4.75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00ADB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solidFill>
                          <a:srgbClr val="00ADB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304028"/>
                  </a:ext>
                </a:extLst>
              </a:tr>
            </a:tbl>
          </a:graphicData>
        </a:graphic>
      </p:graphicFrame>
      <p:graphicFrame>
        <p:nvGraphicFramePr>
          <p:cNvPr id="51" name="表 50">
            <a:extLst>
              <a:ext uri="{FF2B5EF4-FFF2-40B4-BE49-F238E27FC236}">
                <a16:creationId xmlns:a16="http://schemas.microsoft.com/office/drawing/2014/main" id="{4E635EE9-463F-4195-B8E3-1DA8CD5B7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22407"/>
              </p:ext>
            </p:extLst>
          </p:nvPr>
        </p:nvGraphicFramePr>
        <p:xfrm>
          <a:off x="10454489" y="6901036"/>
          <a:ext cx="2080800" cy="201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9600">
                  <a:extLst>
                    <a:ext uri="{9D8B030D-6E8A-4147-A177-3AD203B41FA5}">
                      <a16:colId xmlns:a16="http://schemas.microsoft.com/office/drawing/2014/main" val="1540152260"/>
                    </a:ext>
                  </a:extLst>
                </a:gridCol>
                <a:gridCol w="795600">
                  <a:extLst>
                    <a:ext uri="{9D8B030D-6E8A-4147-A177-3AD203B41FA5}">
                      <a16:colId xmlns:a16="http://schemas.microsoft.com/office/drawing/2014/main" val="1992413610"/>
                    </a:ext>
                  </a:extLst>
                </a:gridCol>
                <a:gridCol w="795600">
                  <a:extLst>
                    <a:ext uri="{9D8B030D-6E8A-4147-A177-3AD203B41FA5}">
                      <a16:colId xmlns:a16="http://schemas.microsoft.com/office/drawing/2014/main" val="189992793"/>
                    </a:ext>
                  </a:extLst>
                </a:gridCol>
              </a:tblGrid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区間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終了距離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曲率分類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92475"/>
                  </a:ext>
                </a:extLst>
              </a:tr>
              <a:tr h="2266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5.50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FEBF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50" b="1" dirty="0">
                        <a:solidFill>
                          <a:srgbClr val="FEBF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43811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6.40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00ADB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solidFill>
                          <a:srgbClr val="00ADB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868115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6.95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FEBF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50" b="1" dirty="0">
                        <a:solidFill>
                          <a:srgbClr val="FEBF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729204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7.15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00ADB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solidFill>
                          <a:srgbClr val="00ADB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047279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7.45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E1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050" b="1" dirty="0">
                        <a:solidFill>
                          <a:srgbClr val="E1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997223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8.80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94349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050" b="1" dirty="0">
                        <a:solidFill>
                          <a:srgbClr val="94349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395947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14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9.20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00ADB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solidFill>
                          <a:srgbClr val="00ADB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271375"/>
                  </a:ext>
                </a:extLst>
              </a:tr>
            </a:tbl>
          </a:graphicData>
        </a:graphic>
      </p:graphicFrame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6B37A961-2EE8-42B9-964E-2C7406A83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622372"/>
              </p:ext>
            </p:extLst>
          </p:nvPr>
        </p:nvGraphicFramePr>
        <p:xfrm>
          <a:off x="3889612" y="7699092"/>
          <a:ext cx="3899985" cy="151290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192785">
                  <a:extLst>
                    <a:ext uri="{9D8B030D-6E8A-4147-A177-3AD203B41FA5}">
                      <a16:colId xmlns:a16="http://schemas.microsoft.com/office/drawing/2014/main" val="2494303227"/>
                    </a:ext>
                  </a:extLst>
                </a:gridCol>
                <a:gridCol w="676800">
                  <a:extLst>
                    <a:ext uri="{9D8B030D-6E8A-4147-A177-3AD203B41FA5}">
                      <a16:colId xmlns:a16="http://schemas.microsoft.com/office/drawing/2014/main" val="1403888561"/>
                    </a:ext>
                  </a:extLst>
                </a:gridCol>
                <a:gridCol w="676800">
                  <a:extLst>
                    <a:ext uri="{9D8B030D-6E8A-4147-A177-3AD203B41FA5}">
                      <a16:colId xmlns:a16="http://schemas.microsoft.com/office/drawing/2014/main" val="1885886303"/>
                    </a:ext>
                  </a:extLst>
                </a:gridCol>
                <a:gridCol w="676800">
                  <a:extLst>
                    <a:ext uri="{9D8B030D-6E8A-4147-A177-3AD203B41FA5}">
                      <a16:colId xmlns:a16="http://schemas.microsoft.com/office/drawing/2014/main" val="245119094"/>
                    </a:ext>
                  </a:extLst>
                </a:gridCol>
                <a:gridCol w="676800">
                  <a:extLst>
                    <a:ext uri="{9D8B030D-6E8A-4147-A177-3AD203B41FA5}">
                      <a16:colId xmlns:a16="http://schemas.microsoft.com/office/drawing/2014/main" val="9821227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曲率分類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00ADBB"/>
                          </a:solidFill>
                        </a:rPr>
                        <a:t>0</a:t>
                      </a:r>
                      <a:endParaRPr kumimoji="1" lang="ja-JP" altLang="en-US" sz="1050" dirty="0">
                        <a:solidFill>
                          <a:srgbClr val="00ADBB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FEBF12"/>
                          </a:solidFill>
                        </a:rPr>
                        <a:t>1</a:t>
                      </a:r>
                      <a:endParaRPr kumimoji="1" lang="ja-JP" altLang="en-US" sz="1050" dirty="0">
                        <a:solidFill>
                          <a:srgbClr val="FEBF12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E10000"/>
                          </a:solidFill>
                        </a:rPr>
                        <a:t>2</a:t>
                      </a:r>
                      <a:endParaRPr kumimoji="1" lang="ja-JP" altLang="en-US" sz="1050" dirty="0">
                        <a:solidFill>
                          <a:srgbClr val="E1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94349B"/>
                          </a:solidFill>
                        </a:rPr>
                        <a:t>3</a:t>
                      </a:r>
                      <a:endParaRPr kumimoji="1" lang="ja-JP" altLang="en-US" sz="1050" dirty="0">
                        <a:solidFill>
                          <a:srgbClr val="94349B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713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>
                          <a:latin typeface="+mn-ea"/>
                          <a:ea typeface="+mn-ea"/>
                        </a:rPr>
                        <a:t>前進量</a:t>
                      </a:r>
                      <a:r>
                        <a:rPr kumimoji="1" lang="en-US" altLang="ja-JP" sz="105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ja-JP" sz="1050" b="1" dirty="0" err="1">
                          <a:latin typeface="+mn-ea"/>
                          <a:ea typeface="+mn-ea"/>
                        </a:rPr>
                        <a:t>Fwd</a:t>
                      </a:r>
                      <a:endParaRPr kumimoji="1" lang="ja-JP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3F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0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84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76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EFD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73596"/>
                  </a:ext>
                </a:extLst>
              </a:tr>
              <a:tr h="255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>
                          <a:latin typeface="+mn-ea"/>
                          <a:ea typeface="+mn-ea"/>
                        </a:rPr>
                        <a:t>曲率旋回量</a:t>
                      </a:r>
                      <a:r>
                        <a:rPr kumimoji="1" lang="en-US" altLang="ja-JP" sz="105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ja-JP" sz="1050" b="1" dirty="0" err="1">
                          <a:latin typeface="+mn-ea"/>
                          <a:ea typeface="+mn-ea"/>
                        </a:rPr>
                        <a:t>Cuv</a:t>
                      </a:r>
                      <a:endParaRPr kumimoji="1" lang="ja-JP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3F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0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EFD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46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>
                          <a:latin typeface="+mn-ea"/>
                          <a:ea typeface="+mn-ea"/>
                        </a:rPr>
                        <a:t>比例項係数</a:t>
                      </a:r>
                      <a:r>
                        <a:rPr kumimoji="1" lang="en-US" altLang="ja-JP" sz="1050" b="1" dirty="0">
                          <a:latin typeface="+mn-ea"/>
                          <a:ea typeface="+mn-ea"/>
                        </a:rPr>
                        <a:t> K</a:t>
                      </a:r>
                      <a:r>
                        <a:rPr kumimoji="1" lang="en-US" altLang="ja-JP" sz="1050" b="1" baseline="-25000" dirty="0">
                          <a:latin typeface="+mn-ea"/>
                          <a:ea typeface="+mn-ea"/>
                        </a:rPr>
                        <a:t>P</a:t>
                      </a:r>
                      <a:endParaRPr kumimoji="1" lang="ja-JP" altLang="en-US" sz="1050" b="1" baseline="-25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0.400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3F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0.492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0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0.500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0.950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EFD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009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>
                          <a:latin typeface="+mn-ea"/>
                          <a:ea typeface="+mn-ea"/>
                        </a:rPr>
                        <a:t>積分項係数</a:t>
                      </a:r>
                      <a:r>
                        <a:rPr kumimoji="1" lang="en-US" altLang="ja-JP" sz="1050" b="1" dirty="0">
                          <a:latin typeface="+mn-ea"/>
                          <a:ea typeface="+mn-ea"/>
                        </a:rPr>
                        <a:t> K</a:t>
                      </a:r>
                      <a:r>
                        <a:rPr kumimoji="1" lang="en-US" altLang="ja-JP" sz="1050" b="1" baseline="-25000" dirty="0">
                          <a:latin typeface="+mn-ea"/>
                          <a:ea typeface="+mn-ea"/>
                        </a:rPr>
                        <a:t>I</a:t>
                      </a:r>
                      <a:endParaRPr kumimoji="1" lang="ja-JP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0.002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3F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0.002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0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0.002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0.002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EFD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779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>
                          <a:latin typeface="+mn-ea"/>
                          <a:ea typeface="+mn-ea"/>
                        </a:rPr>
                        <a:t>微分項係数</a:t>
                      </a:r>
                      <a:r>
                        <a:rPr kumimoji="1" lang="en-US" altLang="ja-JP" sz="1050" b="1" dirty="0">
                          <a:latin typeface="+mn-ea"/>
                          <a:ea typeface="+mn-ea"/>
                        </a:rPr>
                        <a:t> K</a:t>
                      </a:r>
                      <a:r>
                        <a:rPr kumimoji="1" lang="en-US" altLang="ja-JP" sz="1050" b="1" baseline="-25000" dirty="0">
                          <a:latin typeface="+mn-ea"/>
                          <a:ea typeface="+mn-ea"/>
                        </a:rPr>
                        <a:t>D</a:t>
                      </a:r>
                      <a:endParaRPr kumimoji="1" lang="ja-JP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0.031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3F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0.038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0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0.039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0.054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EFD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67310"/>
                  </a:ext>
                </a:extLst>
              </a:tr>
            </a:tbl>
          </a:graphicData>
        </a:graphic>
      </p:graphicFrame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DB9593F-AF7A-4E76-9434-CD6DF4697538}"/>
              </a:ext>
            </a:extLst>
          </p:cNvPr>
          <p:cNvSpPr txBox="1"/>
          <p:nvPr/>
        </p:nvSpPr>
        <p:spPr>
          <a:xfrm>
            <a:off x="2211174" y="1704256"/>
            <a:ext cx="1525330" cy="124649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+mn-lt"/>
              </a:rPr>
              <a:t>走行準備の定義</a:t>
            </a:r>
            <a:endParaRPr lang="en-US" altLang="ja-JP" sz="1200" b="1" dirty="0">
              <a:latin typeface="+mn-lt"/>
            </a:endParaRPr>
          </a:p>
          <a:p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・タスクの起動</a:t>
            </a:r>
            <a:endParaRPr kumimoji="1"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・デバイスの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キャリブレーション</a:t>
            </a:r>
            <a:endParaRPr kumimoji="1"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・クラスの初期化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・尻尾の角度を一定値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に設定する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33C8C714-EE3A-474D-9A74-3FFEB884F8DB}"/>
              </a:ext>
            </a:extLst>
          </p:cNvPr>
          <p:cNvGrpSpPr/>
          <p:nvPr/>
        </p:nvGrpSpPr>
        <p:grpSpPr>
          <a:xfrm>
            <a:off x="1036918" y="1704256"/>
            <a:ext cx="1043402" cy="1007558"/>
            <a:chOff x="676878" y="1857146"/>
            <a:chExt cx="1043402" cy="1007558"/>
          </a:xfrm>
        </p:grpSpPr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889BFC95-EAD4-4B8C-919A-96E2BBFFC1E8}"/>
                </a:ext>
              </a:extLst>
            </p:cNvPr>
            <p:cNvSpPr/>
            <p:nvPr/>
          </p:nvSpPr>
          <p:spPr>
            <a:xfrm>
              <a:off x="721359" y="2085468"/>
              <a:ext cx="928271" cy="315106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走行準備</a:t>
              </a:r>
              <a:endParaRPr kumimoji="1" lang="en-US" altLang="ja-JP" sz="900" b="1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  <a:p>
              <a:pPr algn="ctr"/>
              <a:r>
                <a:rPr kumimoji="1" lang="ja-JP" altLang="en-US" sz="9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をする</a:t>
              </a:r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7DC1A450-2911-4E73-A79B-11915430D426}"/>
                </a:ext>
              </a:extLst>
            </p:cNvPr>
            <p:cNvSpPr/>
            <p:nvPr/>
          </p:nvSpPr>
          <p:spPr>
            <a:xfrm>
              <a:off x="726404" y="2500924"/>
              <a:ext cx="928271" cy="31510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9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コースを完走</a:t>
              </a:r>
              <a:r>
                <a:rPr kumimoji="1" lang="ja-JP" altLang="en-US" sz="9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する</a:t>
              </a:r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E51BF641-8BB7-4037-A2D8-DA5328B2C5A2}"/>
                </a:ext>
              </a:extLst>
            </p:cNvPr>
            <p:cNvSpPr/>
            <p:nvPr/>
          </p:nvSpPr>
          <p:spPr>
            <a:xfrm>
              <a:off x="676878" y="1888626"/>
              <a:ext cx="1043402" cy="97607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287591D1-77D5-42C4-9860-68AA55834D9D}"/>
                </a:ext>
              </a:extLst>
            </p:cNvPr>
            <p:cNvSpPr txBox="1"/>
            <p:nvPr/>
          </p:nvSpPr>
          <p:spPr>
            <a:xfrm>
              <a:off x="927909" y="1857146"/>
              <a:ext cx="5800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走行体</a:t>
              </a:r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51CBA54F-9354-470A-BEEC-B87F0D117D99}"/>
              </a:ext>
            </a:extLst>
          </p:cNvPr>
          <p:cNvGrpSpPr/>
          <p:nvPr/>
        </p:nvGrpSpPr>
        <p:grpSpPr>
          <a:xfrm>
            <a:off x="136104" y="2001012"/>
            <a:ext cx="578591" cy="783364"/>
            <a:chOff x="211698" y="2010032"/>
            <a:chExt cx="597996" cy="796465"/>
          </a:xfrm>
        </p:grpSpPr>
        <p:sp>
          <p:nvSpPr>
            <p:cNvPr id="69" name="フローチャート: 結合子 68">
              <a:extLst>
                <a:ext uri="{FF2B5EF4-FFF2-40B4-BE49-F238E27FC236}">
                  <a16:creationId xmlns:a16="http://schemas.microsoft.com/office/drawing/2014/main" id="{FB4E80B8-9B6D-44C0-8009-87A18881A8D9}"/>
                </a:ext>
              </a:extLst>
            </p:cNvPr>
            <p:cNvSpPr/>
            <p:nvPr/>
          </p:nvSpPr>
          <p:spPr>
            <a:xfrm>
              <a:off x="393885" y="2010032"/>
              <a:ext cx="205929" cy="196118"/>
            </a:xfrm>
            <a:prstGeom prst="flowChartConnector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8AC6526F-35B4-47F3-A819-319E72C7BCD6}"/>
                </a:ext>
              </a:extLst>
            </p:cNvPr>
            <p:cNvCxnSpPr>
              <a:cxnSpLocks/>
            </p:cNvCxnSpPr>
            <p:nvPr/>
          </p:nvCxnSpPr>
          <p:spPr>
            <a:xfrm>
              <a:off x="496852" y="2208312"/>
              <a:ext cx="0" cy="2171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55418612-6EC9-471B-BDD9-030CD17935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125" y="2302501"/>
              <a:ext cx="363451" cy="24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344117C9-D10E-44E6-800B-5E7E173B12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241" y="2415403"/>
              <a:ext cx="125536" cy="1875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EE3AB05F-704D-46AE-944B-AB9FF96164DE}"/>
                </a:ext>
              </a:extLst>
            </p:cNvPr>
            <p:cNvCxnSpPr>
              <a:cxnSpLocks/>
            </p:cNvCxnSpPr>
            <p:nvPr/>
          </p:nvCxnSpPr>
          <p:spPr>
            <a:xfrm>
              <a:off x="498719" y="2416253"/>
              <a:ext cx="123325" cy="1831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7FE50A5A-325A-437B-AB26-DFD1CB5E4F75}"/>
                </a:ext>
              </a:extLst>
            </p:cNvPr>
            <p:cNvSpPr txBox="1"/>
            <p:nvPr/>
          </p:nvSpPr>
          <p:spPr>
            <a:xfrm>
              <a:off x="211698" y="2556158"/>
              <a:ext cx="597996" cy="250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競技者</a:t>
              </a:r>
            </a:p>
          </p:txBody>
        </p:sp>
      </p:grp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04AC3EFC-4FE7-42C3-8CC6-A716C5C275B9}"/>
              </a:ext>
            </a:extLst>
          </p:cNvPr>
          <p:cNvCxnSpPr>
            <a:cxnSpLocks/>
          </p:cNvCxnSpPr>
          <p:nvPr/>
        </p:nvCxnSpPr>
        <p:spPr>
          <a:xfrm flipV="1">
            <a:off x="621438" y="2205852"/>
            <a:ext cx="485522" cy="744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5B3EF515-341E-4FFE-81D4-6F6345010D18}"/>
              </a:ext>
            </a:extLst>
          </p:cNvPr>
          <p:cNvCxnSpPr>
            <a:cxnSpLocks/>
          </p:cNvCxnSpPr>
          <p:nvPr/>
        </p:nvCxnSpPr>
        <p:spPr>
          <a:xfrm>
            <a:off x="624018" y="2347500"/>
            <a:ext cx="478530" cy="768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982D6E39-9B81-42B1-BF55-90096880B166}"/>
              </a:ext>
            </a:extLst>
          </p:cNvPr>
          <p:cNvSpPr txBox="1"/>
          <p:nvPr/>
        </p:nvSpPr>
        <p:spPr>
          <a:xfrm>
            <a:off x="3578090" y="7169826"/>
            <a:ext cx="456033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これから示す値は区間パラメータリストという構造体に格納する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。各曲率分類における前進量と制御で用いる旋回量，ライントレースの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PID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係数を以下の表に示す．曲率分類の文字色は区間分けの色と対応する．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0" name="矢印: 山形 109">
            <a:extLst>
              <a:ext uri="{FF2B5EF4-FFF2-40B4-BE49-F238E27FC236}">
                <a16:creationId xmlns:a16="http://schemas.microsoft.com/office/drawing/2014/main" id="{869F2EAD-F265-48BE-8ED6-57D20D13A8CF}"/>
              </a:ext>
            </a:extLst>
          </p:cNvPr>
          <p:cNvSpPr/>
          <p:nvPr/>
        </p:nvSpPr>
        <p:spPr>
          <a:xfrm>
            <a:off x="3914483" y="9221120"/>
            <a:ext cx="8667117" cy="260000"/>
          </a:xfrm>
          <a:prstGeom prst="chevron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これらの値を設定した</a:t>
            </a:r>
            <a:r>
              <a:rPr kumimoji="1" lang="ja-JP" altLang="en-US" sz="1400" b="1">
                <a:solidFill>
                  <a:schemeClr val="tx1"/>
                </a:solidFill>
              </a:rPr>
              <a:t>根拠を「４．工夫点」で解説する．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409ED78E-271A-48CD-8696-D402EDAEEC9F}"/>
              </a:ext>
            </a:extLst>
          </p:cNvPr>
          <p:cNvSpPr txBox="1"/>
          <p:nvPr/>
        </p:nvSpPr>
        <p:spPr>
          <a:xfrm>
            <a:off x="6151764" y="265968"/>
            <a:ext cx="216024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振る舞い②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pic>
        <p:nvPicPr>
          <p:cNvPr id="112" name="図 111">
            <a:extLst>
              <a:ext uri="{FF2B5EF4-FFF2-40B4-BE49-F238E27FC236}">
                <a16:creationId xmlns:a16="http://schemas.microsoft.com/office/drawing/2014/main" id="{A11C227B-D1C5-46D6-AB65-F9D95A79F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10" y="7281394"/>
            <a:ext cx="3299056" cy="2213770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F36BD71-9415-4E84-A1F4-7A3920C1A4F1}"/>
              </a:ext>
            </a:extLst>
          </p:cNvPr>
          <p:cNvCxnSpPr/>
          <p:nvPr/>
        </p:nvCxnSpPr>
        <p:spPr>
          <a:xfrm>
            <a:off x="6823308" y="1419911"/>
            <a:ext cx="4413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E6358B48-3216-49A4-A3FD-342E3FC66910}"/>
              </a:ext>
            </a:extLst>
          </p:cNvPr>
          <p:cNvCxnSpPr>
            <a:cxnSpLocks/>
          </p:cNvCxnSpPr>
          <p:nvPr/>
        </p:nvCxnSpPr>
        <p:spPr>
          <a:xfrm>
            <a:off x="3951122" y="766991"/>
            <a:ext cx="1406" cy="5689774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8" name="図 37">
            <a:extLst>
              <a:ext uri="{FF2B5EF4-FFF2-40B4-BE49-F238E27FC236}">
                <a16:creationId xmlns:a16="http://schemas.microsoft.com/office/drawing/2014/main" id="{3ACBE088-1D42-4505-BE30-2C44D6802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518" y="714988"/>
            <a:ext cx="2691314" cy="580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20446"/>
      </p:ext>
    </p:extLst>
  </p:cSld>
  <p:clrMapOvr>
    <a:masterClrMapping/>
  </p:clrMapOvr>
</p:sld>
</file>

<file path=ppt/theme/theme1.xml><?xml version="1.0" encoding="utf-8"?>
<a:theme xmlns:a="http://schemas.openxmlformats.org/drawingml/2006/main" name="アブストラクトページ用（プライマリー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4685</TotalTime>
  <Words>716</Words>
  <Application>Microsoft Office PowerPoint</Application>
  <PresentationFormat>A3 297x420 mm</PresentationFormat>
  <Paragraphs>191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12" baseType="lpstr">
      <vt:lpstr>HG丸ｺﾞｼｯｸM-PRO</vt:lpstr>
      <vt:lpstr>HG創英角ｺﾞｼｯｸUB</vt:lpstr>
      <vt:lpstr>ＭＳ ゴシック</vt:lpstr>
      <vt:lpstr>Meiryo</vt:lpstr>
      <vt:lpstr>Meiryo</vt:lpstr>
      <vt:lpstr>游ゴシック</vt:lpstr>
      <vt:lpstr>游ゴシック Light</vt:lpstr>
      <vt:lpstr>Arial</vt:lpstr>
      <vt:lpstr>Times New Roman</vt:lpstr>
      <vt:lpstr>アブストラクトページ用（プライマリークラス）</vt:lpstr>
      <vt:lpstr>デザインの設定</vt:lpstr>
      <vt:lpstr>PowerPoint プレゼンテーション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g15237@ichinoseki.kosen-ac.jp</cp:lastModifiedBy>
  <cp:revision>329</cp:revision>
  <cp:lastPrinted>2019-09-02T01:42:03Z</cp:lastPrinted>
  <dcterms:created xsi:type="dcterms:W3CDTF">2002-02-28T07:41:56Z</dcterms:created>
  <dcterms:modified xsi:type="dcterms:W3CDTF">2019-09-03T02:47:26Z</dcterms:modified>
</cp:coreProperties>
</file>