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370" d="100"/>
          <a:sy n="370" d="100"/>
        </p:scale>
        <p:origin x="176" y="1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856384"/>
            <a:ext cx="3657516" cy="719129"/>
            <a:chOff x="100800" y="3511732"/>
            <a:chExt cx="3657516" cy="719129"/>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879114"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49329" y="4275913"/>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108582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47542" y="458291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通信タスクと尻尾管理タスクは走行準備に含む</a:t>
            </a:r>
            <a:r>
              <a:rPr lang="ja-JP" altLang="en-US" sz="1050" b="1" dirty="0">
                <a:solidFill>
                  <a:srgbClr val="FF0000"/>
                </a:solidFill>
                <a:latin typeface="メイリオ" panose="020B0604030504040204" pitchFamily="50" charset="-128"/>
                <a:ea typeface="メイリオ" panose="020B0604030504040204" pitchFamily="50" charset="-128"/>
              </a:rPr>
              <a:t>ため、モデルからは省略する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139708" y="732002"/>
            <a:ext cx="3596796" cy="1188278"/>
            <a:chOff x="71959" y="696144"/>
            <a:chExt cx="3596796" cy="1188278"/>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、「コースを完走する」という課題をスタート動作を終えてからゴールゲートを通過するまでの動作と定義した。なお、</a:t>
              </a:r>
              <a:r>
                <a:rPr lang="ja-JP" altLang="en-US" sz="1050" b="1" dirty="0">
                  <a:solidFill>
                    <a:srgbClr val="FF0000"/>
                  </a:solidFill>
                  <a:latin typeface="メイリオ" panose="020B0604030504040204" pitchFamily="50" charset="-128"/>
                  <a:ea typeface="メイリオ" panose="020B0604030504040204" pitchFamily="50" charset="-128"/>
                </a:rPr>
                <a:t>それ以外の動作は走行準備とし、その定義は以下に示す</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今回のコースは線対称であるため、</a:t>
            </a:r>
            <a:r>
              <a:rPr lang="en-US" altLang="ja-JP" sz="1050" b="1" dirty="0">
                <a:solidFill>
                  <a:srgbClr val="FF0000"/>
                </a:solidFill>
                <a:latin typeface="メイリオ" panose="020B0604030504040204" pitchFamily="50" charset="-128"/>
                <a:ea typeface="メイリオ" panose="020B0604030504040204" pitchFamily="50" charset="-128"/>
              </a:rPr>
              <a:t>R</a:t>
            </a:r>
            <a:r>
              <a:rPr lang="ja-JP" altLang="en-US" sz="1050" b="1" dirty="0">
                <a:solidFill>
                  <a:srgbClr val="FF0000"/>
                </a:solidFill>
                <a:latin typeface="メイリオ" panose="020B0604030504040204" pitchFamily="50" charset="-128"/>
                <a:ea typeface="メイリオ" panose="020B0604030504040204" pitchFamily="50" charset="-128"/>
              </a:rPr>
              <a:t>コースの区間分けについては省略する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grpSp>
        <p:nvGrpSpPr>
          <p:cNvPr id="99" name="グループ化 98">
            <a:extLst>
              <a:ext uri="{FF2B5EF4-FFF2-40B4-BE49-F238E27FC236}">
                <a16:creationId xmlns:a16="http://schemas.microsoft.com/office/drawing/2014/main" id="{3687EB45-E12A-44CA-94BD-40D51E13072D}"/>
              </a:ext>
            </a:extLst>
          </p:cNvPr>
          <p:cNvGrpSpPr/>
          <p:nvPr/>
        </p:nvGrpSpPr>
        <p:grpSpPr>
          <a:xfrm>
            <a:off x="11983718" y="4961925"/>
            <a:ext cx="562515" cy="1593222"/>
            <a:chOff x="11940560" y="1360073"/>
            <a:chExt cx="562515" cy="1593222"/>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114596" y="1852082"/>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5916" y="1640179"/>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1952323" y="1360073"/>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1940560" y="2699379"/>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789638"/>
            <a:ext cx="1762490" cy="338554"/>
          </a:xfrm>
          <a:prstGeom prst="rect">
            <a:avLst/>
          </a:prstGeom>
          <a:noFill/>
        </p:spPr>
        <p:txBody>
          <a:bodyPr wrap="square" rtlCol="0">
            <a:spAutoFit/>
          </a:bodyPr>
          <a:lstStyle/>
          <a:p>
            <a:r>
              <a:rPr lang="ja-JP" altLang="en-US" b="1" dirty="0">
                <a:latin typeface="游ゴシック" panose="020B0400000000000000" pitchFamily="50" charset="-128"/>
                <a:ea typeface="游ゴシック" panose="020B0400000000000000" pitchFamily="50" charset="-128"/>
              </a:rPr>
              <a:t>３</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23501" y="4582912"/>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1" y="1128192"/>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7110285" y="6617350"/>
            <a:ext cx="0" cy="250373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7149945" y="6528792"/>
            <a:ext cx="5547192"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各区間における区間パラメータの一覧を以下の表に示す。なお、区間パラメータとはスタートラインから区間終了までの距離、区間内での前進指令量をまとめたものである。</a:t>
            </a:r>
          </a:p>
        </p:txBody>
      </p:sp>
      <p:sp>
        <p:nvSpPr>
          <p:cNvPr id="38" name="矢印: 山形 37">
            <a:extLst>
              <a:ext uri="{FF2B5EF4-FFF2-40B4-BE49-F238E27FC236}">
                <a16:creationId xmlns:a16="http://schemas.microsoft.com/office/drawing/2014/main" id="{1A27932C-257B-45B1-86A5-6EB614ADFA6C}"/>
              </a:ext>
            </a:extLst>
          </p:cNvPr>
          <p:cNvSpPr/>
          <p:nvPr/>
        </p:nvSpPr>
        <p:spPr>
          <a:xfrm>
            <a:off x="9849104" y="4087306"/>
            <a:ext cx="2664294" cy="32773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b="1" dirty="0">
              <a:solidFill>
                <a:schemeClr val="tx1"/>
              </a:solidFill>
              <a:latin typeface="+mn-ea"/>
            </a:endParaRPr>
          </a:p>
        </p:txBody>
      </p:sp>
      <p:sp>
        <p:nvSpPr>
          <p:cNvPr id="39" name="テキスト ボックス 38">
            <a:extLst>
              <a:ext uri="{FF2B5EF4-FFF2-40B4-BE49-F238E27FC236}">
                <a16:creationId xmlns:a16="http://schemas.microsoft.com/office/drawing/2014/main" id="{454E414D-3643-4966-925D-B9906667B823}"/>
              </a:ext>
            </a:extLst>
          </p:cNvPr>
          <p:cNvSpPr txBox="1"/>
          <p:nvPr/>
        </p:nvSpPr>
        <p:spPr>
          <a:xfrm>
            <a:off x="10073743" y="4054484"/>
            <a:ext cx="2238295" cy="415498"/>
          </a:xfrm>
          <a:prstGeom prst="rect">
            <a:avLst/>
          </a:prstGeom>
          <a:noFill/>
        </p:spPr>
        <p:txBody>
          <a:bodyPr wrap="square" rtlCol="0">
            <a:spAutoFit/>
          </a:bodyPr>
          <a:lstStyle/>
          <a:p>
            <a:pPr algn="ctr"/>
            <a:r>
              <a:rPr kumimoji="1" lang="ja-JP" altLang="en-US" sz="1000" b="1" dirty="0">
                <a:latin typeface="+mn-ea"/>
                <a:ea typeface="+mn-ea"/>
              </a:rPr>
              <a:t>これらの機能モデルに基づいて</a:t>
            </a:r>
            <a:endParaRPr kumimoji="1" lang="en-US" altLang="ja-JP" sz="1000" b="1" dirty="0">
              <a:latin typeface="+mn-ea"/>
              <a:ea typeface="+mn-ea"/>
            </a:endParaRPr>
          </a:p>
          <a:p>
            <a:pPr algn="ctr"/>
            <a:r>
              <a:rPr kumimoji="1" lang="ja-JP" altLang="en-US" sz="1000" b="1" dirty="0">
                <a:latin typeface="+mn-ea"/>
                <a:ea typeface="+mn-ea"/>
              </a:rPr>
              <a:t>構造モデルを作成する。</a:t>
            </a: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43512" y="6472270"/>
            <a:ext cx="3482216" cy="848610"/>
            <a:chOff x="3543512" y="6555429"/>
            <a:chExt cx="3482216" cy="848610"/>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582" y="6826958"/>
              <a:ext cx="3376146"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43512" y="6555429"/>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ext uri="{D42A27DB-BD31-4B8C-83A1-F6EECF244321}">
                <p14:modId xmlns:p14="http://schemas.microsoft.com/office/powerpoint/2010/main" val="2827701316"/>
              </p:ext>
            </p:extLst>
          </p:nvPr>
        </p:nvGraphicFramePr>
        <p:xfrm>
          <a:off x="244536" y="3530685"/>
          <a:ext cx="3491968" cy="2903220"/>
        </p:xfrm>
        <a:graphic>
          <a:graphicData uri="http://schemas.openxmlformats.org/drawingml/2006/table">
            <a:tbl>
              <a:tblPr firstRow="1" bandRow="1">
                <a:tableStyleId>{93296810-A885-4BE3-A3E7-6D5BEEA58F35}</a:tableStyleId>
              </a:tblPr>
              <a:tblGrid>
                <a:gridCol w="1003316">
                  <a:extLst>
                    <a:ext uri="{9D8B030D-6E8A-4147-A177-3AD203B41FA5}">
                      <a16:colId xmlns:a16="http://schemas.microsoft.com/office/drawing/2014/main" val="2917276287"/>
                    </a:ext>
                  </a:extLst>
                </a:gridCol>
                <a:gridCol w="2488652">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0" indent="0">
                        <a:buNone/>
                      </a:pPr>
                      <a:r>
                        <a:rPr kumimoji="1" lang="en-US" altLang="ja-JP" sz="1050" dirty="0">
                          <a:latin typeface="メイリオ" panose="020B0604030504040204" pitchFamily="50" charset="-128"/>
                          <a:ea typeface="メイリオ" panose="020B0604030504040204" pitchFamily="50" charset="-128"/>
                        </a:rPr>
                        <a:t>1. </a:t>
                      </a:r>
                      <a:r>
                        <a:rPr kumimoji="1" lang="ja-JP" altLang="en-US" sz="1050" dirty="0">
                          <a:latin typeface="メイリオ" panose="020B0604030504040204" pitchFamily="50" charset="-128"/>
                          <a:ea typeface="メイリオ" panose="020B0604030504040204" pitchFamily="50" charset="-128"/>
                        </a:rPr>
                        <a:t>走行体情報を取得する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区間終了判定をする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走行制御をする</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1956041165"/>
              </p:ext>
            </p:extLst>
          </p:nvPr>
        </p:nvGraphicFramePr>
        <p:xfrm>
          <a:off x="7058240" y="4977777"/>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14322">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00829">
                <a:tc>
                  <a:txBody>
                    <a:bodyPr/>
                    <a:lstStyle/>
                    <a:p>
                      <a:pPr algn="ctr"/>
                      <a:r>
                        <a:rPr kumimoji="1" lang="ja-JP" altLang="en-US" sz="1050" dirty="0">
                          <a:latin typeface="メイリオ" panose="020B0604030504040204" pitchFamily="50" charset="-128"/>
                          <a:ea typeface="メイリオ" panose="020B0604030504040204" pitchFamily="50" charset="-128"/>
                        </a:rPr>
                        <a:t>競技</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エントリーポイントとなり、他のタスクを起動する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16024">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デバイスの情報を取得し、管理する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01965">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尻尾の角度を指定した角度に保つ</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11261">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スタート信号の受信や、ログデータの送信を行う</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ext uri="{D42A27DB-BD31-4B8C-83A1-F6EECF244321}">
                <p14:modId xmlns:p14="http://schemas.microsoft.com/office/powerpoint/2010/main" val="491596612"/>
              </p:ext>
            </p:extLst>
          </p:nvPr>
        </p:nvGraphicFramePr>
        <p:xfrm>
          <a:off x="7139507" y="1558712"/>
          <a:ext cx="5361760" cy="2427480"/>
        </p:xfrm>
        <a:graphic>
          <a:graphicData uri="http://schemas.openxmlformats.org/drawingml/2006/table">
            <a:tbl>
              <a:tblPr firstRow="1" bandRow="1">
                <a:tableStyleId>{93296810-A885-4BE3-A3E7-6D5BEEA58F35}</a:tableStyleId>
              </a:tblPr>
              <a:tblGrid>
                <a:gridCol w="2553448">
                  <a:extLst>
                    <a:ext uri="{9D8B030D-6E8A-4147-A177-3AD203B41FA5}">
                      <a16:colId xmlns:a16="http://schemas.microsoft.com/office/drawing/2014/main" val="3821575817"/>
                    </a:ext>
                  </a:extLst>
                </a:gridCol>
                <a:gridCol w="2808312">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計器管理、走行距離計、輝度偏差計測計、</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電圧計、角速度計</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左モータ</a:t>
                      </a: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右モータを駆動する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右モータ</a:t>
                      </a:r>
                    </a:p>
                  </a:txBody>
                  <a:tcPr anchor="ctr"/>
                </a:tc>
                <a:extLst>
                  <a:ext uri="{0D108BD9-81ED-4DB2-BD59-A6C34878D82A}">
                    <a16:rowId xmlns:a16="http://schemas.microsoft.com/office/drawing/2014/main" val="2309248158"/>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ext uri="{D42A27DB-BD31-4B8C-83A1-F6EECF244321}">
                <p14:modId xmlns:p14="http://schemas.microsoft.com/office/powerpoint/2010/main" val="2720098531"/>
              </p:ext>
            </p:extLst>
          </p:nvPr>
        </p:nvGraphicFramePr>
        <p:xfrm>
          <a:off x="6902005" y="1827761"/>
          <a:ext cx="208280" cy="216000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822883521"/>
                    </a:ext>
                  </a:extLst>
                </a:gridCol>
              </a:tblGrid>
              <a:tr h="3960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ext uri="{D42A27DB-BD31-4B8C-83A1-F6EECF244321}">
                <p14:modId xmlns:p14="http://schemas.microsoft.com/office/powerpoint/2010/main" val="2135484615"/>
              </p:ext>
            </p:extLst>
          </p:nvPr>
        </p:nvGraphicFramePr>
        <p:xfrm>
          <a:off x="7198254" y="6888832"/>
          <a:ext cx="27216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954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ext uri="{D42A27DB-BD31-4B8C-83A1-F6EECF244321}">
                <p14:modId xmlns:p14="http://schemas.microsoft.com/office/powerpoint/2010/main" val="1696979423"/>
              </p:ext>
            </p:extLst>
          </p:nvPr>
        </p:nvGraphicFramePr>
        <p:xfrm>
          <a:off x="9929192" y="6888832"/>
          <a:ext cx="27216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ext uri="{D42A27DB-BD31-4B8C-83A1-F6EECF244321}">
                <p14:modId xmlns:p14="http://schemas.microsoft.com/office/powerpoint/2010/main" val="3523189396"/>
              </p:ext>
            </p:extLst>
          </p:nvPr>
        </p:nvGraphicFramePr>
        <p:xfrm>
          <a:off x="3736504" y="7703760"/>
          <a:ext cx="3196258" cy="1417320"/>
        </p:xfrm>
        <a:graphic>
          <a:graphicData uri="http://schemas.openxmlformats.org/drawingml/2006/table">
            <a:tbl>
              <a:tblPr firstRow="1" firstCol="1" bandRow="1">
                <a:tableStyleId>{93296810-A885-4BE3-A3E7-6D5BEEA58F35}</a:tableStyleId>
              </a:tblPr>
              <a:tblGrid>
                <a:gridCol w="804793">
                  <a:extLst>
                    <a:ext uri="{9D8B030D-6E8A-4147-A177-3AD203B41FA5}">
                      <a16:colId xmlns:a16="http://schemas.microsoft.com/office/drawing/2014/main" val="2494303227"/>
                    </a:ext>
                  </a:extLst>
                </a:gridCol>
                <a:gridCol w="605155">
                  <a:extLst>
                    <a:ext uri="{9D8B030D-6E8A-4147-A177-3AD203B41FA5}">
                      <a16:colId xmlns:a16="http://schemas.microsoft.com/office/drawing/2014/main" val="1403888561"/>
                    </a:ext>
                  </a:extLst>
                </a:gridCol>
                <a:gridCol w="605155">
                  <a:extLst>
                    <a:ext uri="{9D8B030D-6E8A-4147-A177-3AD203B41FA5}">
                      <a16:colId xmlns:a16="http://schemas.microsoft.com/office/drawing/2014/main" val="1885886303"/>
                    </a:ext>
                  </a:extLst>
                </a:gridCol>
                <a:gridCol w="605155">
                  <a:extLst>
                    <a:ext uri="{9D8B030D-6E8A-4147-A177-3AD203B41FA5}">
                      <a16:colId xmlns:a16="http://schemas.microsoft.com/office/drawing/2014/main" val="245119094"/>
                    </a:ext>
                  </a:extLst>
                </a:gridCol>
                <a:gridCol w="5760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t>0</a:t>
                      </a:r>
                      <a:endParaRPr kumimoji="1" lang="ja-JP" altLang="en-US" sz="1050" dirty="0"/>
                    </a:p>
                  </a:txBody>
                  <a:tcPr anchor="ctr"/>
                </a:tc>
                <a:tc>
                  <a:txBody>
                    <a:bodyPr/>
                    <a:lstStyle/>
                    <a:p>
                      <a:pPr algn="ctr"/>
                      <a:r>
                        <a:rPr kumimoji="1" lang="en-US" altLang="ja-JP" sz="1050" dirty="0"/>
                        <a:t>1</a:t>
                      </a:r>
                      <a:endParaRPr kumimoji="1" lang="ja-JP" altLang="en-US" sz="1050" dirty="0"/>
                    </a:p>
                  </a:txBody>
                  <a:tcPr anchor="ctr"/>
                </a:tc>
                <a:tc>
                  <a:txBody>
                    <a:bodyPr/>
                    <a:lstStyle/>
                    <a:p>
                      <a:pPr algn="ctr"/>
                      <a:r>
                        <a:rPr kumimoji="1" lang="en-US" altLang="ja-JP" sz="1050" dirty="0"/>
                        <a:t>2</a:t>
                      </a:r>
                      <a:endParaRPr kumimoji="1" lang="ja-JP" altLang="en-US" sz="1050" dirty="0"/>
                    </a:p>
                  </a:txBody>
                  <a:tcPr anchor="ctr"/>
                </a:tc>
                <a:tc>
                  <a:txBody>
                    <a:bodyPr/>
                    <a:lstStyle/>
                    <a:p>
                      <a:pPr algn="ctr"/>
                      <a:r>
                        <a:rPr kumimoji="1" lang="en-US" altLang="ja-JP" sz="1050" dirty="0"/>
                        <a:t>3</a:t>
                      </a:r>
                      <a:endParaRPr kumimoji="1" lang="ja-JP" altLang="en-US" sz="1050" dirty="0"/>
                    </a:p>
                  </a:txBody>
                  <a:tcPr anchor="ctr"/>
                </a:tc>
                <a:extLst>
                  <a:ext uri="{0D108BD9-81ED-4DB2-BD59-A6C34878D82A}">
                    <a16:rowId xmlns:a16="http://schemas.microsoft.com/office/drawing/2014/main" val="641713983"/>
                  </a:ext>
                </a:extLst>
              </a:tr>
              <a:tr h="0">
                <a:tc>
                  <a:txBody>
                    <a:bodyPr/>
                    <a:lstStyle/>
                    <a:p>
                      <a:pPr algn="ctr"/>
                      <a:r>
                        <a:rPr kumimoji="1" lang="ja-JP" altLang="en-US" sz="1050" b="1" dirty="0">
                          <a:latin typeface="+mn-ea"/>
                          <a:ea typeface="+mn-ea"/>
                        </a:rPr>
                        <a:t>曲率</a:t>
                      </a:r>
                      <a:endParaRPr kumimoji="1" lang="en-US" altLang="ja-JP" sz="1050" b="1" dirty="0">
                        <a:latin typeface="+mn-ea"/>
                        <a:ea typeface="+mn-ea"/>
                      </a:endParaRPr>
                    </a:p>
                    <a:p>
                      <a:pPr algn="ctr"/>
                      <a:r>
                        <a:rPr kumimoji="1" lang="ja-JP" altLang="en-US" sz="1050" b="1" dirty="0">
                          <a:latin typeface="+mn-ea"/>
                          <a:ea typeface="+mn-ea"/>
                        </a:rPr>
                        <a:t>旋回量</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494346181"/>
                  </a:ext>
                </a:extLst>
              </a:tr>
              <a:tr h="0">
                <a:tc>
                  <a:txBody>
                    <a:bodyPr/>
                    <a:lstStyle/>
                    <a:p>
                      <a:pPr algn="ctr"/>
                      <a:r>
                        <a:rPr kumimoji="1" lang="en-US" altLang="ja-JP" sz="1050" b="1" dirty="0" err="1">
                          <a:latin typeface="+mn-ea"/>
                          <a:ea typeface="+mn-ea"/>
                        </a:rPr>
                        <a:t>Kp</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75009664"/>
                  </a:ext>
                </a:extLst>
              </a:tr>
              <a:tr h="0">
                <a:tc>
                  <a:txBody>
                    <a:bodyPr/>
                    <a:lstStyle/>
                    <a:p>
                      <a:pPr algn="ctr"/>
                      <a:r>
                        <a:rPr kumimoji="1" lang="en-US" altLang="ja-JP" sz="1050" b="1" dirty="0">
                          <a:latin typeface="+mn-ea"/>
                          <a:ea typeface="+mn-ea"/>
                        </a:rPr>
                        <a:t>Ki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04779332"/>
                  </a:ext>
                </a:extLst>
              </a:tr>
              <a:tr h="0">
                <a:tc>
                  <a:txBody>
                    <a:bodyPr/>
                    <a:lstStyle/>
                    <a:p>
                      <a:pPr algn="ctr"/>
                      <a:r>
                        <a:rPr kumimoji="1" lang="en-US" altLang="ja-JP" sz="1050" b="1" dirty="0" err="1">
                          <a:latin typeface="+mn-ea"/>
                          <a:ea typeface="+mn-ea"/>
                        </a:rPr>
                        <a:t>Kd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76264"/>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b="1" dirty="0">
                <a:latin typeface="+mn-lt"/>
              </a:rPr>
              <a:t>走行準備の定義</a:t>
            </a:r>
            <a:endParaRPr lang="en-US" altLang="ja-JP" sz="1200" b="1" dirty="0">
              <a:latin typeface="+mn-lt"/>
            </a:endParaRPr>
          </a:p>
          <a:p>
            <a:r>
              <a:rPr kumimoji="1" lang="ja-JP" altLang="en-US" sz="1050" dirty="0">
                <a:latin typeface="メイリオ" panose="020B0604030504040204" pitchFamily="50" charset="-128"/>
                <a:ea typeface="メイリオ" panose="020B0604030504040204" pitchFamily="50" charset="-128"/>
              </a:rPr>
              <a:t>・タスクの起動</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・デバイスの</a:t>
            </a:r>
            <a:endParaRPr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　キャリブレーション</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・クラスの初期化</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・尻尾の角度を一定値</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に設定する</a:t>
            </a:r>
            <a:endParaRPr lang="en-US" altLang="ja-JP" sz="1050" dirty="0">
              <a:latin typeface="メイリオ" panose="020B0604030504040204" pitchFamily="50" charset="-128"/>
              <a:ea typeface="メイリオ" panose="020B0604030504040204" pitchFamily="50" charset="-128"/>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85714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900" b="1" dirty="0">
                  <a:latin typeface="ＭＳ ゴシック" panose="020B0609070205080204" pitchFamily="49" charset="-128"/>
                  <a:ea typeface="ＭＳ ゴシック" panose="020B0609070205080204" pitchFamily="49" charset="-128"/>
                </a:rPr>
                <a:t>走行準備</a:t>
              </a:r>
              <a:endParaRPr kumimoji="1" lang="en-US" altLang="ja-JP" sz="900" b="1" dirty="0">
                <a:latin typeface="ＭＳ ゴシック" panose="020B0609070205080204" pitchFamily="49" charset="-128"/>
                <a:ea typeface="ＭＳ ゴシック" panose="020B0609070205080204" pitchFamily="49" charset="-128"/>
              </a:endParaRPr>
            </a:p>
            <a:p>
              <a:pPr algn="ctr"/>
              <a:r>
                <a:rPr kumimoji="1" lang="ja-JP" altLang="en-US" sz="900" b="1" dirty="0">
                  <a:latin typeface="ＭＳ ゴシック" panose="020B0609070205080204" pitchFamily="49" charset="-128"/>
                  <a:ea typeface="ＭＳ ゴシック" panose="020B0609070205080204" pitchFamily="49" charset="-128"/>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b="1" dirty="0">
                  <a:latin typeface="ＭＳ ゴシック" panose="020B0609070205080204" pitchFamily="49" charset="-128"/>
                  <a:ea typeface="ＭＳ ゴシック" panose="020B0609070205080204" pitchFamily="49" charset="-128"/>
                </a:rPr>
                <a:t>コースを完走</a:t>
              </a:r>
              <a:r>
                <a:rPr kumimoji="1" lang="ja-JP" altLang="en-US" sz="900" b="1" dirty="0">
                  <a:latin typeface="ＭＳ ゴシック" panose="020B0609070205080204" pitchFamily="49" charset="-128"/>
                  <a:ea typeface="ＭＳ ゴシック" panose="020B0609070205080204" pitchFamily="49" charset="-128"/>
                </a:rPr>
                <a:t>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r>
                <a:rPr kumimoji="1" lang="ja-JP" altLang="en-US" sz="900" b="1" dirty="0">
                  <a:latin typeface="ＭＳ ゴシック" panose="020B0609070205080204" pitchFamily="49" charset="-128"/>
                  <a:ea typeface="ＭＳ ゴシック" panose="020B0609070205080204" pitchFamily="49" charset="-128"/>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77069"/>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r>
                <a:rPr kumimoji="1" lang="ja-JP" altLang="en-US" sz="1000" b="1" dirty="0">
                  <a:latin typeface="ＭＳ ゴシック" panose="020B0609070205080204" pitchFamily="49" charset="-128"/>
                  <a:ea typeface="ＭＳ ゴシック" panose="020B0609070205080204" pitchFamily="49" charset="-128"/>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348818"/>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458098"/>
            <a:ext cx="478530" cy="76836"/>
          </a:xfrm>
          <a:prstGeom prst="line">
            <a:avLst/>
          </a:prstGeom>
        </p:spPr>
        <p:style>
          <a:lnRef idx="2">
            <a:schemeClr val="dk1"/>
          </a:lnRef>
          <a:fillRef idx="0">
            <a:schemeClr val="dk1"/>
          </a:fillRef>
          <a:effectRef idx="1">
            <a:schemeClr val="dk1"/>
          </a:effectRef>
          <a:fontRef idx="minor">
            <a:schemeClr val="tx1"/>
          </a:fontRef>
        </p:style>
      </p:cxnSp>
      <p:pic>
        <p:nvPicPr>
          <p:cNvPr id="104" name="図 103">
            <a:extLst>
              <a:ext uri="{FF2B5EF4-FFF2-40B4-BE49-F238E27FC236}">
                <a16:creationId xmlns:a16="http://schemas.microsoft.com/office/drawing/2014/main" id="{C7E59AC0-4E60-4B8C-AF16-01A30E77E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993" y="739965"/>
            <a:ext cx="2682327" cy="5742875"/>
          </a:xfrm>
          <a:prstGeom prst="rect">
            <a:avLst/>
          </a:prstGeom>
        </p:spPr>
      </p:pic>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90980" y="7337430"/>
            <a:ext cx="3548524"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各曲率分類における制御で用いる旋回量、ライントレースの</a:t>
            </a:r>
            <a:r>
              <a:rPr lang="en-US" altLang="ja-JP" sz="1050" dirty="0">
                <a:latin typeface="メイリオ" panose="020B0604030504040204" pitchFamily="50" charset="-128"/>
                <a:ea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rPr>
              <a:t>係数を以下の表に示す。</a:t>
            </a:r>
            <a:endParaRPr kumimoji="1" lang="ja-JP" altLang="en-US" sz="1050" dirty="0">
              <a:latin typeface="メイリオ" panose="020B0604030504040204" pitchFamily="50" charset="-128"/>
              <a:ea typeface="メイリオ" panose="020B0604030504040204" pitchFamily="50" charset="-128"/>
            </a:endParaRP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dirty="0">
                <a:solidFill>
                  <a:schemeClr val="tx1"/>
                </a:solidFill>
              </a:rPr>
              <a:t>これらの値を設定した根拠を工夫点のページで解説する。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2672</TotalTime>
  <Words>1198</Words>
  <Application>Microsoft Office PowerPoint</Application>
  <PresentationFormat>A3 297x420 mm</PresentationFormat>
  <Paragraphs>267</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HG創英角ｺﾞｼｯｸUB</vt:lpstr>
      <vt:lpstr>ＭＳ Ｐゴシック</vt:lpstr>
      <vt:lpstr>ＭＳ 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289</cp:revision>
  <cp:lastPrinted>2019-08-22T02:51:15Z</cp:lastPrinted>
  <dcterms:created xsi:type="dcterms:W3CDTF">2002-02-28T07:41:56Z</dcterms:created>
  <dcterms:modified xsi:type="dcterms:W3CDTF">2019-08-23T02:02:11Z</dcterms:modified>
</cp:coreProperties>
</file>