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4"/>
  </p:notesMasterIdLst>
  <p:handoutMasterIdLst>
    <p:handoutMasterId r:id="rId5"/>
  </p:handoutMasterIdLst>
  <p:sldIdLst>
    <p:sldId id="283" r:id="rId3"/>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ection>
        <p14:section name="モデル図ページ（プライマリークラス）" id="{8B2B3982-7BAC-4EE5-974E-E0EE0719EC85}">
          <p14:sldIdLst>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349B"/>
    <a:srgbClr val="E10000"/>
    <a:srgbClr val="FEBF12"/>
    <a:srgbClr val="00ADBB"/>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4" autoAdjust="0"/>
    <p:restoredTop sz="95889" autoAdjust="0"/>
  </p:normalViewPr>
  <p:slideViewPr>
    <p:cSldViewPr showGuides="1">
      <p:cViewPr varScale="1">
        <p:scale>
          <a:sx n="83" d="100"/>
          <a:sy n="83" d="100"/>
        </p:scale>
        <p:origin x="954" y="90"/>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79076"/>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124666"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514769" y="24818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110113"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501900" y="24818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345016" y="15013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13" name="グループ化 12">
            <a:extLst>
              <a:ext uri="{FF2B5EF4-FFF2-40B4-BE49-F238E27FC236}">
                <a16:creationId xmlns:a16="http://schemas.microsoft.com/office/drawing/2014/main" id="{F5E08EBB-0D98-2348-BF0D-84234FFBC19E}"/>
              </a:ext>
            </a:extLst>
          </p:cNvPr>
          <p:cNvGrpSpPr/>
          <p:nvPr/>
        </p:nvGrpSpPr>
        <p:grpSpPr>
          <a:xfrm>
            <a:off x="104463" y="766991"/>
            <a:ext cx="6252559" cy="347516"/>
            <a:chOff x="131524" y="868527"/>
            <a:chExt cx="3963392" cy="347516"/>
          </a:xfrm>
        </p:grpSpPr>
        <p:cxnSp>
          <p:nvCxnSpPr>
            <p:cNvPr id="14" name="直線コネクタ 13">
              <a:extLst>
                <a:ext uri="{FF2B5EF4-FFF2-40B4-BE49-F238E27FC236}">
                  <a16:creationId xmlns:a16="http://schemas.microsoft.com/office/drawing/2014/main" id="{E52818CA-4FF9-564E-86B3-CAFF84D95859}"/>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083664E-8A31-5146-BF80-643E848A9152}"/>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a:solidFill>
                    <a:prstClr val="black"/>
                  </a:solidFill>
                  <a:latin typeface="Yu Gothic" panose="020B0400000000000000" pitchFamily="34" charset="-128"/>
                  <a:ea typeface="Yu Gothic" panose="020B0400000000000000" pitchFamily="34" charset="-128"/>
                </a:rPr>
                <a:t>１．工夫点</a:t>
              </a:r>
              <a:endParaRPr lang="en-US" altLang="ja-JP" b="1" dirty="0">
                <a:solidFill>
                  <a:prstClr val="black"/>
                </a:solidFill>
                <a:latin typeface="Yu Gothic" panose="020B0400000000000000" pitchFamily="34" charset="-128"/>
                <a:ea typeface="Yu Gothic" panose="020B0400000000000000" pitchFamily="34" charset="-128"/>
              </a:endParaRPr>
            </a:p>
          </p:txBody>
        </p:sp>
      </p:grpSp>
      <p:cxnSp>
        <p:nvCxnSpPr>
          <p:cNvPr id="16" name="直線コネクタ 15">
            <a:extLst>
              <a:ext uri="{FF2B5EF4-FFF2-40B4-BE49-F238E27FC236}">
                <a16:creationId xmlns:a16="http://schemas.microsoft.com/office/drawing/2014/main" id="{C3E45C63-86BA-6A41-9DEF-EF4DAD146015}"/>
              </a:ext>
            </a:extLst>
          </p:cNvPr>
          <p:cNvCxnSpPr>
            <a:cxnSpLocks/>
          </p:cNvCxnSpPr>
          <p:nvPr/>
        </p:nvCxnSpPr>
        <p:spPr>
          <a:xfrm>
            <a:off x="6397137" y="766991"/>
            <a:ext cx="0" cy="878497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6C40FD1-0130-9849-91C9-60A12A1CD507}"/>
              </a:ext>
            </a:extLst>
          </p:cNvPr>
          <p:cNvSpPr txBox="1"/>
          <p:nvPr/>
        </p:nvSpPr>
        <p:spPr>
          <a:xfrm>
            <a:off x="140500" y="1123470"/>
            <a:ext cx="6211243" cy="261610"/>
          </a:xfrm>
          <a:prstGeom prst="rect">
            <a:avLst/>
          </a:prstGeom>
          <a:noFill/>
        </p:spPr>
        <p:txBody>
          <a:bodyPr wrap="square" rtlCol="0">
            <a:spAutoFit/>
          </a:bodyPr>
          <a:lstStyle/>
          <a:p>
            <a:r>
              <a:rPr kumimoji="1" lang="ja-JP" altLang="en-US" sz="1050" dirty="0">
                <a:latin typeface="Meiryo" panose="020B0604030504040204" pitchFamily="34" charset="-128"/>
                <a:ea typeface="Meiryo" panose="020B0604030504040204" pitchFamily="34" charset="-128"/>
              </a:rPr>
              <a:t>カーブを</a:t>
            </a:r>
            <a:r>
              <a:rPr lang="ja-JP" altLang="en-US" sz="1050" dirty="0">
                <a:latin typeface="Meiryo" panose="020B0604030504040204" pitchFamily="34" charset="-128"/>
                <a:ea typeface="Meiryo" panose="020B0604030504040204" pitchFamily="34" charset="-128"/>
              </a:rPr>
              <a:t>安定して走行することのできる旋回量計算式の定義と検証</a:t>
            </a:r>
            <a:endParaRPr kumimoji="1" lang="en-US" altLang="ja-JP" sz="1050" dirty="0">
              <a:latin typeface="Meiryo" panose="020B0604030504040204" pitchFamily="34"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6DB9120F-7F21-6546-8D8A-67B1307B4C8B}"/>
              </a:ext>
            </a:extLst>
          </p:cNvPr>
          <p:cNvSpPr txBox="1"/>
          <p:nvPr/>
        </p:nvSpPr>
        <p:spPr>
          <a:xfrm>
            <a:off x="182174" y="1833902"/>
            <a:ext cx="6211245" cy="738664"/>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今年のコースは昨年と比較してカーブが多く，また，カーブの曲率も大きくなっている．そのため，完走率の向上には様々な外乱を考慮に入れたロバストな旋回量計算式が必要であると考えた．具体的には</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制御に加え，カーブの曲率を考慮した曲率制御と，バッテリ電圧の低下を考慮したバッテリ電圧補償係数を導入した．</a:t>
            </a:r>
            <a:endParaRPr kumimoji="1" lang="en-US" altLang="ja-JP" sz="1050" dirty="0">
              <a:latin typeface="Meiryo" panose="020B0604030504040204" pitchFamily="34" charset="-128"/>
              <a:ea typeface="Meiryo" panose="020B0604030504040204" pitchFamily="34" charset="-128"/>
            </a:endParaRPr>
          </a:p>
        </p:txBody>
      </p:sp>
      <p:grpSp>
        <p:nvGrpSpPr>
          <p:cNvPr id="36" name="グループ化 35">
            <a:extLst>
              <a:ext uri="{FF2B5EF4-FFF2-40B4-BE49-F238E27FC236}">
                <a16:creationId xmlns:a16="http://schemas.microsoft.com/office/drawing/2014/main" id="{BF6785AF-58EA-4B43-B2AF-F89E2DADBB7F}"/>
              </a:ext>
            </a:extLst>
          </p:cNvPr>
          <p:cNvGrpSpPr/>
          <p:nvPr/>
        </p:nvGrpSpPr>
        <p:grpSpPr>
          <a:xfrm>
            <a:off x="108793" y="1484351"/>
            <a:ext cx="6252559" cy="347516"/>
            <a:chOff x="131524" y="868527"/>
            <a:chExt cx="3963392" cy="347516"/>
          </a:xfrm>
        </p:grpSpPr>
        <p:cxnSp>
          <p:nvCxnSpPr>
            <p:cNvPr id="37" name="直線コネクタ 36">
              <a:extLst>
                <a:ext uri="{FF2B5EF4-FFF2-40B4-BE49-F238E27FC236}">
                  <a16:creationId xmlns:a16="http://schemas.microsoft.com/office/drawing/2014/main" id="{938B2B8E-EEBD-9643-9FE2-6CC6D42A460B}"/>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2E304224-DD39-3E41-AEB0-D430FF367BD8}"/>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２．背景</a:t>
              </a:r>
              <a:endParaRPr lang="en-US" altLang="ja-JP" b="1" dirty="0">
                <a:solidFill>
                  <a:prstClr val="black"/>
                </a:solidFill>
                <a:latin typeface="Yu Gothic" panose="020B0400000000000000" pitchFamily="34" charset="-128"/>
                <a:ea typeface="Yu Gothic" panose="020B0400000000000000" pitchFamily="34" charset="-128"/>
              </a:endParaRPr>
            </a:p>
          </p:txBody>
        </p:sp>
      </p:grpSp>
      <p:grpSp>
        <p:nvGrpSpPr>
          <p:cNvPr id="39" name="グループ化 38">
            <a:extLst>
              <a:ext uri="{FF2B5EF4-FFF2-40B4-BE49-F238E27FC236}">
                <a16:creationId xmlns:a16="http://schemas.microsoft.com/office/drawing/2014/main" id="{0B54B051-B448-FE4D-A773-7DECD25C7353}"/>
              </a:ext>
            </a:extLst>
          </p:cNvPr>
          <p:cNvGrpSpPr/>
          <p:nvPr/>
        </p:nvGrpSpPr>
        <p:grpSpPr>
          <a:xfrm>
            <a:off x="114499" y="2703706"/>
            <a:ext cx="6252559" cy="347516"/>
            <a:chOff x="131524" y="868527"/>
            <a:chExt cx="3963392" cy="347516"/>
          </a:xfrm>
        </p:grpSpPr>
        <p:cxnSp>
          <p:nvCxnSpPr>
            <p:cNvPr id="40" name="直線コネクタ 39">
              <a:extLst>
                <a:ext uri="{FF2B5EF4-FFF2-40B4-BE49-F238E27FC236}">
                  <a16:creationId xmlns:a16="http://schemas.microsoft.com/office/drawing/2014/main" id="{BCC2AC72-5882-2241-AB6B-E4009BE06A23}"/>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BCE1007-4462-044E-9923-664A8AD58547}"/>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３．実装</a:t>
              </a:r>
              <a:endParaRPr lang="en-US" altLang="ja-JP" b="1" dirty="0">
                <a:solidFill>
                  <a:prstClr val="black"/>
                </a:solidFill>
                <a:latin typeface="Yu Gothic" panose="020B0400000000000000" pitchFamily="34" charset="-128"/>
                <a:ea typeface="Yu Gothic" panose="020B0400000000000000" pitchFamily="34" charset="-128"/>
              </a:endParaRPr>
            </a:p>
          </p:txBody>
        </p:sp>
      </p:grpSp>
      <p:sp>
        <p:nvSpPr>
          <p:cNvPr id="42" name="テキスト ボックス 41">
            <a:extLst>
              <a:ext uri="{FF2B5EF4-FFF2-40B4-BE49-F238E27FC236}">
                <a16:creationId xmlns:a16="http://schemas.microsoft.com/office/drawing/2014/main" id="{2B20BC8C-D108-194C-BB5F-2730D925F910}"/>
              </a:ext>
            </a:extLst>
          </p:cNvPr>
          <p:cNvSpPr txBox="1"/>
          <p:nvPr/>
        </p:nvSpPr>
        <p:spPr>
          <a:xfrm>
            <a:off x="335234" y="3304979"/>
            <a:ext cx="2604479" cy="4293483"/>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カーブの曲率に応じた定数を曲率旋回量として旋回量計算式に加える形で組み込んだ．</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そのために，機能モデルでも示したようにコースを</a:t>
            </a:r>
            <a:r>
              <a:rPr lang="en-US" altLang="ja-JP" sz="1050" dirty="0">
                <a:latin typeface="Meiryo" panose="020B0604030504040204" pitchFamily="34" charset="-128"/>
                <a:ea typeface="Meiryo" panose="020B0604030504040204" pitchFamily="34" charset="-128"/>
              </a:rPr>
              <a:t>15</a:t>
            </a:r>
            <a:r>
              <a:rPr lang="ja-JP" altLang="en-US" sz="1050">
                <a:latin typeface="Meiryo" panose="020B0604030504040204" pitchFamily="34" charset="-128"/>
                <a:ea typeface="Meiryo" panose="020B0604030504040204" pitchFamily="34" charset="-128"/>
              </a:rPr>
              <a:t>の区間に分割し，区間ごとに走行パラメータを変更することにした．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曲率制御で用いる旋回量と，</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係数を</a:t>
            </a:r>
            <a:r>
              <a:rPr lang="en-US" altLang="ja-JP" sz="1050" dirty="0">
                <a:latin typeface="Meiryo" panose="020B0604030504040204" pitchFamily="34" charset="-128"/>
                <a:ea typeface="Meiryo" panose="020B0604030504040204" pitchFamily="34" charset="-128"/>
              </a:rPr>
              <a:t>15</a:t>
            </a:r>
            <a:r>
              <a:rPr lang="ja-JP" altLang="en-US" sz="1050">
                <a:latin typeface="Meiryo" panose="020B0604030504040204" pitchFamily="34" charset="-128"/>
                <a:ea typeface="Meiryo" panose="020B0604030504040204" pitchFamily="34" charset="-128"/>
              </a:rPr>
              <a:t>区間すべてで調整するのは困難であるため，曲率の近い区間で</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種類に分類し，</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セットの前進量，曲率旋回量，</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パラメータを用意した．曲率の分類は右下の帯グラフの通りに分類した．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前進量は曲率分類が</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上がるごとに</a:t>
            </a:r>
            <a:r>
              <a:rPr lang="en-US" altLang="ja-JP" sz="1050" dirty="0">
                <a:latin typeface="Meiryo" panose="020B0604030504040204" pitchFamily="34" charset="-128"/>
                <a:ea typeface="Meiryo" panose="020B0604030504040204" pitchFamily="34" charset="-128"/>
              </a:rPr>
              <a:t>8</a:t>
            </a:r>
            <a:r>
              <a:rPr lang="ja-JP" altLang="en-US" sz="1050">
                <a:latin typeface="Meiryo" panose="020B0604030504040204" pitchFamily="34" charset="-128"/>
                <a:ea typeface="Meiryo" panose="020B0604030504040204" pitchFamily="34" charset="-128"/>
              </a:rPr>
              <a:t>低下するように定義した．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カーブ半径は試走会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で取得したログデータから算出した．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パラメータは限界感度法によって算出したものを</a:t>
            </a:r>
            <a:r>
              <a:rPr lang="en-US" altLang="ja-JP" sz="1050" dirty="0">
                <a:latin typeface="Meiryo" panose="020B0604030504040204" pitchFamily="34" charset="-128"/>
                <a:ea typeface="Meiryo" panose="020B0604030504040204" pitchFamily="34" charset="-128"/>
              </a:rPr>
              <a:t>Ki</a:t>
            </a:r>
            <a:r>
              <a:rPr lang="ja-JP" altLang="en-US" sz="1050">
                <a:latin typeface="Meiryo" panose="020B0604030504040204" pitchFamily="34" charset="-128"/>
                <a:ea typeface="Meiryo" panose="020B0604030504040204" pitchFamily="34" charset="-128"/>
              </a:rPr>
              <a:t>のみ値を小さくして使用している．</a:t>
            </a:r>
            <a:endParaRPr lang="en-US" altLang="ja-JP" sz="1050" dirty="0">
              <a:latin typeface="Meiryo" panose="020B0604030504040204" pitchFamily="34" charset="-128"/>
              <a:ea typeface="Meiryo" panose="020B0604030504040204" pitchFamily="34" charset="-128"/>
            </a:endParaRPr>
          </a:p>
        </p:txBody>
      </p:sp>
      <p:sp>
        <p:nvSpPr>
          <p:cNvPr id="43" name="テキスト ボックス 42">
            <a:extLst>
              <a:ext uri="{FF2B5EF4-FFF2-40B4-BE49-F238E27FC236}">
                <a16:creationId xmlns:a16="http://schemas.microsoft.com/office/drawing/2014/main" id="{933C4CDE-FD4B-EF48-9F6F-5251BC2EDD72}"/>
              </a:ext>
            </a:extLst>
          </p:cNvPr>
          <p:cNvSpPr txBox="1"/>
          <p:nvPr/>
        </p:nvSpPr>
        <p:spPr>
          <a:xfrm>
            <a:off x="168038" y="8146067"/>
            <a:ext cx="6118347" cy="253916"/>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曲率旋回量を</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計算の出力値に足し合わせることで曲率制御の旋回量を算出する．</a:t>
            </a:r>
            <a:endParaRPr lang="en-US" altLang="ja-JP" sz="1050" dirty="0">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46E833DF-7DE5-5E47-8C2C-97312B88A25E}"/>
              </a:ext>
            </a:extLst>
          </p:cNvPr>
          <p:cNvSpPr txBox="1"/>
          <p:nvPr/>
        </p:nvSpPr>
        <p:spPr>
          <a:xfrm>
            <a:off x="344713" y="304677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1200" b="1" dirty="0">
                <a:solidFill>
                  <a:prstClr val="black"/>
                </a:solidFill>
                <a:latin typeface="Yu Gothic" panose="020B0400000000000000" pitchFamily="34" charset="-128"/>
                <a:ea typeface="Yu Gothic" panose="020B0400000000000000" pitchFamily="34" charset="-128"/>
              </a:rPr>
              <a:t>3-1</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solidFill>
                  <a:prstClr val="black"/>
                </a:solidFill>
                <a:latin typeface="Yu Gothic" panose="020B0400000000000000" pitchFamily="34" charset="-128"/>
                <a:ea typeface="Yu Gothic" panose="020B0400000000000000" pitchFamily="34" charset="-128"/>
              </a:rPr>
              <a:t>曲率制御の導入</a:t>
            </a:r>
            <a:endParaRPr kumimoji="1" lang="en-US" altLang="ja-JP" sz="12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endParaRPr>
          </a:p>
        </p:txBody>
      </p:sp>
      <p:graphicFrame>
        <p:nvGraphicFramePr>
          <p:cNvPr id="45" name="表 44">
            <a:extLst>
              <a:ext uri="{FF2B5EF4-FFF2-40B4-BE49-F238E27FC236}">
                <a16:creationId xmlns:a16="http://schemas.microsoft.com/office/drawing/2014/main" id="{7216E635-9141-AA4C-852F-78728EA81620}"/>
              </a:ext>
            </a:extLst>
          </p:cNvPr>
          <p:cNvGraphicFramePr>
            <a:graphicFrameLocks noGrp="1"/>
          </p:cNvGraphicFramePr>
          <p:nvPr>
            <p:extLst>
              <p:ext uri="{D42A27DB-BD31-4B8C-83A1-F6EECF244321}">
                <p14:modId xmlns:p14="http://schemas.microsoft.com/office/powerpoint/2010/main" val="3672576818"/>
              </p:ext>
            </p:extLst>
          </p:nvPr>
        </p:nvGraphicFramePr>
        <p:xfrm>
          <a:off x="2960910" y="3263112"/>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19939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sp>
        <p:nvSpPr>
          <p:cNvPr id="48" name="テキスト ボックス 47">
            <a:extLst>
              <a:ext uri="{FF2B5EF4-FFF2-40B4-BE49-F238E27FC236}">
                <a16:creationId xmlns:a16="http://schemas.microsoft.com/office/drawing/2014/main" id="{9E4984DA-E534-A442-8551-321E0DD14F64}"/>
              </a:ext>
            </a:extLst>
          </p:cNvPr>
          <p:cNvSpPr txBox="1"/>
          <p:nvPr/>
        </p:nvSpPr>
        <p:spPr>
          <a:xfrm>
            <a:off x="100940" y="7512891"/>
            <a:ext cx="2848645" cy="430887"/>
          </a:xfrm>
          <a:prstGeom prst="rect">
            <a:avLst/>
          </a:prstGeom>
          <a:noFill/>
        </p:spPr>
        <p:txBody>
          <a:bodyPr wrap="square" rtlCol="0">
            <a:spAutoFit/>
          </a:bodyPr>
          <a:lstStyle/>
          <a:p>
            <a:pPr algn="ctr"/>
            <a:r>
              <a:rPr lang="ja-JP" altLang="en-US" sz="1100">
                <a:latin typeface="メイリオ" panose="020B0604030504040204" pitchFamily="50" charset="-128"/>
                <a:ea typeface="メイリオ" panose="020B0604030504040204" pitchFamily="50" charset="-128"/>
              </a:rPr>
              <a:t>具体的なパラメータの値は</a:t>
            </a:r>
            <a:endParaRPr lang="en-US" altLang="ja-JP" sz="1100" dirty="0">
              <a:latin typeface="メイリオ" panose="020B0604030504040204" pitchFamily="50" charset="-128"/>
              <a:ea typeface="メイリオ" panose="020B0604030504040204" pitchFamily="50" charset="-128"/>
            </a:endParaRPr>
          </a:p>
          <a:p>
            <a:pPr algn="ctr"/>
            <a:r>
              <a:rPr lang="ja-JP" altLang="en-US" sz="1100">
                <a:latin typeface="メイリオ" panose="020B0604030504040204" pitchFamily="50" charset="-128"/>
                <a:ea typeface="メイリオ" panose="020B0604030504040204" pitchFamily="50" charset="-128"/>
              </a:rPr>
              <a:t>「１．機能モデル</a:t>
            </a:r>
            <a:r>
              <a:rPr lang="en-US" altLang="ja-JP" sz="1100" dirty="0">
                <a:latin typeface="メイリオ" panose="020B0604030504040204" pitchFamily="50" charset="-128"/>
                <a:ea typeface="メイリオ" panose="020B0604030504040204" pitchFamily="50" charset="-128"/>
              </a:rPr>
              <a:t> </a:t>
            </a:r>
            <a:r>
              <a:rPr lang="ja-JP" altLang="en-US" sz="1100">
                <a:latin typeface="メイリオ" panose="020B0604030504040204" pitchFamily="50" charset="-128"/>
                <a:ea typeface="メイリオ" panose="020B0604030504040204" pitchFamily="50" charset="-128"/>
              </a:rPr>
              <a:t>補足</a:t>
            </a:r>
            <a:r>
              <a:rPr lang="en-US" altLang="ja-JP" sz="1100" dirty="0">
                <a:latin typeface="メイリオ" panose="020B0604030504040204" pitchFamily="50" charset="-128"/>
                <a:ea typeface="メイリオ" panose="020B0604030504040204" pitchFamily="50" charset="-128"/>
              </a:rPr>
              <a:t>2.</a:t>
            </a:r>
            <a:r>
              <a:rPr lang="ja-JP" altLang="en-US" sz="1100">
                <a:latin typeface="メイリオ" panose="020B0604030504040204" pitchFamily="50" charset="-128"/>
                <a:ea typeface="メイリオ" panose="020B0604030504040204" pitchFamily="50" charset="-128"/>
              </a:rPr>
              <a:t>」</a:t>
            </a:r>
            <a:r>
              <a:rPr lang="en-US" altLang="ja-JP" sz="1100" dirty="0">
                <a:latin typeface="メイリオ" panose="020B0604030504040204" pitchFamily="50" charset="-128"/>
                <a:ea typeface="メイリオ" panose="020B0604030504040204" pitchFamily="50" charset="-128"/>
              </a:rPr>
              <a:t> </a:t>
            </a:r>
            <a:r>
              <a:rPr lang="ja-JP" altLang="en-US" sz="1100">
                <a:latin typeface="メイリオ" panose="020B0604030504040204" pitchFamily="50" charset="-128"/>
                <a:ea typeface="メイリオ" panose="020B0604030504040204" pitchFamily="50" charset="-128"/>
              </a:rPr>
              <a:t>へ</a:t>
            </a:r>
            <a:endParaRPr kumimoji="1" lang="en-US" altLang="ja-JP" sz="1100" dirty="0">
              <a:latin typeface="メイリオ" panose="020B0604030504040204" pitchFamily="50" charset="-128"/>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AA8B78CF-2CDB-5642-9741-1ADD182F2D38}"/>
              </a:ext>
            </a:extLst>
          </p:cNvPr>
          <p:cNvSpPr txBox="1"/>
          <p:nvPr/>
        </p:nvSpPr>
        <p:spPr>
          <a:xfrm>
            <a:off x="360875" y="8734256"/>
            <a:ext cx="5952295" cy="738664"/>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3-1.</a:t>
            </a:r>
            <a:r>
              <a:rPr lang="ja-JP" altLang="en-US" sz="1050">
                <a:latin typeface="Meiryo" panose="020B0604030504040204" pitchFamily="34" charset="-128"/>
                <a:ea typeface="Meiryo" panose="020B0604030504040204" pitchFamily="34" charset="-128"/>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で頂いた新品のオフィシャルバッテリの放電特性と電圧の低下による旋回曲率への影響を調査を行った．</a:t>
            </a:r>
            <a:endParaRPr lang="en-US" altLang="ja-JP" sz="1050" dirty="0">
              <a:latin typeface="Meiryo" panose="020B0604030504040204" pitchFamily="34" charset="-128"/>
              <a:ea typeface="Meiryo" panose="020B0604030504040204" pitchFamily="34" charset="-128"/>
            </a:endParaRPr>
          </a:p>
        </p:txBody>
      </p:sp>
      <p:sp>
        <p:nvSpPr>
          <p:cNvPr id="52" name="テキスト ボックス 51">
            <a:extLst>
              <a:ext uri="{FF2B5EF4-FFF2-40B4-BE49-F238E27FC236}">
                <a16:creationId xmlns:a16="http://schemas.microsoft.com/office/drawing/2014/main" id="{10F0F018-A977-9E42-B532-AAA022C64C2E}"/>
              </a:ext>
            </a:extLst>
          </p:cNvPr>
          <p:cNvSpPr txBox="1"/>
          <p:nvPr/>
        </p:nvSpPr>
        <p:spPr>
          <a:xfrm>
            <a:off x="346600" y="8529998"/>
            <a:ext cx="3422391" cy="276999"/>
          </a:xfrm>
          <a:prstGeom prst="rect">
            <a:avLst/>
          </a:prstGeom>
          <a:noFill/>
        </p:spPr>
        <p:txBody>
          <a:bodyPr wrap="square" rtlCol="0">
            <a:spAutoFit/>
          </a:bodyPr>
          <a:lstStyle/>
          <a:p>
            <a:pPr>
              <a:defRPr/>
            </a:pPr>
            <a:r>
              <a:rPr lang="en-US" altLang="ja-JP" sz="1200" b="1" dirty="0">
                <a:solidFill>
                  <a:prstClr val="black"/>
                </a:solidFill>
                <a:latin typeface="Yu Gothic" panose="020B0400000000000000" pitchFamily="34" charset="-128"/>
                <a:ea typeface="Yu Gothic" panose="020B0400000000000000" pitchFamily="34" charset="-128"/>
              </a:rPr>
              <a:t>3-2</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latin typeface="Yu Gothic" panose="020B0400000000000000" pitchFamily="34" charset="-128"/>
                <a:ea typeface="Yu Gothic" panose="020B0400000000000000" pitchFamily="34" charset="-128"/>
              </a:rPr>
              <a:t>バッテリ電圧補償係数の導入</a:t>
            </a:r>
            <a:endParaRPr lang="en-US" altLang="ja-JP" sz="1200" b="1" dirty="0">
              <a:latin typeface="Yu Gothic" panose="020B0400000000000000" pitchFamily="34" charset="-128"/>
              <a:ea typeface="Yu Gothic" panose="020B0400000000000000" pitchFamily="34" charset="-128"/>
            </a:endParaRPr>
          </a:p>
        </p:txBody>
      </p:sp>
      <p:sp>
        <p:nvSpPr>
          <p:cNvPr id="53" name="テキスト ボックス 52">
            <a:extLst>
              <a:ext uri="{FF2B5EF4-FFF2-40B4-BE49-F238E27FC236}">
                <a16:creationId xmlns:a16="http://schemas.microsoft.com/office/drawing/2014/main" id="{975FFEA1-F3E7-8F43-8F76-D4F4C82DCA19}"/>
              </a:ext>
            </a:extLst>
          </p:cNvPr>
          <p:cNvSpPr txBox="1"/>
          <p:nvPr/>
        </p:nvSpPr>
        <p:spPr>
          <a:xfrm>
            <a:off x="6436095" y="3619261"/>
            <a:ext cx="3148663"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初めの</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分間で</a:t>
            </a:r>
            <a:r>
              <a:rPr lang="en-US" altLang="ja-JP" sz="1050" dirty="0">
                <a:latin typeface="Meiryo" panose="020B0604030504040204" pitchFamily="34" charset="-128"/>
                <a:ea typeface="Meiryo" panose="020B0604030504040204" pitchFamily="34" charset="-128"/>
              </a:rPr>
              <a:t>7.4</a:t>
            </a:r>
            <a:r>
              <a:rPr lang="ja-JP" altLang="en-US" sz="1050">
                <a:latin typeface="Meiryo" panose="020B0604030504040204" pitchFamily="34" charset="-128"/>
                <a:ea typeface="Meiryo" panose="020B0604030504040204" pitchFamily="34" charset="-128"/>
              </a:rPr>
              <a:t>程度まで低下し，その後</a:t>
            </a:r>
            <a:r>
              <a:rPr lang="en-US" altLang="ja-JP" sz="1050" dirty="0">
                <a:latin typeface="Meiryo" panose="020B0604030504040204" pitchFamily="34" charset="-128"/>
                <a:ea typeface="Meiryo" panose="020B0604030504040204" pitchFamily="34" charset="-128"/>
              </a:rPr>
              <a:t>130</a:t>
            </a:r>
            <a:r>
              <a:rPr lang="ja-JP" altLang="en-US" sz="1050">
                <a:latin typeface="Meiryo" panose="020B0604030504040204" pitchFamily="34" charset="-128"/>
                <a:ea typeface="Meiryo" panose="020B0604030504040204" pitchFamily="34" charset="-128"/>
              </a:rPr>
              <a:t>分かけて緩やかに</a:t>
            </a:r>
            <a:r>
              <a:rPr lang="en-US" altLang="ja-JP" sz="1050" dirty="0">
                <a:latin typeface="Meiryo" panose="020B0604030504040204" pitchFamily="34" charset="-128"/>
                <a:ea typeface="Meiryo" panose="020B0604030504040204" pitchFamily="34" charset="-128"/>
              </a:rPr>
              <a:t>5.5V</a:t>
            </a:r>
            <a:r>
              <a:rPr lang="ja-JP" altLang="en-US" sz="1050">
                <a:latin typeface="Meiryo" panose="020B0604030504040204" pitchFamily="34" charset="-128"/>
                <a:ea typeface="Meiryo" panose="020B0604030504040204" pitchFamily="34" charset="-128"/>
              </a:rPr>
              <a:t>ほどまで低下した．</a:t>
            </a:r>
            <a:endParaRPr lang="en-US" altLang="ja-JP" sz="1050" dirty="0">
              <a:latin typeface="Meiryo" panose="020B0604030504040204" pitchFamily="34" charset="-128"/>
              <a:ea typeface="Meiryo" panose="020B0604030504040204" pitchFamily="34" charset="-128"/>
            </a:endParaRPr>
          </a:p>
        </p:txBody>
      </p:sp>
      <p:sp>
        <p:nvSpPr>
          <p:cNvPr id="54" name="テキスト ボックス 53">
            <a:extLst>
              <a:ext uri="{FF2B5EF4-FFF2-40B4-BE49-F238E27FC236}">
                <a16:creationId xmlns:a16="http://schemas.microsoft.com/office/drawing/2014/main" id="{6AED1C66-01A1-114B-AF70-503F627B7BF7}"/>
              </a:ext>
            </a:extLst>
          </p:cNvPr>
          <p:cNvSpPr txBox="1"/>
          <p:nvPr/>
        </p:nvSpPr>
        <p:spPr>
          <a:xfrm>
            <a:off x="9608845" y="3616271"/>
            <a:ext cx="3124077" cy="415498"/>
          </a:xfrm>
          <a:prstGeom prst="rect">
            <a:avLst/>
          </a:prstGeom>
          <a:noFill/>
        </p:spPr>
        <p:txBody>
          <a:bodyPr wrap="square" rtlCol="0">
            <a:spAutoFit/>
          </a:bodyPr>
          <a:lstStyle/>
          <a:p>
            <a:r>
              <a:rPr lang="ja-JP" altLang="en-US" sz="1050" dirty="0">
                <a:latin typeface="Meiryo" panose="020B0604030504040204" pitchFamily="34" charset="-128"/>
                <a:ea typeface="Meiryo" panose="020B0604030504040204" pitchFamily="34" charset="-128"/>
              </a:rPr>
              <a:t>電圧が低下するとほぼ線形に旋回曲率が低下していく．</a:t>
            </a:r>
            <a:endParaRPr lang="en-US" altLang="ja-JP" sz="1050" dirty="0">
              <a:latin typeface="Meiryo" panose="020B0604030504040204" pitchFamily="34" charset="-128"/>
              <a:ea typeface="Meiryo" panose="020B0604030504040204" pitchFamily="34" charset="-128"/>
            </a:endParaRPr>
          </a:p>
        </p:txBody>
      </p:sp>
      <p:sp>
        <p:nvSpPr>
          <p:cNvPr id="55" name="テキスト ボックス 54">
            <a:extLst>
              <a:ext uri="{FF2B5EF4-FFF2-40B4-BE49-F238E27FC236}">
                <a16:creationId xmlns:a16="http://schemas.microsoft.com/office/drawing/2014/main" id="{FF4C549C-A795-C14D-9175-5DEBF2794624}"/>
              </a:ext>
            </a:extLst>
          </p:cNvPr>
          <p:cNvSpPr txBox="1"/>
          <p:nvPr/>
        </p:nvSpPr>
        <p:spPr>
          <a:xfrm>
            <a:off x="6465223" y="4488237"/>
            <a:ext cx="6194702" cy="415498"/>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7.4V</a:t>
            </a:r>
            <a:r>
              <a:rPr lang="ja-JP" altLang="en-US" sz="1050" dirty="0">
                <a:latin typeface="Meiryo" panose="020B0604030504040204" pitchFamily="34" charset="-128"/>
                <a:ea typeface="Meiryo" panose="020B0604030504040204" pitchFamily="34" charset="-128"/>
              </a:rPr>
              <a:t>から電圧が安定するため，パラメータ調整の際は</a:t>
            </a:r>
            <a:r>
              <a:rPr lang="en-US" altLang="ja-JP" sz="1050" dirty="0">
                <a:latin typeface="Meiryo" panose="020B0604030504040204" pitchFamily="34" charset="-128"/>
                <a:ea typeface="Meiryo" panose="020B0604030504040204" pitchFamily="34" charset="-128"/>
              </a:rPr>
              <a:t>7.4V</a:t>
            </a:r>
            <a:r>
              <a:rPr lang="ja-JP" altLang="en-US" sz="1050" dirty="0" err="1">
                <a:latin typeface="Meiryo" panose="020B0604030504040204" pitchFamily="34" charset="-128"/>
                <a:ea typeface="Meiryo" panose="020B0604030504040204" pitchFamily="34" charset="-128"/>
              </a:rPr>
              <a:t>まで</a:t>
            </a:r>
            <a:r>
              <a:rPr lang="ja-JP" altLang="en-US" sz="1050" dirty="0">
                <a:latin typeface="Meiryo" panose="020B0604030504040204" pitchFamily="34" charset="-128"/>
                <a:ea typeface="Meiryo" panose="020B0604030504040204" pitchFamily="34" charset="-128"/>
              </a:rPr>
              <a:t>放電させてから行うようにした．</a:t>
            </a:r>
            <a:endParaRPr lang="en-US" altLang="ja-JP" sz="1050" dirty="0">
              <a:latin typeface="Meiryo" panose="020B0604030504040204" pitchFamily="34" charset="-128"/>
              <a:ea typeface="Meiryo" panose="020B0604030504040204" pitchFamily="34" charset="-128"/>
            </a:endParaRPr>
          </a:p>
          <a:p>
            <a:r>
              <a:rPr lang="ja-JP" altLang="en-US" sz="1050" dirty="0">
                <a:latin typeface="Meiryo" panose="020B0604030504040204" pitchFamily="34" charset="-128"/>
                <a:ea typeface="Meiryo" panose="020B0604030504040204" pitchFamily="34" charset="-128"/>
              </a:rPr>
              <a:t>バッテリの放電には，競技とは別に放電を行うプログラムを作成し，自動で放電を行えるようにした．</a:t>
            </a:r>
            <a:endParaRPr lang="en-US" altLang="ja-JP" sz="1050" dirty="0">
              <a:latin typeface="Meiryo" panose="020B0604030504040204" pitchFamily="34" charset="-128"/>
              <a:ea typeface="Meiryo" panose="020B0604030504040204" pitchFamily="34" charset="-128"/>
            </a:endParaRPr>
          </a:p>
        </p:txBody>
      </p:sp>
      <p:grpSp>
        <p:nvGrpSpPr>
          <p:cNvPr id="56" name="グループ化 55">
            <a:extLst>
              <a:ext uri="{FF2B5EF4-FFF2-40B4-BE49-F238E27FC236}">
                <a16:creationId xmlns:a16="http://schemas.microsoft.com/office/drawing/2014/main" id="{70BFB63B-0A99-9449-90A6-60105AFFCA5A}"/>
              </a:ext>
            </a:extLst>
          </p:cNvPr>
          <p:cNvGrpSpPr/>
          <p:nvPr/>
        </p:nvGrpSpPr>
        <p:grpSpPr>
          <a:xfrm>
            <a:off x="6740555" y="5359644"/>
            <a:ext cx="5756460" cy="1349922"/>
            <a:chOff x="763685" y="6917592"/>
            <a:chExt cx="5756460" cy="1349922"/>
          </a:xfrm>
        </p:grpSpPr>
        <p:grpSp>
          <p:nvGrpSpPr>
            <p:cNvPr id="57" name="グループ化 56">
              <a:extLst>
                <a:ext uri="{FF2B5EF4-FFF2-40B4-BE49-F238E27FC236}">
                  <a16:creationId xmlns:a16="http://schemas.microsoft.com/office/drawing/2014/main" id="{7306BF20-B708-2F4E-BC98-BDDB95A8F6E8}"/>
                </a:ext>
              </a:extLst>
            </p:cNvPr>
            <p:cNvGrpSpPr/>
            <p:nvPr/>
          </p:nvGrpSpPr>
          <p:grpSpPr>
            <a:xfrm>
              <a:off x="763685" y="7160569"/>
              <a:ext cx="3897637" cy="410753"/>
              <a:chOff x="667013" y="6996367"/>
              <a:chExt cx="3897637" cy="410753"/>
            </a:xfrm>
          </p:grpSpPr>
          <mc:AlternateContent xmlns:mc="http://schemas.openxmlformats.org/markup-compatibility/2006">
            <mc:Choice xmlns:a14="http://schemas.microsoft.com/office/drawing/2010/main" Requires="a14">
              <p:sp>
                <p:nvSpPr>
                  <p:cNvPr id="64" name="テキスト ボックス 63">
                    <a:extLst>
                      <a:ext uri="{FF2B5EF4-FFF2-40B4-BE49-F238E27FC236}">
                        <a16:creationId xmlns:a16="http://schemas.microsoft.com/office/drawing/2014/main" id="{1B5A837F-1732-3446-BD62-A136CC254D92}"/>
                      </a:ext>
                    </a:extLst>
                  </p:cNvPr>
                  <p:cNvSpPr txBox="1"/>
                  <p:nvPr/>
                </p:nvSpPr>
                <p:spPr>
                  <a:xfrm>
                    <a:off x="855570" y="6996367"/>
                    <a:ext cx="3709080" cy="410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P</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I</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nary>
                            <m:naryPr>
                              <m:chr m:val="∑"/>
                              <m:supHide m:val="on"/>
                              <m:ctrlPr>
                                <a:rPr lang="en-US" altLang="ja-JP" sz="1100" i="1" smtClean="0">
                                  <a:latin typeface="Cambria Math" panose="02040503050406030204" pitchFamily="18" charset="0"/>
                                  <a:ea typeface="メイリオ" panose="020B0604030504040204" pitchFamily="50" charset="-128"/>
                                </a:rPr>
                              </m:ctrlPr>
                            </m:naryPr>
                            <m:sub>
                              <m:r>
                                <m:rPr>
                                  <m:brk m:alnAt="7"/>
                                </m:rPr>
                                <a:rPr lang="en-US" altLang="ja-JP" sz="1100" b="0" i="1" smtClean="0">
                                  <a:latin typeface="Cambria Math" panose="02040503050406030204" pitchFamily="18" charset="0"/>
                                  <a:ea typeface="メイリオ" panose="020B0604030504040204" pitchFamily="50" charset="-128"/>
                                </a:rPr>
                                <m:t>𝑛</m:t>
                              </m:r>
                            </m:sub>
                            <m:sup/>
                            <m:e>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e>
                          </m:nary>
                          <m:r>
                            <a:rPr lang="en-US" altLang="ja-JP" sz="1100" i="1">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𝑡</m:t>
                          </m:r>
                          <m:r>
                            <a:rPr lang="en-US" altLang="ja-JP" sz="1100" b="0" i="1" smtClean="0">
                              <a:latin typeface="Cambria Math" panose="02040503050406030204" pitchFamily="18" charset="0"/>
                              <a:ea typeface="メイリオ" panose="020B0604030504040204" pitchFamily="50" charset="-128"/>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D</m:t>
                              </m:r>
                            </m:sub>
                          </m:sSub>
                          <m:r>
                            <a:rPr kumimoji="1" lang="en-US" altLang="ja-JP" sz="1100" b="0" i="1" smtClean="0">
                              <a:latin typeface="Cambria Math" panose="02040503050406030204" pitchFamily="18" charset="0"/>
                            </a:rPr>
                            <m:t> </m:t>
                          </m:r>
                          <m:f>
                            <m:fPr>
                              <m:ctrlPr>
                                <a:rPr kumimoji="1" lang="en-US" altLang="ja-JP" sz="1100" b="0" i="1" smtClean="0">
                                  <a:latin typeface="Cambria Math" panose="02040503050406030204" pitchFamily="18" charset="0"/>
                                </a:rPr>
                              </m:ctrlPr>
                            </m:fPr>
                            <m:num>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lang="en-US" altLang="ja-JP" sz="1100" b="0" i="1" smtClean="0">
                                  <a:latin typeface="Cambria Math" panose="02040503050406030204" pitchFamily="18" charset="0"/>
                                  <a:ea typeface="メイリオ" panose="020B0604030504040204" pitchFamily="50" charset="-128"/>
                                </a:rPr>
                                <m:t>−</m:t>
                              </m:r>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r>
                                    <a:rPr lang="en-US" altLang="ja-JP" sz="1100" b="0" i="1" smtClean="0">
                                      <a:latin typeface="Cambria Math" panose="02040503050406030204" pitchFamily="18" charset="0"/>
                                      <a:ea typeface="メイリオ" panose="020B0604030504040204" pitchFamily="50" charset="-128"/>
                                    </a:rPr>
                                    <m:t>−1</m:t>
                                  </m:r>
                                </m:sub>
                              </m:sSub>
                            </m:num>
                            <m:den>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𝑡</m:t>
                              </m:r>
                            </m:den>
                          </m:f>
                          <m:r>
                            <a:rPr kumimoji="1" lang="en-US" altLang="ja-JP" sz="1100" b="0" i="0" smtClean="0">
                              <a:latin typeface="Cambria Math" panose="02040503050406030204" pitchFamily="18" charset="0"/>
                            </a:rPr>
                            <m:t>+</m:t>
                          </m:r>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K</m:t>
                              </m:r>
                            </m:e>
                            <m:sub>
                              <m:r>
                                <m:rPr>
                                  <m:sty m:val="p"/>
                                </m:rPr>
                                <a:rPr lang="en-US" altLang="ja-JP" sz="1100" i="1" smtClean="0">
                                  <a:latin typeface="Cambria Math" panose="02040503050406030204" pitchFamily="18" charset="0"/>
                                </a:rPr>
                                <m:t>V</m:t>
                              </m:r>
                            </m:sub>
                          </m:sSub>
                          <m:r>
                            <a:rPr lang="en-US" altLang="ja-JP" sz="1100" b="0" i="1" smtClean="0">
                              <a:latin typeface="Cambria Math" panose="02040503050406030204" pitchFamily="18" charset="0"/>
                            </a:rPr>
                            <m:t> </m:t>
                          </m:r>
                          <m:r>
                            <a:rPr lang="en-US" altLang="ja-JP" sz="1100" b="0" i="1" smtClean="0">
                              <a:latin typeface="Cambria Math" panose="02040503050406030204" pitchFamily="18" charset="0"/>
                            </a:rPr>
                            <m:t>𝐶𝑢𝑣</m:t>
                          </m:r>
                        </m:oMath>
                      </m:oMathPara>
                    </a14:m>
                    <a:endParaRPr kumimoji="1" lang="ja-JP" altLang="en-US" sz="1100" dirty="0">
                      <a:latin typeface="Meiryo UI" panose="020B0604030504040204" pitchFamily="50" charset="-128"/>
                      <a:ea typeface="Meiryo UI" panose="020B0604030504040204" pitchFamily="50" charset="-128"/>
                    </a:endParaRPr>
                  </a:p>
                </p:txBody>
              </p:sp>
            </mc:Choice>
            <mc:Fallback>
              <p:sp>
                <p:nvSpPr>
                  <p:cNvPr id="64" name="テキスト ボックス 63">
                    <a:extLst>
                      <a:ext uri="{FF2B5EF4-FFF2-40B4-BE49-F238E27FC236}">
                        <a16:creationId xmlns:a16="http://schemas.microsoft.com/office/drawing/2014/main" id="{1B5A837F-1732-3446-BD62-A136CC254D92}"/>
                      </a:ext>
                    </a:extLst>
                  </p:cNvPr>
                  <p:cNvSpPr txBox="1">
                    <a:spLocks noRot="1" noChangeAspect="1" noMove="1" noResize="1" noEditPoints="1" noAdjustHandles="1" noChangeArrowheads="1" noChangeShapeType="1" noTextEdit="1"/>
                  </p:cNvSpPr>
                  <p:nvPr/>
                </p:nvSpPr>
                <p:spPr>
                  <a:xfrm>
                    <a:off x="855570" y="6996367"/>
                    <a:ext cx="3709080" cy="410753"/>
                  </a:xfrm>
                  <a:prstGeom prst="rect">
                    <a:avLst/>
                  </a:prstGeom>
                  <a:blipFill>
                    <a:blip r:embed="rId2"/>
                    <a:stretch>
                      <a:fillRect t="-161194" b="-220896"/>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C58F89DF-B421-2748-896D-9022E798CDA6}"/>
                  </a:ext>
                </a:extLst>
              </p:cNvPr>
              <p:cNvSpPr txBox="1"/>
              <p:nvPr/>
            </p:nvSpPr>
            <p:spPr>
              <a:xfrm>
                <a:off x="667013" y="7070938"/>
                <a:ext cx="606282" cy="261610"/>
              </a:xfrm>
              <a:prstGeom prst="rect">
                <a:avLst/>
              </a:prstGeom>
              <a:noFill/>
            </p:spPr>
            <p:txBody>
              <a:bodyPr wrap="square" rtlCol="0">
                <a:spAutoFit/>
              </a:bodyPr>
              <a:lstStyle/>
              <a:p>
                <a:pPr algn="ctr"/>
                <a:r>
                  <a:rPr kumimoji="1" lang="ja-JP" altLang="en-US" sz="1100" dirty="0">
                    <a:latin typeface="メイリオ" panose="020B0604030504040204" pitchFamily="50" charset="-128"/>
                    <a:ea typeface="メイリオ" panose="020B0604030504040204" pitchFamily="50" charset="-128"/>
                  </a:rPr>
                  <a:t>旋回量</a:t>
                </a:r>
              </a:p>
            </p:txBody>
          </p:sp>
        </p:grpSp>
        <p:grpSp>
          <p:nvGrpSpPr>
            <p:cNvPr id="58" name="グループ化 57">
              <a:extLst>
                <a:ext uri="{FF2B5EF4-FFF2-40B4-BE49-F238E27FC236}">
                  <a16:creationId xmlns:a16="http://schemas.microsoft.com/office/drawing/2014/main" id="{76111874-1970-7640-8DBC-BF593645588A}"/>
                </a:ext>
              </a:extLst>
            </p:cNvPr>
            <p:cNvGrpSpPr/>
            <p:nvPr/>
          </p:nvGrpSpPr>
          <p:grpSpPr>
            <a:xfrm>
              <a:off x="4645749" y="6917592"/>
              <a:ext cx="1874396" cy="1349922"/>
              <a:chOff x="4625691" y="4877840"/>
              <a:chExt cx="2250736" cy="1045592"/>
            </a:xfrm>
          </p:grpSpPr>
          <p:grpSp>
            <p:nvGrpSpPr>
              <p:cNvPr id="59" name="グループ化 58">
                <a:extLst>
                  <a:ext uri="{FF2B5EF4-FFF2-40B4-BE49-F238E27FC236}">
                    <a16:creationId xmlns:a16="http://schemas.microsoft.com/office/drawing/2014/main" id="{5BDCC53F-A5B6-AB41-9EE6-5CCAA3537C74}"/>
                  </a:ext>
                </a:extLst>
              </p:cNvPr>
              <p:cNvGrpSpPr/>
              <p:nvPr/>
            </p:nvGrpSpPr>
            <p:grpSpPr>
              <a:xfrm>
                <a:off x="4625691" y="4877840"/>
                <a:ext cx="2180068" cy="1045592"/>
                <a:chOff x="3032601" y="5048183"/>
                <a:chExt cx="2151079" cy="1101814"/>
              </a:xfrm>
            </p:grpSpPr>
            <mc:AlternateContent xmlns:mc="http://schemas.openxmlformats.org/markup-compatibility/2006">
              <mc:Choice xmlns:a14="http://schemas.microsoft.com/office/drawing/2010/main" Requires="a14">
                <p:sp>
                  <p:nvSpPr>
                    <p:cNvPr id="61" name="テキスト ボックス 60">
                      <a:extLst>
                        <a:ext uri="{FF2B5EF4-FFF2-40B4-BE49-F238E27FC236}">
                          <a16:creationId xmlns:a16="http://schemas.microsoft.com/office/drawing/2014/main" id="{CC54C565-B45C-8A4B-841C-40C498CA33F0}"/>
                        </a:ext>
                      </a:extLst>
                    </p:cNvPr>
                    <p:cNvSpPr txBox="1"/>
                    <p:nvPr/>
                  </p:nvSpPr>
                  <p:spPr>
                    <a:xfrm>
                      <a:off x="3032601" y="5048183"/>
                      <a:ext cx="443711" cy="11018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P</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I</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a:latin typeface="Cambria Math" panose="02040503050406030204" pitchFamily="18" charset="0"/>
                                  </a:rPr>
                                  <m:t>D</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b="0" i="0" smtClean="0">
                                    <a:latin typeface="Cambria Math" panose="02040503050406030204" pitchFamily="18" charset="0"/>
                                  </a:rPr>
                                  <m:t>V</m:t>
                                </m:r>
                              </m:sub>
                            </m:sSub>
                          </m:oMath>
                        </m:oMathPara>
                      </a14:m>
                      <a:endParaRPr lang="en-US" altLang="ja-JP" sz="900" b="0" dirty="0">
                        <a:latin typeface="メイリオ" panose="020B0604030504040204" pitchFamily="50" charset="-128"/>
                      </a:endParaRPr>
                    </a:p>
                    <a:p>
                      <a:r>
                        <a:rPr lang="en-US" altLang="ja-JP" sz="900" dirty="0" err="1">
                          <a:latin typeface="Cambria Math" panose="02040503050406030204" pitchFamily="18" charset="0"/>
                          <a:ea typeface="Cambria Math" panose="02040503050406030204" pitchFamily="18" charset="0"/>
                        </a:rPr>
                        <a:t>Cuv</a:t>
                      </a:r>
                      <a:endParaRPr lang="en-US" altLang="ja-JP" sz="9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ea typeface="メイリオ" panose="020B0604030504040204" pitchFamily="50" charset="-128"/>
                                  </a:rPr>
                                </m:ctrlPr>
                              </m:sSubPr>
                              <m:e>
                                <m:r>
                                  <a:rPr lang="en-US" altLang="ja-JP" sz="900" i="1" smtClean="0">
                                    <a:latin typeface="Cambria Math" panose="02040503050406030204" pitchFamily="18" charset="0"/>
                                    <a:ea typeface="Cambria Math" panose="02040503050406030204" pitchFamily="18" charset="0"/>
                                  </a:rPr>
                                  <m:t>𝜖</m:t>
                                </m:r>
                              </m:e>
                              <m:sub>
                                <m:r>
                                  <a:rPr lang="en-US" altLang="ja-JP" sz="900" b="0" i="1" smtClean="0">
                                    <a:latin typeface="Cambria Math" panose="02040503050406030204" pitchFamily="18" charset="0"/>
                                    <a:ea typeface="メイリオ" panose="020B0604030504040204" pitchFamily="50" charset="-128"/>
                                  </a:rPr>
                                  <m:t>𝑛</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ea typeface="Cambria Math" panose="02040503050406030204" pitchFamily="18" charset="0"/>
                                  </a:rPr>
                                </m:ctrlPr>
                              </m:sSubPr>
                              <m:e>
                                <m:r>
                                  <a:rPr lang="en-US" altLang="ja-JP" sz="900" i="1">
                                    <a:latin typeface="Cambria Math" panose="02040503050406030204" pitchFamily="18" charset="0"/>
                                    <a:ea typeface="Cambria Math" panose="02040503050406030204" pitchFamily="18" charset="0"/>
                                  </a:rPr>
                                  <m:t>𝑉</m:t>
                                </m:r>
                              </m:e>
                              <m:sub>
                                <m:r>
                                  <a:rPr lang="en-US" altLang="ja-JP" sz="900" i="1">
                                    <a:latin typeface="Cambria Math" panose="02040503050406030204" pitchFamily="18" charset="0"/>
                                    <a:ea typeface="Cambria Math" panose="02040503050406030204" pitchFamily="18" charset="0"/>
                                  </a:rPr>
                                  <m:t>𝑟𝑒𝑓</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b="0" i="1" smtClean="0">
                                <a:latin typeface="Cambria Math" panose="02040503050406030204" pitchFamily="18" charset="0"/>
                                <a:ea typeface="Cambria Math" panose="02040503050406030204" pitchFamily="18" charset="0"/>
                              </a:rPr>
                              <m:t>𝑉</m:t>
                            </m:r>
                          </m:oMath>
                        </m:oMathPara>
                      </a14:m>
                      <a:endParaRPr lang="en-US" altLang="ja-JP" sz="900" dirty="0">
                        <a:latin typeface="メイリオ" panose="020B0604030504040204" pitchFamily="50" charset="-128"/>
                        <a:ea typeface="メイリオ" panose="020B0604030504040204" pitchFamily="50" charset="-128"/>
                      </a:endParaRPr>
                    </a:p>
                  </p:txBody>
                </p:sp>
              </mc:Choice>
              <mc:Fallback>
                <p:sp>
                  <p:nvSpPr>
                    <p:cNvPr id="61" name="テキスト ボックス 60">
                      <a:extLst>
                        <a:ext uri="{FF2B5EF4-FFF2-40B4-BE49-F238E27FC236}">
                          <a16:creationId xmlns:a16="http://schemas.microsoft.com/office/drawing/2014/main" id="{CC54C565-B45C-8A4B-841C-40C498CA33F0}"/>
                        </a:ext>
                      </a:extLst>
                    </p:cNvPr>
                    <p:cNvSpPr txBox="1">
                      <a:spLocks noRot="1" noChangeAspect="1" noMove="1" noResize="1" noEditPoints="1" noAdjustHandles="1" noChangeArrowheads="1" noChangeShapeType="1" noTextEdit="1"/>
                    </p:cNvSpPr>
                    <p:nvPr/>
                  </p:nvSpPr>
                  <p:spPr>
                    <a:xfrm>
                      <a:off x="3032601" y="5048183"/>
                      <a:ext cx="443711" cy="1101814"/>
                    </a:xfrm>
                    <a:prstGeom prst="rect">
                      <a:avLst/>
                    </a:prstGeom>
                    <a:blipFill>
                      <a:blip r:embed="rId3"/>
                      <a:stretch>
                        <a:fillRect/>
                      </a:stretch>
                    </a:blipFill>
                  </p:spPr>
                  <p:txBody>
                    <a:bodyPr/>
                    <a:lstStyle/>
                    <a:p>
                      <a:r>
                        <a:rPr lang="ja-JP" altLang="en-US">
                          <a:noFill/>
                        </a:rPr>
                        <a:t> </a:t>
                      </a:r>
                    </a:p>
                  </p:txBody>
                </p:sp>
              </mc:Fallback>
            </mc:AlternateContent>
            <p:sp>
              <p:nvSpPr>
                <p:cNvPr id="62" name="左大かっこ 61">
                  <a:extLst>
                    <a:ext uri="{FF2B5EF4-FFF2-40B4-BE49-F238E27FC236}">
                      <a16:creationId xmlns:a16="http://schemas.microsoft.com/office/drawing/2014/main" id="{9206517B-C1F4-8C4E-A5B9-70058015AC86}"/>
                    </a:ext>
                  </a:extLst>
                </p:cNvPr>
                <p:cNvSpPr/>
                <p:nvPr/>
              </p:nvSpPr>
              <p:spPr>
                <a:xfrm flipH="1">
                  <a:off x="5125221" y="5073030"/>
                  <a:ext cx="58459" cy="10350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sp>
              <p:nvSpPr>
                <p:cNvPr id="63" name="左大かっこ 62">
                  <a:extLst>
                    <a:ext uri="{FF2B5EF4-FFF2-40B4-BE49-F238E27FC236}">
                      <a16:creationId xmlns:a16="http://schemas.microsoft.com/office/drawing/2014/main" id="{3725525A-A5CE-EA40-96DD-764AA2EF7B7D}"/>
                    </a:ext>
                  </a:extLst>
                </p:cNvPr>
                <p:cNvSpPr/>
                <p:nvPr/>
              </p:nvSpPr>
              <p:spPr>
                <a:xfrm>
                  <a:off x="3086491" y="5076976"/>
                  <a:ext cx="54168" cy="103108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grpSp>
          <p:sp>
            <p:nvSpPr>
              <p:cNvPr id="60" name="テキスト ボックス 59">
                <a:extLst>
                  <a:ext uri="{FF2B5EF4-FFF2-40B4-BE49-F238E27FC236}">
                    <a16:creationId xmlns:a16="http://schemas.microsoft.com/office/drawing/2014/main" id="{00DB84DB-4704-E74A-8592-0C2193DDE0FD}"/>
                  </a:ext>
                </a:extLst>
              </p:cNvPr>
              <p:cNvSpPr txBox="1"/>
              <p:nvPr/>
            </p:nvSpPr>
            <p:spPr>
              <a:xfrm>
                <a:off x="4893889" y="4886429"/>
                <a:ext cx="1982538" cy="1036999"/>
              </a:xfrm>
              <a:prstGeom prst="rect">
                <a:avLst/>
              </a:prstGeom>
              <a:noFill/>
            </p:spPr>
            <p:txBody>
              <a:bodyPr wrap="square" rtlCol="0">
                <a:spAutoFit/>
              </a:bodyPr>
              <a:lstStyle/>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比例制御ゲイン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積分制御ゲイン　　</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微分制御ゲイン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電圧低下補償係数</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曲率旋回量</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輝度の目標値との偏差</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時間ステップ</a:t>
                </a:r>
                <a:r>
                  <a:rPr lang="en-US" altLang="ja-JP" sz="900" dirty="0">
                    <a:latin typeface="メイリオ" panose="020B0604030504040204" pitchFamily="50" charset="-128"/>
                    <a:ea typeface="メイリオ" panose="020B0604030504040204" pitchFamily="50" charset="-128"/>
                  </a:rPr>
                  <a:t>(4[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 パラメータ調整時電圧</a:t>
                </a:r>
                <a:r>
                  <a:rPr lang="en-US" altLang="ja-JP" sz="900" dirty="0">
                    <a:latin typeface="メイリオ" panose="020B0604030504040204" pitchFamily="50" charset="-128"/>
                    <a:ea typeface="メイリオ" panose="020B0604030504040204" pitchFamily="50" charset="-128"/>
                  </a:rPr>
                  <a:t>[V]</a:t>
                </a: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バッテリ電圧</a:t>
                </a:r>
                <a:r>
                  <a:rPr lang="en-US" altLang="ja-JP" sz="900" dirty="0">
                    <a:latin typeface="メイリオ" panose="020B0604030504040204" pitchFamily="50" charset="-128"/>
                    <a:ea typeface="メイリオ" panose="020B0604030504040204" pitchFamily="50" charset="-128"/>
                  </a:rPr>
                  <a:t>[V]</a:t>
                </a:r>
                <a:endParaRPr lang="ja-JP" altLang="en-US" sz="900" dirty="0">
                  <a:latin typeface="メイリオ" panose="020B0604030504040204" pitchFamily="50" charset="-128"/>
                  <a:ea typeface="メイリオ" panose="020B0604030504040204" pitchFamily="50" charset="-128"/>
                </a:endParaRPr>
              </a:p>
            </p:txBody>
          </p:sp>
        </p:grpSp>
      </p:grpSp>
      <p:cxnSp>
        <p:nvCxnSpPr>
          <p:cNvPr id="66" name="直線コネクタ 65">
            <a:extLst>
              <a:ext uri="{FF2B5EF4-FFF2-40B4-BE49-F238E27FC236}">
                <a16:creationId xmlns:a16="http://schemas.microsoft.com/office/drawing/2014/main" id="{FC95B6E8-4867-B745-92B5-CCEA085B98B4}"/>
              </a:ext>
            </a:extLst>
          </p:cNvPr>
          <p:cNvCxnSpPr>
            <a:cxnSpLocks/>
          </p:cNvCxnSpPr>
          <p:nvPr/>
        </p:nvCxnSpPr>
        <p:spPr>
          <a:xfrm>
            <a:off x="9594736" y="775551"/>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01AF2874-C903-0144-80BE-36794EBE8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318" y="1533932"/>
            <a:ext cx="2605805" cy="2000886"/>
          </a:xfrm>
          <a:prstGeom prst="rect">
            <a:avLst/>
          </a:prstGeom>
        </p:spPr>
      </p:pic>
      <p:sp>
        <p:nvSpPr>
          <p:cNvPr id="68" name="テキスト ボックス 67">
            <a:extLst>
              <a:ext uri="{FF2B5EF4-FFF2-40B4-BE49-F238E27FC236}">
                <a16:creationId xmlns:a16="http://schemas.microsoft.com/office/drawing/2014/main" id="{B54F274A-D745-BA47-8C44-5A6ADEC38209}"/>
              </a:ext>
            </a:extLst>
          </p:cNvPr>
          <p:cNvSpPr txBox="1"/>
          <p:nvPr/>
        </p:nvSpPr>
        <p:spPr>
          <a:xfrm>
            <a:off x="6453378" y="851629"/>
            <a:ext cx="3142560"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新品のバッテリの放電特性の調査</a:t>
            </a:r>
            <a:endParaRPr lang="en-US" altLang="ja-JP" sz="1050" b="1" dirty="0">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BA241F6D-34A7-F14D-8D40-52D0EBE1D886}"/>
              </a:ext>
            </a:extLst>
          </p:cNvPr>
          <p:cNvSpPr txBox="1"/>
          <p:nvPr/>
        </p:nvSpPr>
        <p:spPr>
          <a:xfrm>
            <a:off x="9584758" y="855535"/>
            <a:ext cx="3141786"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電圧の低下による旋回曲率への影響の調査</a:t>
            </a:r>
            <a:endParaRPr lang="en-US" altLang="ja-JP" sz="1050" b="1" dirty="0">
              <a:latin typeface="Meiryo" panose="020B0604030504040204" pitchFamily="34" charset="-128"/>
              <a:ea typeface="Meiryo" panose="020B0604030504040204" pitchFamily="34" charset="-128"/>
            </a:endParaRPr>
          </a:p>
        </p:txBody>
      </p:sp>
      <p:sp>
        <p:nvSpPr>
          <p:cNvPr id="70" name="テキスト ボックス 69">
            <a:extLst>
              <a:ext uri="{FF2B5EF4-FFF2-40B4-BE49-F238E27FC236}">
                <a16:creationId xmlns:a16="http://schemas.microsoft.com/office/drawing/2014/main" id="{037F7951-C327-2C48-B296-FB8E43C509C4}"/>
              </a:ext>
            </a:extLst>
          </p:cNvPr>
          <p:cNvSpPr txBox="1"/>
          <p:nvPr/>
        </p:nvSpPr>
        <p:spPr>
          <a:xfrm>
            <a:off x="6453377" y="1090368"/>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バッテリを</a:t>
            </a:r>
            <a:r>
              <a:rPr lang="en-US" altLang="ja-JP" sz="1050" dirty="0">
                <a:latin typeface="Meiryo" panose="020B0604030504040204" pitchFamily="34" charset="-128"/>
                <a:ea typeface="Meiryo" panose="020B0604030504040204" pitchFamily="34" charset="-128"/>
              </a:rPr>
              <a:t>EV3RT</a:t>
            </a:r>
            <a:r>
              <a:rPr lang="ja-JP" altLang="en-US" sz="1050">
                <a:latin typeface="Meiryo" panose="020B0604030504040204" pitchFamily="34" charset="-128"/>
                <a:ea typeface="Meiryo" panose="020B0604030504040204" pitchFamily="34" charset="-128"/>
              </a:rPr>
              <a:t>に搭載し，</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つのモータを</a:t>
            </a:r>
            <a:r>
              <a:rPr lang="en-US" altLang="ja-JP" sz="1050" dirty="0">
                <a:latin typeface="Meiryo" panose="020B0604030504040204" pitchFamily="34" charset="-128"/>
                <a:ea typeface="Meiryo" panose="020B0604030504040204" pitchFamily="34" charset="-128"/>
              </a:rPr>
              <a:t>PWM100%</a:t>
            </a:r>
            <a:r>
              <a:rPr lang="ja-JP" altLang="en-US" sz="1050">
                <a:latin typeface="Meiryo" panose="020B0604030504040204" pitchFamily="34" charset="-128"/>
                <a:ea typeface="Meiryo" panose="020B0604030504040204" pitchFamily="34" charset="-128"/>
              </a:rPr>
              <a:t>で回転させ，電圧の推移を測定した．</a:t>
            </a:r>
            <a:endParaRPr lang="en-US" altLang="ja-JP" sz="1050" dirty="0">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23C847CC-1B8D-DF46-A8F1-A36BE8BCF813}"/>
              </a:ext>
            </a:extLst>
          </p:cNvPr>
          <p:cNvSpPr txBox="1"/>
          <p:nvPr/>
        </p:nvSpPr>
        <p:spPr>
          <a:xfrm>
            <a:off x="9595163" y="1093071"/>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走行体に前進量</a:t>
            </a:r>
            <a:r>
              <a:rPr lang="en-US" altLang="ja-JP" sz="1050" dirty="0">
                <a:latin typeface="Meiryo" panose="020B0604030504040204" pitchFamily="34" charset="-128"/>
                <a:ea typeface="Meiryo" panose="020B0604030504040204" pitchFamily="34" charset="-128"/>
              </a:rPr>
              <a:t>50</a:t>
            </a:r>
            <a:r>
              <a:rPr lang="ja-JP" altLang="en-US" sz="1050">
                <a:latin typeface="Meiryo" panose="020B0604030504040204" pitchFamily="34" charset="-128"/>
                <a:ea typeface="Meiryo" panose="020B0604030504040204" pitchFamily="34" charset="-128"/>
              </a:rPr>
              <a:t>，旋回量</a:t>
            </a:r>
            <a:r>
              <a:rPr lang="en-US" altLang="ja-JP" sz="1050" dirty="0">
                <a:latin typeface="Meiryo" panose="020B0604030504040204" pitchFamily="34" charset="-128"/>
                <a:ea typeface="Meiryo" panose="020B0604030504040204" pitchFamily="34" charset="-128"/>
              </a:rPr>
              <a:t>25</a:t>
            </a:r>
            <a:r>
              <a:rPr lang="ja-JP" altLang="en-US" sz="1050">
                <a:latin typeface="Meiryo" panose="020B0604030504040204" pitchFamily="34" charset="-128"/>
                <a:ea typeface="Meiryo" panose="020B0604030504040204" pitchFamily="34" charset="-128"/>
              </a:rPr>
              <a:t>を与えた時の旋回曲率をバッテリ電圧を変化させて測定した．</a:t>
            </a:r>
            <a:endParaRPr lang="en-US" altLang="ja-JP" sz="1050" dirty="0">
              <a:latin typeface="Meiryo" panose="020B0604030504040204" pitchFamily="34" charset="-128"/>
              <a:ea typeface="Meiryo" panose="020B0604030504040204" pitchFamily="34" charset="-128"/>
            </a:endParaRPr>
          </a:p>
        </p:txBody>
      </p:sp>
      <p:grpSp>
        <p:nvGrpSpPr>
          <p:cNvPr id="72" name="グループ化 71">
            <a:extLst>
              <a:ext uri="{FF2B5EF4-FFF2-40B4-BE49-F238E27FC236}">
                <a16:creationId xmlns:a16="http://schemas.microsoft.com/office/drawing/2014/main" id="{3C3231F0-72C3-A74C-8893-F72C3FD5D977}"/>
              </a:ext>
            </a:extLst>
          </p:cNvPr>
          <p:cNvGrpSpPr/>
          <p:nvPr/>
        </p:nvGrpSpPr>
        <p:grpSpPr>
          <a:xfrm>
            <a:off x="9736867" y="3981009"/>
            <a:ext cx="2965206" cy="415498"/>
            <a:chOff x="9725113" y="4104953"/>
            <a:chExt cx="2965206" cy="415498"/>
          </a:xfrm>
        </p:grpSpPr>
        <p:sp>
          <p:nvSpPr>
            <p:cNvPr id="73" name="テキスト ボックス 72">
              <a:extLst>
                <a:ext uri="{FF2B5EF4-FFF2-40B4-BE49-F238E27FC236}">
                  <a16:creationId xmlns:a16="http://schemas.microsoft.com/office/drawing/2014/main" id="{C15CE7B7-FC49-5A46-8FE7-533617716B90}"/>
                </a:ext>
              </a:extLst>
            </p:cNvPr>
            <p:cNvSpPr txBox="1"/>
            <p:nvPr/>
          </p:nvSpPr>
          <p:spPr>
            <a:xfrm>
              <a:off x="9765148" y="4104953"/>
              <a:ext cx="2925171" cy="415498"/>
            </a:xfrm>
            <a:prstGeom prst="rect">
              <a:avLst/>
            </a:prstGeom>
            <a:noFill/>
          </p:spPr>
          <p:txBody>
            <a:bodyPr wrap="square" rtlCol="0">
              <a:spAutoFit/>
            </a:bodyPr>
            <a:lstStyle/>
            <a:p>
              <a:r>
                <a:rPr lang="ja-JP" altLang="en-US" sz="1050" dirty="0">
                  <a:latin typeface="Meiryo" panose="020B0604030504040204" pitchFamily="34" charset="-128"/>
                  <a:ea typeface="Meiryo" panose="020B0604030504040204" pitchFamily="34" charset="-128"/>
                </a:rPr>
                <a:t>旋回曲率を維持するには電圧が低下した際は旋回指令値を上げるべき</a:t>
              </a:r>
              <a:endParaRPr lang="en-US" altLang="ja-JP" sz="1050" dirty="0">
                <a:latin typeface="Meiryo" panose="020B0604030504040204" pitchFamily="34" charset="-128"/>
                <a:ea typeface="Meiryo" panose="020B0604030504040204" pitchFamily="34" charset="-128"/>
              </a:endParaRPr>
            </a:p>
          </p:txBody>
        </p:sp>
        <p:sp>
          <p:nvSpPr>
            <p:cNvPr id="74" name="三角形 73">
              <a:extLst>
                <a:ext uri="{FF2B5EF4-FFF2-40B4-BE49-F238E27FC236}">
                  <a16:creationId xmlns:a16="http://schemas.microsoft.com/office/drawing/2014/main" id="{E5A27E3E-2470-2A49-91D0-A23885FE9C67}"/>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0737A65-F625-B145-A3BE-D9A674EBC63F}"/>
              </a:ext>
            </a:extLst>
          </p:cNvPr>
          <p:cNvGrpSpPr/>
          <p:nvPr/>
        </p:nvGrpSpPr>
        <p:grpSpPr>
          <a:xfrm>
            <a:off x="6619477" y="3985900"/>
            <a:ext cx="2965206" cy="415498"/>
            <a:chOff x="9725113" y="4104953"/>
            <a:chExt cx="2965206" cy="415498"/>
          </a:xfrm>
        </p:grpSpPr>
        <p:sp>
          <p:nvSpPr>
            <p:cNvPr id="76" name="テキスト ボックス 75">
              <a:extLst>
                <a:ext uri="{FF2B5EF4-FFF2-40B4-BE49-F238E27FC236}">
                  <a16:creationId xmlns:a16="http://schemas.microsoft.com/office/drawing/2014/main" id="{A09841EE-7AEB-7C40-9E88-7C5613233E5E}"/>
                </a:ext>
              </a:extLst>
            </p:cNvPr>
            <p:cNvSpPr txBox="1"/>
            <p:nvPr/>
          </p:nvSpPr>
          <p:spPr>
            <a:xfrm>
              <a:off x="9765148" y="4104953"/>
              <a:ext cx="292517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走行中の電圧の急変を防ぐには新品のバッテリではなく，放電させたものを使用すべき</a:t>
              </a:r>
              <a:endParaRPr lang="en-US" altLang="ja-JP" sz="1050" dirty="0">
                <a:latin typeface="Meiryo" panose="020B0604030504040204" pitchFamily="34" charset="-128"/>
                <a:ea typeface="Meiryo" panose="020B0604030504040204" pitchFamily="34" charset="-128"/>
              </a:endParaRPr>
            </a:p>
          </p:txBody>
        </p:sp>
        <p:sp>
          <p:nvSpPr>
            <p:cNvPr id="77" name="三角形 76">
              <a:extLst>
                <a:ext uri="{FF2B5EF4-FFF2-40B4-BE49-F238E27FC236}">
                  <a16:creationId xmlns:a16="http://schemas.microsoft.com/office/drawing/2014/main" id="{F92B22BE-1F7A-024D-9BDC-717A8BDEF3D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78" name="図 77">
            <a:extLst>
              <a:ext uri="{FF2B5EF4-FFF2-40B4-BE49-F238E27FC236}">
                <a16:creationId xmlns:a16="http://schemas.microsoft.com/office/drawing/2014/main" id="{ABD606C0-FE39-7544-B334-396BBC203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9997" y="1580150"/>
            <a:ext cx="2522885" cy="1954668"/>
          </a:xfrm>
          <a:prstGeom prst="rect">
            <a:avLst/>
          </a:prstGeom>
        </p:spPr>
      </p:pic>
      <p:sp>
        <p:nvSpPr>
          <p:cNvPr id="79" name="テキスト ボックス 78">
            <a:extLst>
              <a:ext uri="{FF2B5EF4-FFF2-40B4-BE49-F238E27FC236}">
                <a16:creationId xmlns:a16="http://schemas.microsoft.com/office/drawing/2014/main" id="{2C1D2E13-6462-8A4E-AE8C-9164537E56AF}"/>
              </a:ext>
            </a:extLst>
          </p:cNvPr>
          <p:cNvSpPr txBox="1"/>
          <p:nvPr/>
        </p:nvSpPr>
        <p:spPr>
          <a:xfrm>
            <a:off x="6469384" y="4875000"/>
            <a:ext cx="6194702" cy="577081"/>
          </a:xfrm>
          <a:prstGeom prst="rect">
            <a:avLst/>
          </a:prstGeom>
          <a:noFill/>
        </p:spPr>
        <p:txBody>
          <a:bodyPr wrap="square" rtlCol="0">
            <a:spAutoFit/>
          </a:bodyPr>
          <a:lstStyle/>
          <a:p>
            <a:r>
              <a:rPr lang="ja-JP" altLang="en-US" sz="1050" dirty="0">
                <a:latin typeface="Meiryo" panose="020B0604030504040204" pitchFamily="34" charset="-128"/>
                <a:ea typeface="Meiryo" panose="020B0604030504040204" pitchFamily="34" charset="-128"/>
              </a:rPr>
              <a:t>また，競技中での電圧変化に対応する方法として，電圧低下による旋回曲率への影響は線形であるとみなし，</a:t>
            </a:r>
            <a:r>
              <a:rPr lang="en-US" altLang="ja-JP" sz="1050" dirty="0">
                <a:latin typeface="Meiryo" panose="020B0604030504040204" pitchFamily="34" charset="-128"/>
                <a:ea typeface="Meiryo" panose="020B0604030504040204" pitchFamily="34" charset="-128"/>
              </a:rPr>
              <a:t> 3-1.</a:t>
            </a:r>
            <a:r>
              <a:rPr lang="ja-JP" altLang="en-US" sz="1050" dirty="0">
                <a:latin typeface="Meiryo" panose="020B0604030504040204" pitchFamily="34" charset="-128"/>
                <a:ea typeface="Meiryo" panose="020B0604030504040204" pitchFamily="34" charset="-128"/>
              </a:rPr>
              <a:t> で実装した曲率項に電圧低下を補償する係数をかけることで，電圧低下を考慮した旋回量計算式を構築した．</a:t>
            </a:r>
            <a:endParaRPr lang="en-US" altLang="ja-JP" sz="1050" dirty="0">
              <a:latin typeface="Meiryo" panose="020B0604030504040204" pitchFamily="34"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80" name="テキスト ボックス 79">
                <a:extLst>
                  <a:ext uri="{FF2B5EF4-FFF2-40B4-BE49-F238E27FC236}">
                    <a16:creationId xmlns:a16="http://schemas.microsoft.com/office/drawing/2014/main" id="{E0D65118-A25D-0640-A0C7-A326FFD1ED87}"/>
                  </a:ext>
                </a:extLst>
              </p:cNvPr>
              <p:cNvSpPr txBox="1"/>
              <p:nvPr/>
            </p:nvSpPr>
            <p:spPr>
              <a:xfrm>
                <a:off x="6453377" y="6101852"/>
                <a:ext cx="410532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𝐾</m:t>
                          </m:r>
                        </m:e>
                        <m:sub>
                          <m:r>
                            <a:rPr kumimoji="1" lang="en-US" altLang="ja-JP" sz="1100" b="0" i="1" smtClean="0">
                              <a:latin typeface="Cambria Math" panose="02040503050406030204" pitchFamily="18" charset="0"/>
                            </a:rPr>
                            <m:t>𝑉</m:t>
                          </m:r>
                        </m:sub>
                      </m:sSub>
                      <m:r>
                        <a:rPr kumimoji="1" lang="en-US" altLang="ja-JP" sz="1100" b="0" i="1" smtClean="0">
                          <a:latin typeface="Cambria Math" panose="02040503050406030204" pitchFamily="18" charset="0"/>
                        </a:rPr>
                        <m:t>=1+1.8</m:t>
                      </m:r>
                      <m:r>
                        <a:rPr kumimoji="1" lang="en-US" altLang="ja-JP" sz="1100" b="0" i="1" smtClean="0">
                          <a:latin typeface="Cambria Math" panose="02040503050406030204" pitchFamily="18" charset="0"/>
                          <a:ea typeface="Cambria Math" panose="02040503050406030204" pitchFamily="18" charset="0"/>
                        </a:rPr>
                        <m:t>×</m:t>
                      </m:r>
                      <m:f>
                        <m:fPr>
                          <m:ctrlPr>
                            <a:rPr kumimoji="1" lang="en-US" altLang="ja-JP" sz="1100" b="0" i="1" smtClean="0">
                              <a:latin typeface="Cambria Math" panose="02040503050406030204" pitchFamily="18" charset="0"/>
                              <a:ea typeface="Cambria Math" panose="02040503050406030204" pitchFamily="18" charset="0"/>
                            </a:rPr>
                          </m:ctrlPr>
                        </m:fPr>
                        <m:num>
                          <m:sSub>
                            <m:sSubPr>
                              <m:ctrlPr>
                                <a:rPr kumimoji="1" lang="en-US" altLang="ja-JP" sz="1100" b="0" i="1" smtClean="0">
                                  <a:latin typeface="Cambria Math" panose="02040503050406030204" pitchFamily="18" charset="0"/>
                                  <a:ea typeface="Cambria Math" panose="02040503050406030204" pitchFamily="18" charset="0"/>
                                </a:rPr>
                              </m:ctrlPr>
                            </m:sSubPr>
                            <m:e>
                              <m:r>
                                <a:rPr kumimoji="1" lang="en-US" altLang="ja-JP" sz="1100" b="0" i="1" smtClean="0">
                                  <a:latin typeface="Cambria Math" panose="02040503050406030204" pitchFamily="18" charset="0"/>
                                  <a:ea typeface="Cambria Math" panose="02040503050406030204" pitchFamily="18" charset="0"/>
                                </a:rPr>
                                <m:t>𝑉</m:t>
                              </m:r>
                            </m:e>
                            <m:sub>
                              <m:r>
                                <a:rPr kumimoji="1" lang="en-US" altLang="ja-JP" sz="1100" b="0" i="1" smtClean="0">
                                  <a:latin typeface="Cambria Math" panose="02040503050406030204" pitchFamily="18" charset="0"/>
                                  <a:ea typeface="Cambria Math" panose="02040503050406030204" pitchFamily="18" charset="0"/>
                                </a:rPr>
                                <m:t>𝑟𝑒𝑓</m:t>
                              </m:r>
                            </m:sub>
                          </m:sSub>
                          <m:r>
                            <a:rPr kumimoji="1" lang="en-US" altLang="ja-JP" sz="1100" b="0" i="1" smtClean="0">
                              <a:latin typeface="Cambria Math" panose="02040503050406030204" pitchFamily="18" charset="0"/>
                              <a:ea typeface="Cambria Math" panose="02040503050406030204" pitchFamily="18" charset="0"/>
                            </a:rPr>
                            <m:t>−</m:t>
                          </m:r>
                          <m:r>
                            <a:rPr kumimoji="1" lang="en-US" altLang="ja-JP" sz="1100" b="0" i="1" smtClean="0">
                              <a:latin typeface="Cambria Math" panose="02040503050406030204" pitchFamily="18" charset="0"/>
                              <a:ea typeface="Cambria Math" panose="02040503050406030204" pitchFamily="18" charset="0"/>
                            </a:rPr>
                            <m:t>𝑉</m:t>
                          </m:r>
                        </m:num>
                        <m:den>
                          <m:sSub>
                            <m:sSubPr>
                              <m:ctrlPr>
                                <a:rPr lang="en-US" altLang="ja-JP" sz="1100" i="1">
                                  <a:latin typeface="Cambria Math" panose="02040503050406030204" pitchFamily="18" charset="0"/>
                                  <a:ea typeface="Cambria Math" panose="02040503050406030204" pitchFamily="18" charset="0"/>
                                </a:rPr>
                              </m:ctrlPr>
                            </m:sSubPr>
                            <m:e>
                              <m:r>
                                <a:rPr lang="en-US" altLang="ja-JP" sz="1100" i="1">
                                  <a:latin typeface="Cambria Math" panose="02040503050406030204" pitchFamily="18" charset="0"/>
                                  <a:ea typeface="Cambria Math" panose="02040503050406030204" pitchFamily="18" charset="0"/>
                                </a:rPr>
                                <m:t>𝑉</m:t>
                              </m:r>
                            </m:e>
                            <m:sub>
                              <m:r>
                                <a:rPr lang="en-US" altLang="ja-JP" sz="1100" i="1">
                                  <a:latin typeface="Cambria Math" panose="02040503050406030204" pitchFamily="18" charset="0"/>
                                  <a:ea typeface="Cambria Math" panose="02040503050406030204" pitchFamily="18" charset="0"/>
                                </a:rPr>
                                <m:t>𝑟𝑒𝑓</m:t>
                              </m:r>
                            </m:sub>
                          </m:sSub>
                        </m:den>
                      </m:f>
                    </m:oMath>
                  </m:oMathPara>
                </a14:m>
                <a:endParaRPr kumimoji="1" lang="ja-JP" altLang="en-US" sz="1100" dirty="0">
                  <a:latin typeface="Meiryo UI" panose="020B0604030504040204" pitchFamily="50" charset="-128"/>
                  <a:ea typeface="Meiryo UI" panose="020B0604030504040204" pitchFamily="50" charset="-128"/>
                </a:endParaRPr>
              </a:p>
            </p:txBody>
          </p:sp>
        </mc:Choice>
        <mc:Fallback>
          <p:sp>
            <p:nvSpPr>
              <p:cNvPr id="80" name="テキスト ボックス 79">
                <a:extLst>
                  <a:ext uri="{FF2B5EF4-FFF2-40B4-BE49-F238E27FC236}">
                    <a16:creationId xmlns:a16="http://schemas.microsoft.com/office/drawing/2014/main" id="{E0D65118-A25D-0640-A0C7-A326FFD1ED87}"/>
                  </a:ext>
                </a:extLst>
              </p:cNvPr>
              <p:cNvSpPr txBox="1">
                <a:spLocks noRot="1" noChangeAspect="1" noMove="1" noResize="1" noEditPoints="1" noAdjustHandles="1" noChangeArrowheads="1" noChangeShapeType="1" noTextEdit="1"/>
              </p:cNvSpPr>
              <p:nvPr/>
            </p:nvSpPr>
            <p:spPr>
              <a:xfrm>
                <a:off x="6453377" y="6101852"/>
                <a:ext cx="4105326" cy="369332"/>
              </a:xfrm>
              <a:prstGeom prst="rect">
                <a:avLst/>
              </a:prstGeom>
              <a:blipFill>
                <a:blip r:embed="rId6"/>
                <a:stretch>
                  <a:fillRect t="-3279" b="-16393"/>
                </a:stretch>
              </a:blipFill>
            </p:spPr>
            <p:txBody>
              <a:bodyPr/>
              <a:lstStyle/>
              <a:p>
                <a:r>
                  <a:rPr lang="ja-JP" altLang="en-US">
                    <a:noFill/>
                  </a:rPr>
                  <a:t> </a:t>
                </a:r>
              </a:p>
            </p:txBody>
          </p:sp>
        </mc:Fallback>
      </mc:AlternateContent>
      <p:grpSp>
        <p:nvGrpSpPr>
          <p:cNvPr id="81" name="グループ化 80">
            <a:extLst>
              <a:ext uri="{FF2B5EF4-FFF2-40B4-BE49-F238E27FC236}">
                <a16:creationId xmlns:a16="http://schemas.microsoft.com/office/drawing/2014/main" id="{3F87F034-A472-B246-A8B8-DCB7EF1FFC8A}"/>
              </a:ext>
            </a:extLst>
          </p:cNvPr>
          <p:cNvGrpSpPr/>
          <p:nvPr/>
        </p:nvGrpSpPr>
        <p:grpSpPr>
          <a:xfrm>
            <a:off x="6446437" y="6733371"/>
            <a:ext cx="6252559" cy="347516"/>
            <a:chOff x="131524" y="868527"/>
            <a:chExt cx="3963392" cy="347516"/>
          </a:xfrm>
        </p:grpSpPr>
        <p:cxnSp>
          <p:nvCxnSpPr>
            <p:cNvPr id="82" name="直線コネクタ 81">
              <a:extLst>
                <a:ext uri="{FF2B5EF4-FFF2-40B4-BE49-F238E27FC236}">
                  <a16:creationId xmlns:a16="http://schemas.microsoft.com/office/drawing/2014/main" id="{1B4E6FEF-A371-414A-87E4-0E02CB24C336}"/>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3D76A3C3-0931-9E42-932C-3AD4393477D6}"/>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a:solidFill>
                    <a:prstClr val="black"/>
                  </a:solidFill>
                  <a:latin typeface="Yu Gothic" panose="020B0400000000000000" pitchFamily="34" charset="-128"/>
                  <a:ea typeface="Yu Gothic" panose="020B0400000000000000" pitchFamily="34" charset="-128"/>
                </a:rPr>
                <a:t>４</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．効果の検証</a:t>
              </a:r>
              <a:endParaRPr lang="en-US" altLang="ja-JP" b="1" dirty="0">
                <a:solidFill>
                  <a:prstClr val="black"/>
                </a:solidFill>
                <a:latin typeface="Yu Gothic" panose="020B0400000000000000" pitchFamily="34" charset="-128"/>
                <a:ea typeface="Yu Gothic" panose="020B0400000000000000" pitchFamily="34" charset="-128"/>
              </a:endParaRPr>
            </a:p>
          </p:txBody>
        </p:sp>
      </p:grpSp>
      <p:sp>
        <p:nvSpPr>
          <p:cNvPr id="84" name="テキスト ボックス 83">
            <a:extLst>
              <a:ext uri="{FF2B5EF4-FFF2-40B4-BE49-F238E27FC236}">
                <a16:creationId xmlns:a16="http://schemas.microsoft.com/office/drawing/2014/main" id="{470FEAF2-3971-5047-9DF1-482F00734D29}"/>
              </a:ext>
            </a:extLst>
          </p:cNvPr>
          <p:cNvSpPr txBox="1"/>
          <p:nvPr/>
        </p:nvSpPr>
        <p:spPr>
          <a:xfrm>
            <a:off x="6464598" y="7070996"/>
            <a:ext cx="6194702" cy="577081"/>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制御のみ，</a:t>
            </a:r>
            <a:r>
              <a:rPr lang="en-US" altLang="ja-JP" sz="1050" dirty="0">
                <a:latin typeface="Meiryo" panose="020B0604030504040204" pitchFamily="34" charset="-128"/>
                <a:ea typeface="Meiryo" panose="020B0604030504040204" pitchFamily="34" charset="-128"/>
              </a:rPr>
              <a:t> </a:t>
            </a:r>
            <a:r>
              <a:rPr lang="ja-JP" altLang="en-US" sz="1050">
                <a:latin typeface="Meiryo" panose="020B0604030504040204" pitchFamily="34" charset="-128"/>
                <a:ea typeface="Meiryo" panose="020B0604030504040204" pitchFamily="34" charset="-128"/>
              </a:rPr>
              <a:t>（</a:t>
            </a:r>
            <a:r>
              <a:rPr lang="en-US" altLang="ja-JP" sz="1050" dirty="0">
                <a:latin typeface="Meiryo" panose="020B0604030504040204" pitchFamily="34" charset="-128"/>
                <a:ea typeface="Meiryo" panose="020B0604030504040204" pitchFamily="34" charset="-128"/>
              </a:rPr>
              <a:t>2</a:t>
            </a:r>
            <a:r>
              <a:rPr lang="ja-JP" altLang="en-US" sz="1050">
                <a:latin typeface="Meiryo" panose="020B0604030504040204" pitchFamily="34" charset="-128"/>
                <a:ea typeface="Meiryo" panose="020B0604030504040204" pitchFamily="34" charset="-128"/>
              </a:rPr>
              <a:t>）曲率制御導入後，</a:t>
            </a:r>
            <a:r>
              <a:rPr lang="en-US" altLang="ja-JP" sz="1050" dirty="0">
                <a:latin typeface="Meiryo" panose="020B0604030504040204" pitchFamily="34" charset="-128"/>
                <a:ea typeface="Meiryo" panose="020B0604030504040204" pitchFamily="34" charset="-128"/>
              </a:rPr>
              <a:t> </a:t>
            </a:r>
            <a:r>
              <a:rPr lang="ja-JP" altLang="en-US" sz="1050">
                <a:latin typeface="Meiryo" panose="020B0604030504040204" pitchFamily="34" charset="-128"/>
                <a:ea typeface="Meiryo" panose="020B0604030504040204" pitchFamily="34" charset="-128"/>
              </a:rPr>
              <a:t>（</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）バッテリ補償導入後の</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パターンにおいてコースの走行を行い，完走率，タイムの平均，タイムの分散を評価した．なお，走行の</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パラメータは限界感度法で算出したものを</a:t>
            </a:r>
            <a:r>
              <a:rPr lang="en-US" altLang="ja-JP" sz="1050" dirty="0">
                <a:latin typeface="Meiryo" panose="020B0604030504040204" pitchFamily="34" charset="-128"/>
                <a:ea typeface="Meiryo" panose="020B0604030504040204" pitchFamily="34" charset="-128"/>
              </a:rPr>
              <a:t>Ki</a:t>
            </a:r>
            <a:r>
              <a:rPr lang="ja-JP" altLang="en-US" sz="1050">
                <a:latin typeface="Meiryo" panose="020B0604030504040204" pitchFamily="34" charset="-128"/>
                <a:ea typeface="Meiryo" panose="020B0604030504040204" pitchFamily="34" charset="-128"/>
              </a:rPr>
              <a:t>のみ値を小さくして使用した．</a:t>
            </a:r>
            <a:endParaRPr lang="en-US" altLang="ja-JP" sz="1050" dirty="0">
              <a:latin typeface="Meiryo" panose="020B0604030504040204" pitchFamily="34" charset="-128"/>
              <a:ea typeface="Meiryo" panose="020B0604030504040204" pitchFamily="34" charset="-128"/>
            </a:endParaRPr>
          </a:p>
        </p:txBody>
      </p:sp>
      <p:graphicFrame>
        <p:nvGraphicFramePr>
          <p:cNvPr id="2" name="表 1">
            <a:extLst>
              <a:ext uri="{FF2B5EF4-FFF2-40B4-BE49-F238E27FC236}">
                <a16:creationId xmlns:a16="http://schemas.microsoft.com/office/drawing/2014/main" id="{713AA983-C559-1645-9CBE-AE25B09164DA}"/>
              </a:ext>
            </a:extLst>
          </p:cNvPr>
          <p:cNvGraphicFramePr>
            <a:graphicFrameLocks noGrp="1"/>
          </p:cNvGraphicFramePr>
          <p:nvPr>
            <p:extLst>
              <p:ext uri="{D42A27DB-BD31-4B8C-83A1-F6EECF244321}">
                <p14:modId xmlns:p14="http://schemas.microsoft.com/office/powerpoint/2010/main" val="3845317417"/>
              </p:ext>
            </p:extLst>
          </p:nvPr>
        </p:nvGraphicFramePr>
        <p:xfrm>
          <a:off x="9727862" y="7604706"/>
          <a:ext cx="2727138" cy="1257300"/>
        </p:xfrm>
        <a:graphic>
          <a:graphicData uri="http://schemas.openxmlformats.org/drawingml/2006/table">
            <a:tbl>
              <a:tblPr firstRow="1" bandRow="1">
                <a:tableStyleId>{93296810-A885-4BE3-A3E7-6D5BEEA58F35}</a:tableStyleId>
              </a:tblPr>
              <a:tblGrid>
                <a:gridCol w="999080">
                  <a:extLst>
                    <a:ext uri="{9D8B030D-6E8A-4147-A177-3AD203B41FA5}">
                      <a16:colId xmlns:a16="http://schemas.microsoft.com/office/drawing/2014/main" val="1532483759"/>
                    </a:ext>
                  </a:extLst>
                </a:gridCol>
                <a:gridCol w="576000">
                  <a:extLst>
                    <a:ext uri="{9D8B030D-6E8A-4147-A177-3AD203B41FA5}">
                      <a16:colId xmlns:a16="http://schemas.microsoft.com/office/drawing/2014/main" val="1622106747"/>
                    </a:ext>
                  </a:extLst>
                </a:gridCol>
                <a:gridCol w="576000">
                  <a:extLst>
                    <a:ext uri="{9D8B030D-6E8A-4147-A177-3AD203B41FA5}">
                      <a16:colId xmlns:a16="http://schemas.microsoft.com/office/drawing/2014/main" val="1950592370"/>
                    </a:ext>
                  </a:extLst>
                </a:gridCol>
                <a:gridCol w="576058">
                  <a:extLst>
                    <a:ext uri="{9D8B030D-6E8A-4147-A177-3AD203B41FA5}">
                      <a16:colId xmlns:a16="http://schemas.microsoft.com/office/drawing/2014/main" val="4079288134"/>
                    </a:ext>
                  </a:extLst>
                </a:gridCol>
              </a:tblGrid>
              <a:tr h="251100">
                <a:tc>
                  <a:txBody>
                    <a:bodyPr/>
                    <a:lstStyle/>
                    <a:p>
                      <a:pPr algn="ctr"/>
                      <a:endParaRPr kumimoji="1" lang="ja-JP" altLang="en-US" sz="1050">
                        <a:latin typeface="+mn-lt"/>
                        <a:ea typeface="Meiryo" panose="020B0604030504040204" pitchFamily="34" charset="-128"/>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1</a:t>
                      </a:r>
                      <a:r>
                        <a:rPr kumimoji="1" lang="ja-JP" altLang="en-US" sz="1050">
                          <a:latin typeface="+mn-lt"/>
                          <a:ea typeface="Meiryo" panose="020B0604030504040204" pitchFamily="34" charset="-128"/>
                        </a:rPr>
                        <a:t>）</a:t>
                      </a:r>
                    </a:p>
                  </a:txBody>
                  <a:tcPr>
                    <a:lnL w="38100" cap="flat" cmpd="sng" algn="ctr">
                      <a:solidFill>
                        <a:schemeClr val="bg1"/>
                      </a:solidFill>
                      <a:prstDash val="solid"/>
                      <a:round/>
                      <a:headEnd type="none" w="med" len="med"/>
                      <a:tailEnd type="none" w="med" len="med"/>
                    </a:ln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2</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3</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extLst>
                  <a:ext uri="{0D108BD9-81ED-4DB2-BD59-A6C34878D82A}">
                    <a16:rowId xmlns:a16="http://schemas.microsoft.com/office/drawing/2014/main" val="1475545365"/>
                  </a:ext>
                </a:extLst>
              </a:tr>
              <a:tr h="251100">
                <a:tc>
                  <a:txBody>
                    <a:bodyPr/>
                    <a:lstStyle/>
                    <a:p>
                      <a:r>
                        <a:rPr kumimoji="1" lang="ja-JP" altLang="en-US" sz="1050" b="1">
                          <a:solidFill>
                            <a:schemeClr val="bg1"/>
                          </a:solidFill>
                          <a:latin typeface="+mn-ea"/>
                          <a:ea typeface="+mn-ea"/>
                        </a:rPr>
                        <a:t>完走数</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22</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08304027"/>
                  </a:ext>
                </a:extLst>
              </a:tr>
              <a:tr h="251100">
                <a:tc>
                  <a:txBody>
                    <a:bodyPr/>
                    <a:lstStyle/>
                    <a:p>
                      <a:r>
                        <a:rPr kumimoji="1" lang="ja-JP" altLang="en-US" sz="1050" b="1">
                          <a:solidFill>
                            <a:schemeClr val="bg1"/>
                          </a:solidFill>
                          <a:latin typeface="+mn-ea"/>
                          <a:ea typeface="+mn-ea"/>
                        </a:rPr>
                        <a:t>完走率</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73%</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29215213"/>
                  </a:ext>
                </a:extLst>
              </a:tr>
              <a:tr h="251100">
                <a:tc>
                  <a:txBody>
                    <a:bodyPr/>
                    <a:lstStyle/>
                    <a:p>
                      <a:r>
                        <a:rPr kumimoji="1" lang="ja-JP" altLang="en-US" sz="1050" b="1">
                          <a:solidFill>
                            <a:schemeClr val="bg1"/>
                          </a:solidFill>
                          <a:latin typeface="+mn-ea"/>
                          <a:ea typeface="+mn-ea"/>
                        </a:rPr>
                        <a:t>タイムの平均</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39.8</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31.2</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29.8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51310775"/>
                  </a:ext>
                </a:extLst>
              </a:tr>
              <a:tr h="251100">
                <a:tc>
                  <a:txBody>
                    <a:bodyPr/>
                    <a:lstStyle/>
                    <a:p>
                      <a:r>
                        <a:rPr kumimoji="1" lang="ja-JP" altLang="en-US" sz="1050" b="1">
                          <a:solidFill>
                            <a:schemeClr val="bg1"/>
                          </a:solidFill>
                          <a:latin typeface="+mn-ea"/>
                          <a:ea typeface="+mn-ea"/>
                        </a:rPr>
                        <a:t>タイムの分散</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76.4</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8.0</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2.7</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65835133"/>
                  </a:ext>
                </a:extLst>
              </a:tr>
            </a:tbl>
          </a:graphicData>
        </a:graphic>
      </p:graphicFrame>
      <p:sp>
        <p:nvSpPr>
          <p:cNvPr id="85" name="テキスト ボックス 84">
            <a:extLst>
              <a:ext uri="{FF2B5EF4-FFF2-40B4-BE49-F238E27FC236}">
                <a16:creationId xmlns:a16="http://schemas.microsoft.com/office/drawing/2014/main" id="{42DD5C3C-DC4D-3B4E-86E5-CDFB6923E520}"/>
              </a:ext>
            </a:extLst>
          </p:cNvPr>
          <p:cNvSpPr txBox="1"/>
          <p:nvPr/>
        </p:nvSpPr>
        <p:spPr>
          <a:xfrm>
            <a:off x="6442532" y="8892381"/>
            <a:ext cx="6194702" cy="577081"/>
          </a:xfrm>
          <a:prstGeom prst="rect">
            <a:avLst/>
          </a:prstGeom>
          <a:noFill/>
        </p:spPr>
        <p:txBody>
          <a:bodyPr wrap="square" rtlCol="0">
            <a:spAutoFit/>
          </a:bodyPr>
          <a:lstStyle/>
          <a:p>
            <a:r>
              <a:rPr lang="ja-JP" altLang="en-US" sz="1050" dirty="0">
                <a:latin typeface="Meiryo" panose="020B0604030504040204" pitchFamily="34" charset="-128"/>
                <a:ea typeface="Meiryo" panose="020B0604030504040204" pitchFamily="34" charset="-128"/>
              </a:rPr>
              <a:t>曲率制御を導入すると，</a:t>
            </a:r>
            <a:r>
              <a:rPr lang="en-US" altLang="ja-JP" sz="1050" dirty="0">
                <a:latin typeface="Meiryo" panose="020B0604030504040204" pitchFamily="34" charset="-128"/>
                <a:ea typeface="Meiryo" panose="020B0604030504040204" pitchFamily="34" charset="-128"/>
              </a:rPr>
              <a:t>PID</a:t>
            </a:r>
            <a:r>
              <a:rPr lang="ja-JP" altLang="en-US" sz="1050" dirty="0">
                <a:latin typeface="Meiryo" panose="020B0604030504040204" pitchFamily="34" charset="-128"/>
                <a:ea typeface="Meiryo" panose="020B0604030504040204" pitchFamily="34" charset="-128"/>
              </a:rPr>
              <a:t>のみと比較して完走率，タイム共に改善が見込めることがわかった．</a:t>
            </a:r>
            <a:br>
              <a:rPr lang="ja-JP" altLang="en-US" sz="1050" dirty="0">
                <a:latin typeface="Meiryo" panose="020B0604030504040204" pitchFamily="34" charset="-128"/>
                <a:ea typeface="Meiryo" panose="020B0604030504040204" pitchFamily="34" charset="-128"/>
              </a:rPr>
            </a:br>
            <a:r>
              <a:rPr lang="ja-JP" altLang="en-US" sz="1050" dirty="0">
                <a:latin typeface="Meiryo" panose="020B0604030504040204" pitchFamily="34" charset="-128"/>
                <a:ea typeface="Meiryo" panose="020B0604030504040204" pitchFamily="34" charset="-128"/>
              </a:rPr>
              <a:t>バッテリ補償を導入すると，曲率制御導入後と比較して完走率にはほぼ影響しないが，若干のタイムの短縮とタイムのばらつきを抑える効果があることがわかった．</a:t>
            </a:r>
            <a:endParaRPr lang="en-US" altLang="ja-JP" sz="1050" dirty="0">
              <a:latin typeface="Meiryo" panose="020B0604030504040204" pitchFamily="34" charset="-128"/>
              <a:ea typeface="Meiryo" panose="020B0604030504040204" pitchFamily="34" charset="-128"/>
            </a:endParaRPr>
          </a:p>
        </p:txBody>
      </p:sp>
      <p:grpSp>
        <p:nvGrpSpPr>
          <p:cNvPr id="4" name="グループ化 3">
            <a:extLst>
              <a:ext uri="{FF2B5EF4-FFF2-40B4-BE49-F238E27FC236}">
                <a16:creationId xmlns:a16="http://schemas.microsoft.com/office/drawing/2014/main" id="{E98C291D-9031-5746-8E6F-4D6BC263E00F}"/>
              </a:ext>
            </a:extLst>
          </p:cNvPr>
          <p:cNvGrpSpPr/>
          <p:nvPr/>
        </p:nvGrpSpPr>
        <p:grpSpPr>
          <a:xfrm>
            <a:off x="6728589" y="7704597"/>
            <a:ext cx="2707795" cy="1137608"/>
            <a:chOff x="6717341" y="7806911"/>
            <a:chExt cx="2707795" cy="1137608"/>
          </a:xfrm>
        </p:grpSpPr>
        <p:sp>
          <p:nvSpPr>
            <p:cNvPr id="3" name="正方形/長方形 2">
              <a:extLst>
                <a:ext uri="{FF2B5EF4-FFF2-40B4-BE49-F238E27FC236}">
                  <a16:creationId xmlns:a16="http://schemas.microsoft.com/office/drawing/2014/main" id="{39290C0B-6A14-DC4A-8BD2-731F78A1F8AB}"/>
                </a:ext>
              </a:extLst>
            </p:cNvPr>
            <p:cNvSpPr/>
            <p:nvPr/>
          </p:nvSpPr>
          <p:spPr>
            <a:xfrm>
              <a:off x="6760840" y="7806911"/>
              <a:ext cx="2664296" cy="109930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7B5E1A10-2DA0-AE4F-BAC2-6E7150B1F7C8}"/>
                </a:ext>
              </a:extLst>
            </p:cNvPr>
            <p:cNvSpPr txBox="1"/>
            <p:nvPr/>
          </p:nvSpPr>
          <p:spPr>
            <a:xfrm>
              <a:off x="6717341" y="7816120"/>
              <a:ext cx="1320216" cy="253916"/>
            </a:xfrm>
            <a:prstGeom prst="rect">
              <a:avLst/>
            </a:prstGeom>
            <a:noFill/>
          </p:spPr>
          <p:txBody>
            <a:bodyPr wrap="square" rtlCol="0">
              <a:spAutoFit/>
            </a:bodyPr>
            <a:lstStyle/>
            <a:p>
              <a:r>
                <a:rPr lang="ja-JP" altLang="en-US" sz="1050" b="1">
                  <a:latin typeface="Meiryo" panose="020B0604030504040204" pitchFamily="34" charset="-128"/>
                  <a:ea typeface="Meiryo" panose="020B0604030504040204" pitchFamily="34" charset="-128"/>
                </a:rPr>
                <a:t>検証環境</a:t>
              </a:r>
              <a:endParaRPr lang="en-US" altLang="ja-JP" sz="1050" b="1" dirty="0">
                <a:latin typeface="Meiryo" panose="020B0604030504040204" pitchFamily="34" charset="-128"/>
                <a:ea typeface="Meiryo" panose="020B0604030504040204" pitchFamily="34" charset="-128"/>
              </a:endParaRPr>
            </a:p>
          </p:txBody>
        </p:sp>
        <p:sp>
          <p:nvSpPr>
            <p:cNvPr id="88" name="テキスト ボックス 87">
              <a:extLst>
                <a:ext uri="{FF2B5EF4-FFF2-40B4-BE49-F238E27FC236}">
                  <a16:creationId xmlns:a16="http://schemas.microsoft.com/office/drawing/2014/main" id="{26950F50-3A9B-1745-BBA6-F8CD3D4BF3D0}"/>
                </a:ext>
              </a:extLst>
            </p:cNvPr>
            <p:cNvSpPr txBox="1"/>
            <p:nvPr/>
          </p:nvSpPr>
          <p:spPr>
            <a:xfrm>
              <a:off x="6785752" y="8044273"/>
              <a:ext cx="2639384" cy="900246"/>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2019</a:t>
              </a:r>
              <a:r>
                <a:rPr lang="ja-JP" altLang="en-US" sz="1050">
                  <a:latin typeface="Meiryo" panose="020B0604030504040204" pitchFamily="34" charset="-128"/>
                  <a:ea typeface="Meiryo" panose="020B0604030504040204" pitchFamily="34" charset="-128"/>
                </a:rPr>
                <a:t>年度コース（自作，紙製）</a:t>
              </a:r>
              <a:r>
                <a:rPr lang="en-US" altLang="ja-JP" sz="1050" dirty="0">
                  <a:latin typeface="Meiryo" panose="020B0604030504040204" pitchFamily="34" charset="-128"/>
                  <a:ea typeface="Meiryo" panose="020B0604030504040204" pitchFamily="34" charset="-128"/>
                </a:rPr>
                <a:t>L</a:t>
              </a:r>
              <a:r>
                <a:rPr lang="ja-JP" altLang="en-US" sz="1050">
                  <a:latin typeface="Meiryo" panose="020B0604030504040204" pitchFamily="34" charset="-128"/>
                  <a:ea typeface="Meiryo" panose="020B0604030504040204" pitchFamily="34" charset="-128"/>
                </a:rPr>
                <a:t>コース</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電圧　　：</a:t>
              </a:r>
              <a:r>
                <a:rPr lang="en-US" altLang="ja-JP" sz="1050" dirty="0">
                  <a:latin typeface="Meiryo" panose="020B0604030504040204" pitchFamily="34" charset="-128"/>
                  <a:ea typeface="Meiryo" panose="020B0604030504040204" pitchFamily="34" charset="-128"/>
                </a:rPr>
                <a:t> 8.25V</a:t>
              </a:r>
              <a:r>
                <a:rPr lang="ja-JP" altLang="en-US" sz="1050">
                  <a:latin typeface="Meiryo" panose="020B0604030504040204" pitchFamily="34" charset="-128"/>
                  <a:ea typeface="Meiryo" panose="020B0604030504040204" pitchFamily="34" charset="-128"/>
                </a:rPr>
                <a:t>から</a:t>
              </a:r>
              <a:r>
                <a:rPr lang="en-US" altLang="ja-JP" sz="1050" dirty="0">
                  <a:latin typeface="Meiryo" panose="020B0604030504040204" pitchFamily="34" charset="-128"/>
                  <a:ea typeface="Meiryo" panose="020B0604030504040204" pitchFamily="34" charset="-128"/>
                </a:rPr>
                <a:t>7V</a:t>
              </a:r>
              <a:r>
                <a:rPr lang="ja-JP" altLang="en-US" sz="1050">
                  <a:latin typeface="Meiryo" panose="020B0604030504040204" pitchFamily="34" charset="-128"/>
                  <a:ea typeface="Meiryo" panose="020B0604030504040204" pitchFamily="34" charset="-128"/>
                </a:rPr>
                <a:t>まで</a:t>
              </a:r>
              <a:r>
                <a:rPr lang="en-US" altLang="ja-JP" sz="1050" dirty="0">
                  <a:latin typeface="Meiryo" panose="020B0604030504040204" pitchFamily="34" charset="-128"/>
                  <a:ea typeface="Meiryo" panose="020B0604030504040204" pitchFamily="34" charset="-128"/>
                </a:rPr>
                <a:t>0.25V</a:t>
              </a:r>
              <a:r>
                <a:rPr lang="ja-JP" altLang="en-US" sz="1050">
                  <a:latin typeface="Meiryo" panose="020B0604030504040204" pitchFamily="34" charset="-128"/>
                  <a:ea typeface="Meiryo" panose="020B0604030504040204" pitchFamily="34" charset="-128"/>
                </a:rPr>
                <a:t>刻み</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実験回数：電圧ごとに各</a:t>
              </a:r>
              <a:r>
                <a:rPr lang="en-US" altLang="ja-JP" sz="1050" dirty="0">
                  <a:latin typeface="Meiryo" panose="020B0604030504040204" pitchFamily="34" charset="-128"/>
                  <a:ea typeface="Meiryo" panose="020B0604030504040204" pitchFamily="34" charset="-128"/>
                </a:rPr>
                <a:t>5</a:t>
              </a:r>
              <a:r>
                <a:rPr lang="ja-JP" altLang="en-US" sz="1050">
                  <a:latin typeface="Meiryo" panose="020B0604030504040204" pitchFamily="34" charset="-128"/>
                  <a:ea typeface="Meiryo" panose="020B0604030504040204" pitchFamily="34" charset="-128"/>
                </a:rPr>
                <a:t>回（</a:t>
              </a:r>
              <a:r>
                <a:rPr lang="en-US" altLang="ja-JP" sz="1050" dirty="0">
                  <a:latin typeface="Meiryo" panose="020B0604030504040204" pitchFamily="34" charset="-128"/>
                  <a:ea typeface="Meiryo" panose="020B0604030504040204" pitchFamily="34" charset="-128"/>
                </a:rPr>
                <a:t>30</a:t>
              </a:r>
              <a:r>
                <a:rPr lang="ja-JP" altLang="en-US" sz="1050">
                  <a:latin typeface="Meiryo" panose="020B0604030504040204" pitchFamily="34" charset="-128"/>
                  <a:ea typeface="Meiryo" panose="020B0604030504040204" pitchFamily="34" charset="-128"/>
                </a:rPr>
                <a:t>回）</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実験時間：</a:t>
              </a:r>
              <a:r>
                <a:rPr lang="en-US" altLang="ja-JP" sz="1050" dirty="0">
                  <a:latin typeface="Meiryo" panose="020B0604030504040204" pitchFamily="34" charset="-128"/>
                  <a:ea typeface="Meiryo" panose="020B0604030504040204" pitchFamily="34" charset="-128"/>
                </a:rPr>
                <a:t>09:00〜18:00</a:t>
              </a:r>
            </a:p>
            <a:p>
              <a:r>
                <a:rPr lang="ja-JP" altLang="en-US" sz="1050">
                  <a:latin typeface="Meiryo" panose="020B0604030504040204" pitchFamily="34" charset="-128"/>
                  <a:ea typeface="Meiryo" panose="020B0604030504040204" pitchFamily="34" charset="-128"/>
                </a:rPr>
                <a:t>照明　　：蛍光灯</a:t>
              </a:r>
              <a:endParaRPr lang="en-US" altLang="ja-JP" sz="1050" dirty="0">
                <a:latin typeface="Meiryo" panose="020B0604030504040204" pitchFamily="34" charset="-128"/>
                <a:ea typeface="Meiryo" panose="020B0604030504040204" pitchFamily="34" charset="-128"/>
              </a:endParaRPr>
            </a:p>
          </p:txBody>
        </p:sp>
      </p:grpSp>
      <p:pic>
        <p:nvPicPr>
          <p:cNvPr id="6" name="図 5">
            <a:extLst>
              <a:ext uri="{FF2B5EF4-FFF2-40B4-BE49-F238E27FC236}">
                <a16:creationId xmlns:a16="http://schemas.microsoft.com/office/drawing/2014/main" id="{DAF9E0DC-F68F-B34F-B9E5-BE547F5203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4625" y="7390838"/>
            <a:ext cx="3335284" cy="642440"/>
          </a:xfrm>
          <a:prstGeom prst="rect">
            <a:avLst/>
          </a:prstGeom>
        </p:spPr>
      </p:pic>
      <p:sp>
        <p:nvSpPr>
          <p:cNvPr id="7" name="山形 6">
            <a:extLst>
              <a:ext uri="{FF2B5EF4-FFF2-40B4-BE49-F238E27FC236}">
                <a16:creationId xmlns:a16="http://schemas.microsoft.com/office/drawing/2014/main" id="{AF1C24D5-947F-7941-960A-9B8D807D9108}"/>
              </a:ext>
            </a:extLst>
          </p:cNvPr>
          <p:cNvSpPr/>
          <p:nvPr/>
        </p:nvSpPr>
        <p:spPr>
          <a:xfrm rot="10800000">
            <a:off x="177545" y="7504139"/>
            <a:ext cx="2724341" cy="429945"/>
          </a:xfrm>
          <a:prstGeom prst="chevr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08217783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7850</TotalTime>
  <Words>906</Words>
  <Application>Microsoft Office PowerPoint</Application>
  <PresentationFormat>A3 297x420 mm</PresentationFormat>
  <Paragraphs>151</Paragraphs>
  <Slides>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vt:i4>
      </vt:variant>
    </vt:vector>
  </HeadingPairs>
  <TitlesOfParts>
    <vt:vector size="13" baseType="lpstr">
      <vt:lpstr>HG創英角ｺﾞｼｯｸUB</vt:lpstr>
      <vt:lpstr>Meiryo UI</vt:lpstr>
      <vt:lpstr>メイリオ</vt:lpstr>
      <vt:lpstr>メイリオ</vt:lpstr>
      <vt:lpstr>游ゴシック</vt:lpstr>
      <vt:lpstr>游ゴシック</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ryoga</cp:lastModifiedBy>
  <cp:revision>438</cp:revision>
  <cp:lastPrinted>2019-08-24T00:10:27Z</cp:lastPrinted>
  <dcterms:created xsi:type="dcterms:W3CDTF">2002-02-28T07:41:56Z</dcterms:created>
  <dcterms:modified xsi:type="dcterms:W3CDTF">2019-09-03T00:49:43Z</dcterms:modified>
</cp:coreProperties>
</file>