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83" r:id="rId3"/>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349B"/>
    <a:srgbClr val="E10000"/>
    <a:srgbClr val="FEBF12"/>
    <a:srgbClr val="00ADBB"/>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4" autoAdjust="0"/>
    <p:restoredTop sz="95889" autoAdjust="0"/>
  </p:normalViewPr>
  <p:slideViewPr>
    <p:cSldViewPr showGuides="1">
      <p:cViewPr varScale="1">
        <p:scale>
          <a:sx n="72" d="100"/>
          <a:sy n="72" d="100"/>
        </p:scale>
        <p:origin x="91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7.png"/><Relationship Id="rId7"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60.png"/><Relationship Id="rId10" Type="http://schemas.openxmlformats.org/officeDocument/2006/relationships/image" Target="../media/image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１．工夫点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r>
              <a:rPr kumimoji="1" lang="ja-JP" altLang="en-US" sz="1050">
                <a:latin typeface="Meiryo" panose="020B0604030504040204" pitchFamily="34" charset="-128"/>
                <a:ea typeface="Meiryo" panose="020B0604030504040204" pitchFamily="34" charset="-128"/>
              </a:rPr>
              <a:t>カーブを</a:t>
            </a:r>
            <a:r>
              <a:rPr lang="ja-JP" altLang="en-US" sz="1050">
                <a:latin typeface="Meiryo" panose="020B0604030504040204" pitchFamily="34" charset="-128"/>
                <a:ea typeface="Meiryo" panose="020B0604030504040204" pitchFamily="34" charset="-128"/>
              </a:rPr>
              <a:t>安定して曲がることのできる旋回量計算式の構築</a:t>
            </a:r>
            <a:endParaRPr kumimoji="1" lang="en-US" altLang="ja-JP" sz="1050" dirty="0">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制御に加え，カーブの曲率を考慮した曲率制御と，バッテリ電圧の低下を考慮したバッテリ電圧補償係数を導入した．</a:t>
            </a:r>
            <a:endParaRPr kumimoji="1" lang="en-US" altLang="ja-JP" sz="1050" dirty="0">
              <a:latin typeface="Meiryo" panose="020B0604030504040204" pitchFamily="34" charset="-128"/>
              <a:ea typeface="Meiryo" panose="020B0604030504040204" pitchFamily="34" charset="-128"/>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２．背景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３．実装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カーブの曲率に応じた定数を曲率旋回量として旋回量計算式に加える形で組み込んだ．</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曲率制御で用いる旋回量と，</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係数を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区間すべてで調整するのは困難であるため，曲率の近い区間で</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セットの前進量，曲率旋回量，</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パラメータを用意した．曲率の分類は右下の帯グラフの通りに分類した．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前進量は曲率分類が</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上がるごとに</a:t>
            </a:r>
            <a:r>
              <a:rPr lang="en-US" altLang="ja-JP" sz="1050" dirty="0">
                <a:latin typeface="Meiryo" panose="020B0604030504040204" pitchFamily="34" charset="-128"/>
                <a:ea typeface="Meiryo" panose="020B0604030504040204" pitchFamily="34" charset="-128"/>
              </a:rPr>
              <a:t>8</a:t>
            </a:r>
            <a:r>
              <a:rPr lang="ja-JP" altLang="en-US" sz="1050">
                <a:latin typeface="Meiryo" panose="020B0604030504040204" pitchFamily="34" charset="-128"/>
                <a:ea typeface="Meiryo" panose="020B0604030504040204" pitchFamily="34" charset="-128"/>
              </a:rPr>
              <a:t>低下するように定義した．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ext uri="{D42A27DB-BD31-4B8C-83A1-F6EECF244321}">
                <p14:modId xmlns:p14="http://schemas.microsoft.com/office/powerpoint/2010/main" val="3672576818"/>
              </p:ext>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「１．機能モデル</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補足</a:t>
            </a:r>
            <a:r>
              <a:rPr lang="en-US" altLang="ja-JP" sz="1100" dirty="0">
                <a:latin typeface="メイリオ" panose="020B0604030504040204" pitchFamily="50" charset="-128"/>
                <a:ea typeface="メイリオ" panose="020B0604030504040204" pitchFamily="50" charset="-128"/>
              </a:rPr>
              <a:t>2.</a:t>
            </a:r>
            <a:r>
              <a:rPr lang="ja-JP" altLang="en-US" sz="1100">
                <a:latin typeface="メイリオ" panose="020B0604030504040204" pitchFamily="50" charset="-128"/>
                <a:ea typeface="メイリオ" panose="020B0604030504040204" pitchFamily="50" charset="-128"/>
              </a:rPr>
              <a:t>」</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2039" y="3660669"/>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から電圧が安定するため，パラメータ調整の際は</a:t>
            </a:r>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まで放電させてから行うようにした．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バッテリの放電には，競技とは別に放電を行うプログラムを作成し，自動で放電を行えるようにした．</a:t>
            </a:r>
            <a:endParaRPr lang="en-US" altLang="ja-JP" sz="1050" dirty="0">
              <a:latin typeface="Meiryo" panose="020B0604030504040204" pitchFamily="34" charset="-128"/>
              <a:ea typeface="Meiryo" panose="020B0604030504040204" pitchFamily="34" charset="-128"/>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553848" y="5334344"/>
            <a:ext cx="6096382" cy="1211356"/>
            <a:chOff x="472461" y="6884441"/>
            <a:chExt cx="6096382" cy="1211356"/>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472461" y="7160569"/>
              <a:ext cx="4188861" cy="410753"/>
              <a:chOff x="375789" y="6996367"/>
              <a:chExt cx="4188861"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3"/>
                    <a:stretch>
                      <a:fillRect t="-145455" b="-20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375789" y="7064306"/>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91232" y="6884441"/>
              <a:ext cx="1877611" cy="1211356"/>
              <a:chOff x="4680308" y="4852166"/>
              <a:chExt cx="2254597" cy="938265"/>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80308" y="4852166"/>
                <a:ext cx="2125452" cy="938265"/>
                <a:chOff x="3086491" y="5021128"/>
                <a:chExt cx="2097189" cy="988716"/>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93848" y="5021128"/>
                      <a:ext cx="280687" cy="98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ea typeface="Cambria Math" panose="02040503050406030204" pitchFamily="18" charset="0"/>
                                  </a:rPr>
                                </m:ctrlPr>
                              </m:sSubPr>
                              <m:e>
                                <m:r>
                                  <a:rPr lang="en-US" altLang="ja-JP" sz="900" i="1">
                                    <a:latin typeface="Cambria Math" panose="02040503050406030204" pitchFamily="18" charset="0"/>
                                    <a:ea typeface="Cambria Math" panose="02040503050406030204" pitchFamily="18" charset="0"/>
                                  </a:rPr>
                                  <m:t>𝑉</m:t>
                                </m:r>
                              </m:e>
                              <m:sub>
                                <m:r>
                                  <a:rPr lang="en-US" altLang="ja-JP" sz="900" i="1">
                                    <a:latin typeface="Cambria Math" panose="02040503050406030204" pitchFamily="18" charset="0"/>
                                    <a:ea typeface="Cambria Math" panose="02040503050406030204" pitchFamily="18" charset="0"/>
                                  </a:rPr>
                                  <m:t>𝑟𝑒𝑓</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ea typeface="Cambria Math" panose="02040503050406030204" pitchFamily="18" charset="0"/>
                              </a:rPr>
                              <m:t>𝑉</m:t>
                            </m:r>
                          </m:oMath>
                        </m:oMathPara>
                      </a14:m>
                      <a:endParaRPr lang="en-US" altLang="ja-JP" sz="900" dirty="0">
                        <a:latin typeface="メイリオ" panose="020B0604030504040204" pitchFamily="50" charset="-128"/>
                        <a:ea typeface="メイリオ" panose="020B0604030504040204" pitchFamily="50" charset="-128"/>
                      </a:endParaRPr>
                    </a:p>
                  </p:txBody>
                </p:sp>
              </mc:Choice>
              <mc:Fallback xmlns="">
                <p:sp>
                  <p:nvSpPr>
                    <p:cNvPr id="83" name="テキスト ボックス 82">
                      <a:extLst>
                        <a:ext uri="{FF2B5EF4-FFF2-40B4-BE49-F238E27FC236}">
                          <a16:creationId xmlns:a16="http://schemas.microsoft.com/office/drawing/2014/main" id="{34F28BD4-CA47-064C-9274-34DDDE4025D0}"/>
                        </a:ext>
                      </a:extLst>
                    </p:cNvPr>
                    <p:cNvSpPr txBox="1">
                      <a:spLocks noRot="1" noChangeAspect="1" noMove="1" noResize="1" noEditPoints="1" noAdjustHandles="1" noChangeArrowheads="1" noChangeShapeType="1" noTextEdit="1"/>
                    </p:cNvSpPr>
                    <p:nvPr/>
                  </p:nvSpPr>
                  <p:spPr>
                    <a:xfrm>
                      <a:off x="3093848" y="5021128"/>
                      <a:ext cx="280687" cy="988716"/>
                    </a:xfrm>
                    <a:prstGeom prst="rect">
                      <a:avLst/>
                    </a:prstGeom>
                    <a:blipFill>
                      <a:blip r:embed="rId6"/>
                      <a:stretch>
                        <a:fillRect r="-30000"/>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9512" y="5073031"/>
                  <a:ext cx="54168" cy="850714"/>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9157" cy="84678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952368" y="4856436"/>
                <a:ext cx="1982537" cy="929724"/>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a:t>
                </a:r>
                <a:r>
                  <a:rPr lang="en-US" altLang="ja-JP" sz="900">
                    <a:latin typeface="メイリオ" panose="020B0604030504040204" pitchFamily="50" charset="-128"/>
                    <a:ea typeface="メイリオ" panose="020B0604030504040204" pitchFamily="50" charset="-128"/>
                  </a:rPr>
                  <a:t>4</a:t>
                </a:r>
                <a:r>
                  <a:rPr lang="en-US" altLang="ja-JP" sz="900" dirty="0">
                    <a:latin typeface="メイリオ" panose="020B0604030504040204" pitchFamily="50" charset="-128"/>
                    <a:ea typeface="メイリオ" panose="020B0604030504040204" pitchFamily="50" charset="-128"/>
                  </a:rPr>
                  <a:t>[</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 パラメータ調整時電圧</a:t>
                </a:r>
                <a:r>
                  <a:rPr lang="en-US" altLang="ja-JP" sz="900" dirty="0">
                    <a:latin typeface="メイリオ" panose="020B0604030504040204" pitchFamily="50" charset="-128"/>
                    <a:ea typeface="メイリオ" panose="020B0604030504040204" pitchFamily="50" charset="-128"/>
                  </a:rPr>
                  <a:t>[V]</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バッテリ電圧</a:t>
                </a:r>
                <a:r>
                  <a:rPr lang="en-US" altLang="ja-JP" sz="900" dirty="0">
                    <a:latin typeface="メイリオ" panose="020B0604030504040204" pitchFamily="50" charset="-128"/>
                    <a:ea typeface="メイリオ" panose="020B0604030504040204" pitchFamily="50" charset="-128"/>
                  </a:rPr>
                  <a:t>[V]</a:t>
                </a:r>
                <a:endParaRPr lang="ja-JP" altLang="en-US" sz="900">
                  <a:latin typeface="メイリオ" panose="020B0604030504040204" pitchFamily="50" charset="-128"/>
                  <a:ea typeface="メイリオ" panose="020B0604030504040204" pitchFamily="50" charset="-128"/>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5649" y="3985180"/>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また，競技中での電圧変化に対応する方法として，電圧低下による旋回曲率への影響は線形であるとみなし，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243022" y="6044387"/>
                <a:ext cx="410532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𝐾</m:t>
                          </m:r>
                        </m:e>
                        <m:sub>
                          <m:r>
                            <a:rPr kumimoji="1" lang="en-US" altLang="ja-JP" sz="1100" b="0" i="1" smtClean="0">
                              <a:latin typeface="Cambria Math" panose="02040503050406030204" pitchFamily="18" charset="0"/>
                            </a:rPr>
                            <m:t>𝑉</m:t>
                          </m:r>
                        </m:sub>
                      </m:sSub>
                      <m:r>
                        <a:rPr kumimoji="1" lang="en-US" altLang="ja-JP" sz="1100" b="0" i="1" smtClean="0">
                          <a:latin typeface="Cambria Math" panose="02040503050406030204" pitchFamily="18" charset="0"/>
                        </a:rPr>
                        <m:t>=1+1.8</m:t>
                      </m:r>
                      <m:r>
                        <a:rPr kumimoji="1" lang="en-US" altLang="ja-JP" sz="1100" b="0" i="1" smtClean="0">
                          <a:latin typeface="Cambria Math" panose="02040503050406030204" pitchFamily="18" charset="0"/>
                          <a:ea typeface="Cambria Math" panose="02040503050406030204" pitchFamily="18" charset="0"/>
                        </a:rPr>
                        <m:t>×</m:t>
                      </m:r>
                      <m:f>
                        <m:fPr>
                          <m:ctrlPr>
                            <a:rPr kumimoji="1" lang="en-US" altLang="ja-JP" sz="1100" b="0" i="1" smtClean="0">
                              <a:latin typeface="Cambria Math" panose="02040503050406030204" pitchFamily="18" charset="0"/>
                              <a:ea typeface="Cambria Math" panose="02040503050406030204" pitchFamily="18" charset="0"/>
                            </a:rPr>
                          </m:ctrlPr>
                        </m:fPr>
                        <m:num>
                          <m:sSub>
                            <m:sSubPr>
                              <m:ctrlPr>
                                <a:rPr kumimoji="1" lang="en-US" altLang="ja-JP" sz="1100" b="0" i="1" smtClean="0">
                                  <a:latin typeface="Cambria Math" panose="02040503050406030204" pitchFamily="18" charset="0"/>
                                  <a:ea typeface="Cambria Math" panose="02040503050406030204" pitchFamily="18" charset="0"/>
                                </a:rPr>
                              </m:ctrlPr>
                            </m:sSubPr>
                            <m:e>
                              <m:r>
                                <a:rPr kumimoji="1" lang="en-US" altLang="ja-JP" sz="1100" b="0" i="1" smtClean="0">
                                  <a:latin typeface="Cambria Math" panose="02040503050406030204" pitchFamily="18" charset="0"/>
                                  <a:ea typeface="Cambria Math" panose="02040503050406030204" pitchFamily="18" charset="0"/>
                                </a:rPr>
                                <m:t>𝑉</m:t>
                              </m:r>
                            </m:e>
                            <m:sub>
                              <m:r>
                                <a:rPr kumimoji="1" lang="en-US" altLang="ja-JP" sz="1100" b="0" i="1" smtClean="0">
                                  <a:latin typeface="Cambria Math" panose="02040503050406030204" pitchFamily="18" charset="0"/>
                                  <a:ea typeface="Cambria Math" panose="02040503050406030204" pitchFamily="18" charset="0"/>
                                </a:rPr>
                                <m:t>𝑟𝑒𝑓</m:t>
                              </m:r>
                            </m:sub>
                          </m:sSub>
                          <m:r>
                            <a:rPr kumimoji="1" lang="en-US" altLang="ja-JP" sz="1100" b="0" i="1" smtClean="0">
                              <a:latin typeface="Cambria Math" panose="02040503050406030204" pitchFamily="18" charset="0"/>
                              <a:ea typeface="Cambria Math" panose="02040503050406030204" pitchFamily="18" charset="0"/>
                            </a:rPr>
                            <m:t>−</m:t>
                          </m:r>
                          <m:r>
                            <a:rPr kumimoji="1" lang="en-US" altLang="ja-JP" sz="1100" b="0" i="1" smtClean="0">
                              <a:latin typeface="Cambria Math" panose="02040503050406030204" pitchFamily="18" charset="0"/>
                              <a:ea typeface="Cambria Math" panose="02040503050406030204" pitchFamily="18" charset="0"/>
                            </a:rPr>
                            <m:t>𝑉</m:t>
                          </m:r>
                        </m:num>
                        <m:den>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𝑉</m:t>
                              </m:r>
                            </m:e>
                            <m:sub>
                              <m:r>
                                <a:rPr lang="en-US" altLang="ja-JP" sz="1100" i="1">
                                  <a:latin typeface="Cambria Math" panose="02040503050406030204" pitchFamily="18" charset="0"/>
                                  <a:ea typeface="Cambria Math" panose="02040503050406030204" pitchFamily="18" charset="0"/>
                                </a:rPr>
                                <m:t>𝑟𝑒𝑓</m:t>
                              </m:r>
                            </m:sub>
                          </m:sSub>
                        </m:den>
                      </m:f>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243022" y="6044387"/>
                <a:ext cx="4105326" cy="369332"/>
              </a:xfrm>
              <a:prstGeom prst="rect">
                <a:avLst/>
              </a:prstGeom>
              <a:blipFill>
                <a:blip r:embed="rId9"/>
                <a:stretch>
                  <a:fillRect b="-1333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４</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2</a:t>
            </a:r>
            <a:r>
              <a:rPr lang="ja-JP" altLang="en-US" sz="1050">
                <a:latin typeface="Meiryo" panose="020B0604030504040204" pitchFamily="34" charset="-128"/>
                <a:ea typeface="Meiryo" panose="020B0604030504040204" pitchFamily="34" charset="-128"/>
              </a:rPr>
              <a:t>）曲率制御導入後，</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）バッテリ補償導入後の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パターンにおいてコースの走行を行い，完走率，タイムの平均，タイムの分散を評価した．なお，走行の</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パラメータは限界感度法で算出したものを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のみ値を小さくして使用した．</a:t>
            </a:r>
            <a:endParaRPr lang="en-US" altLang="ja-JP" sz="1050" dirty="0">
              <a:latin typeface="Meiryo" panose="020B0604030504040204" pitchFamily="34" charset="-128"/>
              <a:ea typeface="Meiryo" panose="020B0604030504040204" pitchFamily="34" charset="-128"/>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845317417"/>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曲率制御を導入すると，</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のみと比較して完走率，タイム共に改善が見込めることがわかった．</a:t>
            </a:r>
            <a:br>
              <a:rPr lang="ja-JP" altLang="en-US" sz="1050">
                <a:latin typeface="Meiryo" panose="020B0604030504040204" pitchFamily="34" charset="-128"/>
                <a:ea typeface="Meiryo" panose="020B0604030504040204" pitchFamily="34" charset="-128"/>
              </a:rPr>
            </a:br>
            <a:r>
              <a:rPr lang="ja-JP" altLang="en-US" sz="1050">
                <a:latin typeface="Meiryo" panose="020B0604030504040204" pitchFamily="34" charset="-128"/>
                <a:ea typeface="Meiryo" panose="020B0604030504040204" pitchFamily="34" charset="-128"/>
              </a:rPr>
              <a:t>バッテリ補償を導入すると，曲率制御導入後と比較して完走率にはほぼ影響しないが，若干のタイムの短縮とタイムのばらつきを抑える効果があることがわかった．</a:t>
            </a:r>
            <a:endParaRPr lang="en-US" altLang="ja-JP" sz="1050" dirty="0">
              <a:latin typeface="Meiryo" panose="020B0604030504040204" pitchFamily="34" charset="-128"/>
              <a:ea typeface="Meiryo" panose="020B0604030504040204" pitchFamily="34" charset="-128"/>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r>
                <a:rPr lang="ja-JP" altLang="en-US" sz="1050" b="1">
                  <a:latin typeface="Meiryo" panose="020B0604030504040204" pitchFamily="34" charset="-128"/>
                  <a:ea typeface="Meiryo" panose="020B0604030504040204" pitchFamily="34" charset="-128"/>
                </a:rPr>
                <a:t>検証環境</a:t>
              </a:r>
              <a:endParaRPr lang="en-US" altLang="ja-JP" sz="1050" b="1" dirty="0">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2019</a:t>
              </a:r>
              <a:r>
                <a:rPr lang="ja-JP" altLang="en-US" sz="1050">
                  <a:latin typeface="Meiryo" panose="020B0604030504040204" pitchFamily="34" charset="-128"/>
                  <a:ea typeface="Meiryo" panose="020B0604030504040204" pitchFamily="34" charset="-128"/>
                </a:rPr>
                <a:t>年度コース（自作，紙製）</a:t>
              </a:r>
              <a:r>
                <a:rPr lang="en-US" altLang="ja-JP" sz="1050" dirty="0">
                  <a:latin typeface="Meiryo" panose="020B0604030504040204" pitchFamily="34" charset="-128"/>
                  <a:ea typeface="Meiryo" panose="020B0604030504040204" pitchFamily="34" charset="-128"/>
                </a:rPr>
                <a:t>L</a:t>
              </a:r>
              <a:r>
                <a:rPr lang="ja-JP" altLang="en-US" sz="1050">
                  <a:latin typeface="Meiryo" panose="020B0604030504040204" pitchFamily="34" charset="-128"/>
                  <a:ea typeface="Meiryo" panose="020B0604030504040204" pitchFamily="34" charset="-128"/>
                </a:rPr>
                <a:t>コース</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電圧　　：</a:t>
              </a:r>
              <a:r>
                <a:rPr lang="en-US" altLang="ja-JP" sz="1050" dirty="0">
                  <a:latin typeface="Meiryo" panose="020B0604030504040204" pitchFamily="34" charset="-128"/>
                  <a:ea typeface="Meiryo" panose="020B0604030504040204" pitchFamily="34" charset="-128"/>
                </a:rPr>
                <a:t> 8.25V</a:t>
              </a:r>
              <a:r>
                <a:rPr lang="ja-JP" altLang="en-US" sz="1050">
                  <a:latin typeface="Meiryo" panose="020B0604030504040204" pitchFamily="34" charset="-128"/>
                  <a:ea typeface="Meiryo" panose="020B0604030504040204" pitchFamily="34" charset="-128"/>
                </a:rPr>
                <a:t>から</a:t>
              </a:r>
              <a:r>
                <a:rPr lang="en-US" altLang="ja-JP" sz="1050" dirty="0">
                  <a:latin typeface="Meiryo" panose="020B0604030504040204" pitchFamily="34" charset="-128"/>
                  <a:ea typeface="Meiryo" panose="020B0604030504040204" pitchFamily="34" charset="-128"/>
                </a:rPr>
                <a:t>7V</a:t>
              </a:r>
              <a:r>
                <a:rPr lang="ja-JP" altLang="en-US" sz="1050">
                  <a:latin typeface="Meiryo" panose="020B0604030504040204" pitchFamily="34" charset="-128"/>
                  <a:ea typeface="Meiryo" panose="020B0604030504040204" pitchFamily="34" charset="-128"/>
                </a:rPr>
                <a:t>まで</a:t>
              </a:r>
              <a:r>
                <a:rPr lang="en-US" altLang="ja-JP" sz="1050" dirty="0">
                  <a:latin typeface="Meiryo" panose="020B0604030504040204" pitchFamily="34" charset="-128"/>
                  <a:ea typeface="Meiryo" panose="020B0604030504040204" pitchFamily="34" charset="-128"/>
                </a:rPr>
                <a:t>0.25V</a:t>
              </a:r>
              <a:r>
                <a:rPr lang="ja-JP" altLang="en-US" sz="1050">
                  <a:latin typeface="Meiryo" panose="020B0604030504040204" pitchFamily="34" charset="-128"/>
                  <a:ea typeface="Meiryo" panose="020B0604030504040204" pitchFamily="34" charset="-128"/>
                </a:rPr>
                <a:t>刻み</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実験回数：電圧ごとに各</a:t>
              </a:r>
              <a:r>
                <a:rPr lang="en-US" altLang="ja-JP" sz="1050" dirty="0">
                  <a:latin typeface="Meiryo" panose="020B0604030504040204" pitchFamily="34" charset="-128"/>
                  <a:ea typeface="Meiryo" panose="020B0604030504040204" pitchFamily="34" charset="-128"/>
                </a:rPr>
                <a:t>5</a:t>
              </a:r>
              <a:r>
                <a:rPr lang="ja-JP" altLang="en-US" sz="1050">
                  <a:latin typeface="Meiryo" panose="020B0604030504040204" pitchFamily="34" charset="-128"/>
                  <a:ea typeface="Meiryo" panose="020B0604030504040204" pitchFamily="34" charset="-128"/>
                </a:rPr>
                <a:t>回（</a:t>
              </a:r>
              <a:r>
                <a:rPr lang="en-US" altLang="ja-JP" sz="1050" dirty="0">
                  <a:latin typeface="Meiryo" panose="020B0604030504040204" pitchFamily="34" charset="-128"/>
                  <a:ea typeface="Meiryo" panose="020B0604030504040204" pitchFamily="34" charset="-128"/>
                </a:rPr>
                <a:t>30</a:t>
              </a:r>
              <a:r>
                <a:rPr lang="ja-JP" altLang="en-US" sz="1050">
                  <a:latin typeface="Meiryo" panose="020B0604030504040204" pitchFamily="34" charset="-128"/>
                  <a:ea typeface="Meiryo" panose="020B0604030504040204" pitchFamily="34" charset="-128"/>
                </a:rPr>
                <a:t>回）</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実験時間：</a:t>
              </a:r>
              <a:r>
                <a:rPr lang="en-US" altLang="ja-JP" sz="1050" dirty="0">
                  <a:latin typeface="Meiryo" panose="020B0604030504040204" pitchFamily="34" charset="-128"/>
                  <a:ea typeface="Meiryo" panose="020B0604030504040204" pitchFamily="34" charset="-128"/>
                </a:rPr>
                <a:t>09:00〜18:00</a:t>
              </a:r>
            </a:p>
            <a:p>
              <a:r>
                <a:rPr lang="ja-JP" altLang="en-US" sz="1050">
                  <a:latin typeface="Meiryo" panose="020B0604030504040204" pitchFamily="34" charset="-128"/>
                  <a:ea typeface="Meiryo" panose="020B0604030504040204" pitchFamily="34" charset="-128"/>
                </a:rPr>
                <a:t>照明　　：蛍光灯</a:t>
              </a:r>
              <a:endParaRPr lang="en-US" altLang="ja-JP" sz="1050" dirty="0">
                <a:latin typeface="Meiryo" panose="020B0604030504040204" pitchFamily="34" charset="-128"/>
                <a:ea typeface="Meiryo" panose="020B0604030504040204" pitchFamily="34" charset="-128"/>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7843</TotalTime>
  <Words>905</Words>
  <Application>Microsoft Office PowerPoint</Application>
  <PresentationFormat>A3 297x420 mm</PresentationFormat>
  <Paragraphs>149</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vt:i4>
      </vt:variant>
    </vt:vector>
  </HeadingPairs>
  <TitlesOfParts>
    <vt:vector size="13" baseType="lpstr">
      <vt:lpstr>HG創英角ｺﾞｼｯｸUB</vt:lpstr>
      <vt:lpstr>Meiryo UI</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429</cp:revision>
  <cp:lastPrinted>2019-08-24T00:10:27Z</cp:lastPrinted>
  <dcterms:created xsi:type="dcterms:W3CDTF">2002-02-28T07:41:56Z</dcterms:created>
  <dcterms:modified xsi:type="dcterms:W3CDTF">2019-08-30T05:23:00Z</dcterms:modified>
</cp:coreProperties>
</file>