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B"/>
    <a:srgbClr val="D3FCFF"/>
    <a:srgbClr val="EFD4FE"/>
    <a:srgbClr val="E7BFFD"/>
    <a:srgbClr val="E0ABFD"/>
    <a:srgbClr val="D999FD"/>
    <a:srgbClr val="FFDFDF"/>
    <a:srgbClr val="FFBFBF"/>
    <a:srgbClr val="E10000"/>
    <a:srgbClr val="FF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5" autoAdjust="0"/>
    <p:restoredTop sz="95889" autoAdjust="0"/>
  </p:normalViewPr>
  <p:slideViewPr>
    <p:cSldViewPr showGuides="1">
      <p:cViewPr>
        <p:scale>
          <a:sx n="133" d="100"/>
          <a:sy n="133" d="100"/>
        </p:scale>
        <p:origin x="-1568" y="-350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104464" y="686572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733854"/>
            <a:ext cx="3778379" cy="754052"/>
            <a:chOff x="100800" y="3389202"/>
            <a:chExt cx="3778379" cy="754052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727756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機能を実現するための方法をユースケース記述，処理順序をアクティビティ図に示す．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38920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125644" y="372775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するため，以下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の周期タスクを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定義する．なお，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管理タスクと尻尾管理タスクは走行準備に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含む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ため，本モデル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64096" y="696144"/>
            <a:ext cx="3917924" cy="1224136"/>
            <a:chOff x="-3653" y="660286"/>
            <a:chExt cx="3917924" cy="1224136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93199" y="984176"/>
              <a:ext cx="3753535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60286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-3653" y="984176"/>
              <a:ext cx="391792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を提供する</a:t>
              </a:r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．このモデルでは、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「コースを完走する」という課題を、スタート動作を終えてからゴールゲートを通過するまでの動作と定義する．なお，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それ以外の動作は走行準備とし，その定義は以下に示す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分割し，区間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ごとに走行設定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を変える．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のコースは線対称で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あるため，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>
            <a:cxnSpLocks/>
          </p:cNvCxnSpPr>
          <p:nvPr/>
        </p:nvCxnSpPr>
        <p:spPr>
          <a:xfrm>
            <a:off x="145846" y="6507921"/>
            <a:ext cx="12375634" cy="318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に示す．なお，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のアルファベットはクラス図のラベルと対応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している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8094373" y="6598436"/>
            <a:ext cx="0" cy="25657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8094373" y="6528792"/>
            <a:ext cx="4602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におけるスタートラインから区間終了までの距離，その区間の曲率分類を以下の表に示す．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75755" y="6513709"/>
            <a:ext cx="4413803" cy="651231"/>
            <a:chOff x="3568768" y="6596868"/>
            <a:chExt cx="3457363" cy="651231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832601"/>
              <a:ext cx="3376146" cy="41549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旋回量と，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あるため，曲率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</a:t>
              </a:r>
              <a:r>
                <a:rPr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分類した．</a:t>
              </a:r>
              <a:endParaRPr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68768" y="6596868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99361"/>
              </p:ext>
            </p:extLst>
          </p:nvPr>
        </p:nvGraphicFramePr>
        <p:xfrm>
          <a:off x="186655" y="3432448"/>
          <a:ext cx="3693865" cy="3063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32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632539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倒立状態でコースをライントレースし，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1~3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を繰り返す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10244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競技管理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競技全体におけるエントリーポイント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を取得及び管理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した角度で保持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の受信及びログデータの送信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42137"/>
              </p:ext>
            </p:extLst>
          </p:nvPr>
        </p:nvGraphicFramePr>
        <p:xfrm>
          <a:off x="7070967" y="1339280"/>
          <a:ext cx="5492188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7851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走行体，競技管理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ライントレーサ用計器，区間管理用計器，走行距離計，輝度偏差計測計，電圧計，角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53573"/>
              </p:ext>
            </p:extLst>
          </p:nvPr>
        </p:nvGraphicFramePr>
        <p:xfrm>
          <a:off x="6831098" y="1592934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0682"/>
              </p:ext>
            </p:extLst>
          </p:nvPr>
        </p:nvGraphicFramePr>
        <p:xfrm>
          <a:off x="8276511" y="6901036"/>
          <a:ext cx="20808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2407"/>
              </p:ext>
            </p:extLst>
          </p:nvPr>
        </p:nvGraphicFramePr>
        <p:xfrm>
          <a:off x="10454489" y="6901036"/>
          <a:ext cx="20808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22372"/>
              </p:ext>
            </p:extLst>
          </p:nvPr>
        </p:nvGraphicFramePr>
        <p:xfrm>
          <a:off x="3889612" y="7699092"/>
          <a:ext cx="3899985" cy="15129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92785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前進量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Fwd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3596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曲率旋回量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050" b="1" dirty="0" err="1">
                          <a:latin typeface="+mn-ea"/>
                          <a:ea typeface="+mn-ea"/>
                        </a:rPr>
                        <a:t>Cuv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比例項係数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P</a:t>
                      </a:r>
                      <a:endParaRPr kumimoji="1" lang="ja-JP" altLang="en-US" sz="1050" b="1" baseline="-25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積分項係数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微分項係数</a:t>
                      </a:r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 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04256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70425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01012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205852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347500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78090" y="7169826"/>
            <a:ext cx="45603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これから示す値は区間パラメータリストという構造体に格納する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。各曲率分類における前進量と制御で用いる旋回量，ライントレースの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係数を以下の表に示す．曲率分類の文字色は区間分けの色と対応する．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</a:t>
            </a:r>
            <a:r>
              <a:rPr kumimoji="1" lang="ja-JP" altLang="en-US" sz="1400" b="1">
                <a:solidFill>
                  <a:schemeClr val="tx1"/>
                </a:solidFill>
              </a:rPr>
              <a:t>根拠を「４．工夫点」で解説する．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15663" y="1597330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951122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741</Words>
  <Application>Microsoft Macintosh PowerPoint</Application>
  <PresentationFormat>A3 297x420 mm</PresentationFormat>
  <Paragraphs>189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HG丸ｺﾞｼｯｸM-PRO</vt:lpstr>
      <vt:lpstr>HG創英角ｺﾞｼｯｸUB</vt:lpstr>
      <vt:lpstr>ＭＳ ゴシック</vt:lpstr>
      <vt:lpstr>メイリオ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323</cp:revision>
  <cp:lastPrinted>2019-09-02T01:42:03Z</cp:lastPrinted>
  <dcterms:created xsi:type="dcterms:W3CDTF">2002-02-28T07:41:56Z</dcterms:created>
  <dcterms:modified xsi:type="dcterms:W3CDTF">2019-09-02T22:00:14Z</dcterms:modified>
</cp:coreProperties>
</file>