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59" r:id="rId4"/>
    <p:sldId id="277" r:id="rId5"/>
    <p:sldId id="278" r:id="rId6"/>
    <p:sldId id="280" r:id="rId7"/>
    <p:sldId id="279"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59"/>
            <p14:sldId id="277"/>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67" autoAdjust="0"/>
    <p:restoredTop sz="95889" autoAdjust="0"/>
  </p:normalViewPr>
  <p:slideViewPr>
    <p:cSldViewPr showGuides="1">
      <p:cViewPr varScale="1">
        <p:scale>
          <a:sx n="82" d="100"/>
          <a:sy n="82" d="100"/>
        </p:scale>
        <p:origin x="1830" y="108"/>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6958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204804"/>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604595"/>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73490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59562" y="739023"/>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29467"/>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208112" y="1378547"/>
            <a:ext cx="1935588" cy="400110"/>
          </a:xfrm>
          <a:prstGeom prst="rect">
            <a:avLst/>
          </a:prstGeom>
          <a:noFill/>
        </p:spPr>
        <p:txBody>
          <a:bodyPr wrap="square" rtlCol="0">
            <a:spAutoFit/>
          </a:bodyPr>
          <a:lstStyle/>
          <a:p>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１</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機能モデル</a:t>
            </a:r>
          </a:p>
        </p:txBody>
      </p:sp>
      <p:sp>
        <p:nvSpPr>
          <p:cNvPr id="2" name="テキスト ボックス 1">
            <a:extLst>
              <a:ext uri="{FF2B5EF4-FFF2-40B4-BE49-F238E27FC236}">
                <a16:creationId xmlns:a16="http://schemas.microsoft.com/office/drawing/2014/main" id="{EC410CCE-6466-4DD2-B5D6-BA237A4B025B}"/>
              </a:ext>
            </a:extLst>
          </p:cNvPr>
          <p:cNvSpPr txBox="1"/>
          <p:nvPr/>
        </p:nvSpPr>
        <p:spPr>
          <a:xfrm>
            <a:off x="284707" y="2278376"/>
            <a:ext cx="4104456"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スターターにコースを完走する機能を提供</a:t>
            </a:r>
            <a:br>
              <a:rPr kumimoji="1" lang="en-US" altLang="ja-JP" dirty="0">
                <a:latin typeface="HG丸ｺﾞｼｯｸM-PRO" panose="020F0600000000000000" pitchFamily="50" charset="-128"/>
                <a:ea typeface="HG丸ｺﾞｼｯｸM-PRO" panose="020F0600000000000000" pitchFamily="50" charset="-128"/>
              </a:rPr>
            </a:b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1</a:t>
            </a:r>
            <a:r>
              <a:rPr kumimoji="1" lang="ja-JP" altLang="en-US" dirty="0">
                <a:latin typeface="HG丸ｺﾞｼｯｸM-PRO" panose="020F0600000000000000" pitchFamily="50" charset="-128"/>
                <a:ea typeface="HG丸ｺﾞｼｯｸM-PRO" panose="020F0600000000000000" pitchFamily="50" charset="-128"/>
              </a:rPr>
              <a:t> ユースケース図で示す</a:t>
            </a: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95927" y="5018753"/>
            <a:ext cx="4938737"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機能を実現するための方法を図２ ユースケース記述、</a:t>
            </a:r>
            <a:br>
              <a:rPr kumimoji="1" lang="en-US" altLang="ja-JP" dirty="0">
                <a:latin typeface="HG丸ｺﾞｼｯｸM-PRO" panose="020F0600000000000000" pitchFamily="50" charset="-128"/>
                <a:ea typeface="HG丸ｺﾞｼｯｸM-PRO" panose="020F0600000000000000" pitchFamily="50" charset="-128"/>
              </a:rPr>
            </a:br>
            <a:r>
              <a:rPr kumimoji="1" lang="ja-JP" altLang="en-US" dirty="0">
                <a:latin typeface="HG丸ｺﾞｼｯｸM-PRO" panose="020F0600000000000000" pitchFamily="50" charset="-128"/>
                <a:ea typeface="HG丸ｺﾞｼｯｸM-PRO" panose="020F0600000000000000" pitchFamily="50" charset="-128"/>
              </a:rPr>
              <a:t>処理順序を図</a:t>
            </a:r>
            <a:r>
              <a:rPr kumimoji="1" lang="en-US" altLang="ja-JP" dirty="0">
                <a:latin typeface="HG丸ｺﾞｼｯｸM-PRO" panose="020F0600000000000000" pitchFamily="50" charset="-128"/>
                <a:ea typeface="HG丸ｺﾞｼｯｸM-PRO" panose="020F0600000000000000" pitchFamily="50" charset="-128"/>
              </a:rPr>
              <a:t>2</a:t>
            </a:r>
            <a:r>
              <a:rPr kumimoji="1" lang="ja-JP" altLang="en-US" dirty="0">
                <a:latin typeface="HG丸ｺﾞｼｯｸM-PRO" panose="020F0600000000000000" pitchFamily="50" charset="-128"/>
                <a:ea typeface="HG丸ｺﾞｼｯｸM-PRO" panose="020F0600000000000000" pitchFamily="50" charset="-128"/>
              </a:rPr>
              <a:t> アクティビティ図で示す</a:t>
            </a:r>
          </a:p>
        </p:txBody>
      </p:sp>
      <p:sp>
        <p:nvSpPr>
          <p:cNvPr id="7" name="正方形/長方形 6">
            <a:extLst>
              <a:ext uri="{FF2B5EF4-FFF2-40B4-BE49-F238E27FC236}">
                <a16:creationId xmlns:a16="http://schemas.microsoft.com/office/drawing/2014/main" id="{A83EE4B0-769A-422D-B79B-55D23A8EC780}"/>
              </a:ext>
            </a:extLst>
          </p:cNvPr>
          <p:cNvSpPr/>
          <p:nvPr/>
        </p:nvSpPr>
        <p:spPr>
          <a:xfrm>
            <a:off x="284707" y="2863181"/>
            <a:ext cx="4862141" cy="1513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ユースケース図</a:t>
            </a:r>
          </a:p>
        </p:txBody>
      </p:sp>
      <p:sp>
        <p:nvSpPr>
          <p:cNvPr id="8" name="正方形/長方形 7">
            <a:extLst>
              <a:ext uri="{FF2B5EF4-FFF2-40B4-BE49-F238E27FC236}">
                <a16:creationId xmlns:a16="http://schemas.microsoft.com/office/drawing/2014/main" id="{A0DB92A4-E649-4CF8-970B-35C19E77DDF0}"/>
              </a:ext>
            </a:extLst>
          </p:cNvPr>
          <p:cNvSpPr/>
          <p:nvPr/>
        </p:nvSpPr>
        <p:spPr>
          <a:xfrm>
            <a:off x="284707" y="5606469"/>
            <a:ext cx="4862141" cy="3514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ユースケース記述</a:t>
            </a:r>
          </a:p>
        </p:txBody>
      </p:sp>
      <p:sp>
        <p:nvSpPr>
          <p:cNvPr id="17" name="テキスト ボックス 16">
            <a:extLst>
              <a:ext uri="{FF2B5EF4-FFF2-40B4-BE49-F238E27FC236}">
                <a16:creationId xmlns:a16="http://schemas.microsoft.com/office/drawing/2014/main" id="{C0304104-78D1-484D-8E65-0FFA84D366D4}"/>
              </a:ext>
            </a:extLst>
          </p:cNvPr>
          <p:cNvSpPr txBox="1"/>
          <p:nvPr/>
        </p:nvSpPr>
        <p:spPr>
          <a:xfrm>
            <a:off x="5608712" y="2327621"/>
            <a:ext cx="5740605"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機能実現のため必要となる部品を表</a:t>
            </a:r>
            <a:r>
              <a:rPr kumimoji="1" lang="en-US" altLang="ja-JP" dirty="0">
                <a:latin typeface="HG丸ｺﾞｼｯｸM-PRO" panose="020F0600000000000000" pitchFamily="50" charset="-128"/>
                <a:ea typeface="HG丸ｺﾞｼｯｸM-PRO" panose="020F0600000000000000" pitchFamily="50" charset="-128"/>
              </a:rPr>
              <a:t>1</a:t>
            </a:r>
            <a:r>
              <a:rPr kumimoji="1" lang="ja-JP" altLang="en-US" dirty="0">
                <a:latin typeface="HG丸ｺﾞｼｯｸM-PRO" panose="020F0600000000000000" pitchFamily="50" charset="-128"/>
                <a:ea typeface="HG丸ｺﾞｼｯｸM-PRO" panose="020F0600000000000000" pitchFamily="50" charset="-128"/>
              </a:rPr>
              <a:t> 部品候補リスト、</a:t>
            </a:r>
            <a:br>
              <a:rPr kumimoji="1" lang="en-US" altLang="ja-JP" dirty="0">
                <a:latin typeface="HG丸ｺﾞｼｯｸM-PRO" panose="020F0600000000000000" pitchFamily="50" charset="-128"/>
                <a:ea typeface="HG丸ｺﾞｼｯｸM-PRO" panose="020F0600000000000000" pitchFamily="50" charset="-128"/>
              </a:rPr>
            </a:br>
            <a:r>
              <a:rPr kumimoji="1" lang="ja-JP" altLang="en-US" dirty="0">
                <a:latin typeface="HG丸ｺﾞｼｯｸM-PRO" panose="020F0600000000000000" pitchFamily="50" charset="-128"/>
                <a:ea typeface="HG丸ｺﾞｼｯｸM-PRO" panose="020F0600000000000000" pitchFamily="50" charset="-128"/>
              </a:rPr>
              <a:t>各部品の関係を図</a:t>
            </a:r>
            <a:r>
              <a:rPr kumimoji="1" lang="en-US" altLang="ja-JP" dirty="0">
                <a:latin typeface="HG丸ｺﾞｼｯｸM-PRO" panose="020F0600000000000000" pitchFamily="50" charset="-128"/>
                <a:ea typeface="HG丸ｺﾞｼｯｸM-PRO" panose="020F0600000000000000" pitchFamily="50" charset="-128"/>
              </a:rPr>
              <a:t>3 </a:t>
            </a:r>
            <a:r>
              <a:rPr kumimoji="1" lang="ja-JP" altLang="en-US" dirty="0">
                <a:latin typeface="HG丸ｺﾞｼｯｸM-PRO" panose="020F0600000000000000" pitchFamily="50" charset="-128"/>
                <a:ea typeface="HG丸ｺﾞｼｯｸM-PRO" panose="020F0600000000000000" pitchFamily="50" charset="-128"/>
              </a:rPr>
              <a:t>オブジェクト図で示す</a:t>
            </a:r>
          </a:p>
        </p:txBody>
      </p:sp>
      <p:sp>
        <p:nvSpPr>
          <p:cNvPr id="18" name="正方形/長方形 17">
            <a:extLst>
              <a:ext uri="{FF2B5EF4-FFF2-40B4-BE49-F238E27FC236}">
                <a16:creationId xmlns:a16="http://schemas.microsoft.com/office/drawing/2014/main" id="{094B2122-4BA2-4ACA-80B4-057B7BC73801}"/>
              </a:ext>
            </a:extLst>
          </p:cNvPr>
          <p:cNvSpPr/>
          <p:nvPr/>
        </p:nvSpPr>
        <p:spPr>
          <a:xfrm>
            <a:off x="5608712" y="3218325"/>
            <a:ext cx="6264696" cy="3886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部品候補リスト</a:t>
            </a:r>
          </a:p>
        </p:txBody>
      </p:sp>
      <p:sp>
        <p:nvSpPr>
          <p:cNvPr id="19" name="正方形/長方形 18">
            <a:extLst>
              <a:ext uri="{FF2B5EF4-FFF2-40B4-BE49-F238E27FC236}">
                <a16:creationId xmlns:a16="http://schemas.microsoft.com/office/drawing/2014/main" id="{25767FBD-AEB1-43FC-B95B-18A7A69C919D}"/>
              </a:ext>
            </a:extLst>
          </p:cNvPr>
          <p:cNvSpPr/>
          <p:nvPr/>
        </p:nvSpPr>
        <p:spPr>
          <a:xfrm>
            <a:off x="5608712" y="7176864"/>
            <a:ext cx="6264696"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オブジェクト図</a:t>
            </a:r>
          </a:p>
        </p:txBody>
      </p:sp>
      <p:sp>
        <p:nvSpPr>
          <p:cNvPr id="20" name="テキスト ボックス 19">
            <a:extLst>
              <a:ext uri="{FF2B5EF4-FFF2-40B4-BE49-F238E27FC236}">
                <a16:creationId xmlns:a16="http://schemas.microsoft.com/office/drawing/2014/main" id="{E041338E-FEE7-4A28-B566-D22B2CCA4CC2}"/>
              </a:ext>
            </a:extLst>
          </p:cNvPr>
          <p:cNvSpPr txBox="1"/>
          <p:nvPr/>
        </p:nvSpPr>
        <p:spPr>
          <a:xfrm>
            <a:off x="284707" y="4376670"/>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1 </a:t>
            </a:r>
            <a:r>
              <a:rPr kumimoji="1" lang="ja-JP" altLang="en-US" dirty="0">
                <a:latin typeface="HG丸ｺﾞｼｯｸM-PRO" panose="020F0600000000000000" pitchFamily="50" charset="-128"/>
                <a:ea typeface="HG丸ｺﾞｼｯｸM-PRO" panose="020F0600000000000000" pitchFamily="50" charset="-128"/>
              </a:rPr>
              <a:t>ユースケース図</a:t>
            </a:r>
          </a:p>
        </p:txBody>
      </p:sp>
      <p:sp>
        <p:nvSpPr>
          <p:cNvPr id="21" name="テキスト ボックス 20">
            <a:extLst>
              <a:ext uri="{FF2B5EF4-FFF2-40B4-BE49-F238E27FC236}">
                <a16:creationId xmlns:a16="http://schemas.microsoft.com/office/drawing/2014/main" id="{20C8F207-6E49-4BF0-874F-9E2251FDBE27}"/>
              </a:ext>
            </a:extLst>
          </p:cNvPr>
          <p:cNvSpPr txBox="1"/>
          <p:nvPr/>
        </p:nvSpPr>
        <p:spPr>
          <a:xfrm>
            <a:off x="297421" y="9117318"/>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2</a:t>
            </a: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ユースケース記述</a:t>
            </a:r>
          </a:p>
        </p:txBody>
      </p:sp>
      <p:sp>
        <p:nvSpPr>
          <p:cNvPr id="22" name="テキスト ボックス 21">
            <a:extLst>
              <a:ext uri="{FF2B5EF4-FFF2-40B4-BE49-F238E27FC236}">
                <a16:creationId xmlns:a16="http://schemas.microsoft.com/office/drawing/2014/main" id="{15BCD708-CC0C-4996-BB39-540863CEE0D7}"/>
              </a:ext>
            </a:extLst>
          </p:cNvPr>
          <p:cNvSpPr txBox="1"/>
          <p:nvPr/>
        </p:nvSpPr>
        <p:spPr>
          <a:xfrm>
            <a:off x="6309989" y="9117318"/>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3</a:t>
            </a:r>
            <a:r>
              <a:rPr kumimoji="1"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オブジェクト図</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3" name="テキスト ボックス 22">
            <a:extLst>
              <a:ext uri="{FF2B5EF4-FFF2-40B4-BE49-F238E27FC236}">
                <a16:creationId xmlns:a16="http://schemas.microsoft.com/office/drawing/2014/main" id="{80ABBAC6-88B6-4E85-B241-659E218E2F59}"/>
              </a:ext>
            </a:extLst>
          </p:cNvPr>
          <p:cNvSpPr txBox="1"/>
          <p:nvPr/>
        </p:nvSpPr>
        <p:spPr>
          <a:xfrm>
            <a:off x="6255443" y="2857546"/>
            <a:ext cx="4862141" cy="338554"/>
          </a:xfrm>
          <a:prstGeom prst="rect">
            <a:avLst/>
          </a:prstGeom>
          <a:noFill/>
        </p:spPr>
        <p:txBody>
          <a:bodyPr wrap="square" rtlCol="0">
            <a:spAutoFit/>
          </a:bodyPr>
          <a:lstStyle/>
          <a:p>
            <a:pPr algn="ctr"/>
            <a:r>
              <a:rPr lang="ja-JP" altLang="en-US" dirty="0">
                <a:latin typeface="HG丸ｺﾞｼｯｸM-PRO" panose="020F0600000000000000" pitchFamily="50" charset="-128"/>
                <a:ea typeface="HG丸ｺﾞｼｯｸM-PRO" panose="020F0600000000000000" pitchFamily="50" charset="-128"/>
              </a:rPr>
              <a:t>表</a:t>
            </a:r>
            <a:r>
              <a:rPr lang="en-US" altLang="ja-JP" dirty="0">
                <a:latin typeface="HG丸ｺﾞｼｯｸM-PRO" panose="020F0600000000000000" pitchFamily="50" charset="-128"/>
                <a:ea typeface="HG丸ｺﾞｼｯｸM-PRO" panose="020F0600000000000000" pitchFamily="50" charset="-128"/>
              </a:rPr>
              <a:t>1</a:t>
            </a: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部品候補リスト</a:t>
            </a:r>
          </a:p>
        </p:txBody>
      </p:sp>
      <p:cxnSp>
        <p:nvCxnSpPr>
          <p:cNvPr id="25" name="直線コネクタ 24">
            <a:extLst>
              <a:ext uri="{FF2B5EF4-FFF2-40B4-BE49-F238E27FC236}">
                <a16:creationId xmlns:a16="http://schemas.microsoft.com/office/drawing/2014/main" id="{AF2DCC8C-2365-43AB-9E17-176AA07FFDED}"/>
              </a:ext>
            </a:extLst>
          </p:cNvPr>
          <p:cNvCxnSpPr/>
          <p:nvPr/>
        </p:nvCxnSpPr>
        <p:spPr>
          <a:xfrm>
            <a:off x="283248" y="2278376"/>
            <a:ext cx="48636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174883" y="1942592"/>
            <a:ext cx="2002046"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１．提供する機能</a:t>
            </a:r>
            <a:endParaRPr kumimoji="1" lang="ja-JP" altLang="en-US" dirty="0"/>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95927" y="4670447"/>
            <a:ext cx="2033121"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２．機能要件</a:t>
            </a:r>
            <a:endParaRPr kumimoji="1" lang="ja-JP" altLang="en-US" dirty="0"/>
          </a:p>
        </p:txBody>
      </p:sp>
      <p:cxnSp>
        <p:nvCxnSpPr>
          <p:cNvPr id="29" name="直線コネクタ 28">
            <a:extLst>
              <a:ext uri="{FF2B5EF4-FFF2-40B4-BE49-F238E27FC236}">
                <a16:creationId xmlns:a16="http://schemas.microsoft.com/office/drawing/2014/main" id="{5912503A-9432-4EF7-8DAE-A3C6B8B3A324}"/>
              </a:ext>
            </a:extLst>
          </p:cNvPr>
          <p:cNvCxnSpPr/>
          <p:nvPr/>
        </p:nvCxnSpPr>
        <p:spPr>
          <a:xfrm>
            <a:off x="283248" y="5001377"/>
            <a:ext cx="48636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6F0DF58E-7BF2-470C-8F5F-52A604310605}"/>
              </a:ext>
            </a:extLst>
          </p:cNvPr>
          <p:cNvCxnSpPr/>
          <p:nvPr/>
        </p:nvCxnSpPr>
        <p:spPr>
          <a:xfrm>
            <a:off x="5573748" y="2278376"/>
            <a:ext cx="48636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0D9BDA0E-9BBC-4C90-8633-6FABC6B3DDBC}"/>
              </a:ext>
            </a:extLst>
          </p:cNvPr>
          <p:cNvSpPr txBox="1"/>
          <p:nvPr/>
        </p:nvSpPr>
        <p:spPr>
          <a:xfrm>
            <a:off x="5573748" y="1928710"/>
            <a:ext cx="1512168"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３．部品定義</a:t>
            </a:r>
            <a:endParaRPr kumimoji="1" lang="ja-JP" altLang="en-US" dirty="0"/>
          </a:p>
        </p:txBody>
      </p:sp>
      <p:cxnSp>
        <p:nvCxnSpPr>
          <p:cNvPr id="33" name="直線コネクタ 32">
            <a:extLst>
              <a:ext uri="{FF2B5EF4-FFF2-40B4-BE49-F238E27FC236}">
                <a16:creationId xmlns:a16="http://schemas.microsoft.com/office/drawing/2014/main" id="{92360BFF-2588-4E81-B66C-FF63D724B698}"/>
              </a:ext>
            </a:extLst>
          </p:cNvPr>
          <p:cNvCxnSpPr>
            <a:cxnSpLocks/>
          </p:cNvCxnSpPr>
          <p:nvPr/>
        </p:nvCxnSpPr>
        <p:spPr>
          <a:xfrm>
            <a:off x="5392688" y="1924744"/>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69885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195550"/>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73028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640606"/>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730280"/>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730279"/>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320252" y="1362087"/>
            <a:ext cx="193558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２</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構造</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モデル</a:t>
            </a: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208112" y="2022036"/>
            <a:ext cx="1473389"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１．機能構造</a:t>
            </a:r>
            <a:endParaRPr kumimoji="1" lang="ja-JP" altLang="en-US" dirty="0"/>
          </a:p>
        </p:txBody>
      </p:sp>
      <p:cxnSp>
        <p:nvCxnSpPr>
          <p:cNvPr id="18" name="直線コネクタ 17">
            <a:extLst>
              <a:ext uri="{FF2B5EF4-FFF2-40B4-BE49-F238E27FC236}">
                <a16:creationId xmlns:a16="http://schemas.microsoft.com/office/drawing/2014/main" id="{3B06A1CD-1B86-48E1-82FF-723A318A519A}"/>
              </a:ext>
            </a:extLst>
          </p:cNvPr>
          <p:cNvCxnSpPr>
            <a:cxnSpLocks/>
          </p:cNvCxnSpPr>
          <p:nvPr/>
        </p:nvCxnSpPr>
        <p:spPr>
          <a:xfrm>
            <a:off x="320252" y="2360590"/>
            <a:ext cx="12161097"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E6FC135-3FE7-4E74-98AE-6D85C2E3B6D2}"/>
              </a:ext>
            </a:extLst>
          </p:cNvPr>
          <p:cNvSpPr txBox="1"/>
          <p:nvPr/>
        </p:nvSpPr>
        <p:spPr>
          <a:xfrm>
            <a:off x="214497" y="2372150"/>
            <a:ext cx="4928421"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機能を構造によって階層化したものを図</a:t>
            </a:r>
            <a:r>
              <a:rPr kumimoji="1" lang="en-US" altLang="ja-JP" dirty="0">
                <a:latin typeface="HG丸ｺﾞｼｯｸM-PRO" panose="020F0600000000000000" pitchFamily="50" charset="-128"/>
                <a:ea typeface="HG丸ｺﾞｼｯｸM-PRO" panose="020F0600000000000000" pitchFamily="50" charset="-128"/>
              </a:rPr>
              <a:t>4 </a:t>
            </a:r>
            <a:r>
              <a:rPr kumimoji="1" lang="ja-JP" altLang="en-US" dirty="0">
                <a:latin typeface="HG丸ｺﾞｼｯｸM-PRO" panose="020F0600000000000000" pitchFamily="50" charset="-128"/>
                <a:ea typeface="HG丸ｺﾞｼｯｸM-PRO" panose="020F0600000000000000" pitchFamily="50" charset="-128"/>
              </a:rPr>
              <a:t>パッケージ構造、各階層を説明したものを表</a:t>
            </a:r>
            <a:r>
              <a:rPr kumimoji="1" lang="en-US" altLang="ja-JP" dirty="0">
                <a:latin typeface="HG丸ｺﾞｼｯｸM-PRO" panose="020F0600000000000000" pitchFamily="50" charset="-128"/>
                <a:ea typeface="HG丸ｺﾞｼｯｸM-PRO" panose="020F0600000000000000" pitchFamily="50" charset="-128"/>
              </a:rPr>
              <a:t>2 </a:t>
            </a:r>
            <a:r>
              <a:rPr kumimoji="1" lang="ja-JP" altLang="en-US" dirty="0">
                <a:latin typeface="HG丸ｺﾞｼｯｸM-PRO" panose="020F0600000000000000" pitchFamily="50" charset="-128"/>
                <a:ea typeface="HG丸ｺﾞｼｯｸM-PRO" panose="020F0600000000000000" pitchFamily="50" charset="-128"/>
              </a:rPr>
              <a:t>パッケージごとの役割に示す</a:t>
            </a:r>
          </a:p>
        </p:txBody>
      </p:sp>
      <p:sp>
        <p:nvSpPr>
          <p:cNvPr id="2" name="正方形/長方形 1">
            <a:extLst>
              <a:ext uri="{FF2B5EF4-FFF2-40B4-BE49-F238E27FC236}">
                <a16:creationId xmlns:a16="http://schemas.microsoft.com/office/drawing/2014/main" id="{98E94B8B-DAAE-4839-A55E-94B42F577E88}"/>
              </a:ext>
            </a:extLst>
          </p:cNvPr>
          <p:cNvSpPr/>
          <p:nvPr/>
        </p:nvSpPr>
        <p:spPr>
          <a:xfrm>
            <a:off x="298849" y="3212969"/>
            <a:ext cx="4759716" cy="169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パッケージ構造</a:t>
            </a:r>
          </a:p>
        </p:txBody>
      </p:sp>
      <p:sp>
        <p:nvSpPr>
          <p:cNvPr id="20" name="テキスト ボックス 19">
            <a:extLst>
              <a:ext uri="{FF2B5EF4-FFF2-40B4-BE49-F238E27FC236}">
                <a16:creationId xmlns:a16="http://schemas.microsoft.com/office/drawing/2014/main" id="{69156195-ABD2-4067-89E0-A5491878C095}"/>
              </a:ext>
            </a:extLst>
          </p:cNvPr>
          <p:cNvSpPr txBox="1"/>
          <p:nvPr/>
        </p:nvSpPr>
        <p:spPr>
          <a:xfrm>
            <a:off x="247636" y="4908305"/>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4 </a:t>
            </a:r>
            <a:r>
              <a:rPr lang="ja-JP" altLang="en-US" dirty="0">
                <a:latin typeface="HG丸ｺﾞｼｯｸM-PRO" panose="020F0600000000000000" pitchFamily="50" charset="-128"/>
                <a:ea typeface="HG丸ｺﾞｼｯｸM-PRO" panose="020F0600000000000000" pitchFamily="50" charset="-128"/>
              </a:rPr>
              <a:t>パッケージ構造</a:t>
            </a:r>
            <a:endParaRPr kumimoji="1" lang="ja-JP" altLang="en-US" dirty="0">
              <a:latin typeface="HG丸ｺﾞｼｯｸM-PRO" panose="020F0600000000000000" pitchFamily="50" charset="-128"/>
              <a:ea typeface="HG丸ｺﾞｼｯｸM-PRO" panose="020F0600000000000000" pitchFamily="50" charset="-128"/>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529687588"/>
              </p:ext>
            </p:extLst>
          </p:nvPr>
        </p:nvGraphicFramePr>
        <p:xfrm>
          <a:off x="5718708" y="2707461"/>
          <a:ext cx="6800629" cy="2560320"/>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188478114"/>
                    </a:ext>
                  </a:extLst>
                </a:gridCol>
                <a:gridCol w="5000429">
                  <a:extLst>
                    <a:ext uri="{9D8B030D-6E8A-4147-A177-3AD203B41FA5}">
                      <a16:colId xmlns:a16="http://schemas.microsoft.com/office/drawing/2014/main" val="543803565"/>
                    </a:ext>
                  </a:extLst>
                </a:gridCol>
              </a:tblGrid>
              <a:tr h="340710">
                <a:tc>
                  <a:txBody>
                    <a:bodyPr/>
                    <a:lstStyle/>
                    <a:p>
                      <a:r>
                        <a:rPr kumimoji="1" lang="ja-JP" altLang="en-US" dirty="0"/>
                        <a:t>パッケージ名</a:t>
                      </a:r>
                    </a:p>
                  </a:txBody>
                  <a:tcPr/>
                </a:tc>
                <a:tc>
                  <a:txBody>
                    <a:bodyPr/>
                    <a:lstStyle/>
                    <a:p>
                      <a:r>
                        <a:rPr kumimoji="1" lang="ja-JP" altLang="en-US" dirty="0"/>
                        <a:t>役割</a:t>
                      </a:r>
                    </a:p>
                  </a:txBody>
                  <a:tcPr/>
                </a:tc>
                <a:extLst>
                  <a:ext uri="{0D108BD9-81ED-4DB2-BD59-A6C34878D82A}">
                    <a16:rowId xmlns:a16="http://schemas.microsoft.com/office/drawing/2014/main" val="2118266379"/>
                  </a:ext>
                </a:extLst>
              </a:tr>
              <a:tr h="340710">
                <a:tc>
                  <a:txBody>
                    <a:bodyPr/>
                    <a:lstStyle/>
                    <a:p>
                      <a:r>
                        <a:rPr kumimoji="1" lang="en-US" altLang="ja-JP" dirty="0"/>
                        <a:t>Excel</a:t>
                      </a:r>
                      <a:r>
                        <a:rPr kumimoji="1" lang="ja-JP" altLang="en-US" dirty="0"/>
                        <a:t>とかで</a:t>
                      </a:r>
                    </a:p>
                  </a:txBody>
                  <a:tcPr/>
                </a:tc>
                <a:tc>
                  <a:txBody>
                    <a:bodyPr/>
                    <a:lstStyle/>
                    <a:p>
                      <a:r>
                        <a:rPr kumimoji="1" lang="ja-JP" altLang="en-US" dirty="0"/>
                        <a:t>つくって貼り付けようかな？</a:t>
                      </a:r>
                    </a:p>
                  </a:txBody>
                  <a:tcPr/>
                </a:tc>
                <a:extLst>
                  <a:ext uri="{0D108BD9-81ED-4DB2-BD59-A6C34878D82A}">
                    <a16:rowId xmlns:a16="http://schemas.microsoft.com/office/drawing/2014/main" val="1408500701"/>
                  </a:ext>
                </a:extLst>
              </a:tr>
              <a:tr h="340710">
                <a:tc>
                  <a:txBody>
                    <a:bodyPr/>
                    <a:lstStyle/>
                    <a:p>
                      <a:r>
                        <a:rPr kumimoji="1" lang="ja-JP" altLang="en-US" dirty="0"/>
                        <a:t>色の調整はこっ</a:t>
                      </a:r>
                    </a:p>
                  </a:txBody>
                  <a:tcPr/>
                </a:tc>
                <a:tc>
                  <a:txBody>
                    <a:bodyPr/>
                    <a:lstStyle/>
                    <a:p>
                      <a:r>
                        <a:rPr kumimoji="1" lang="ja-JP" altLang="en-US" dirty="0"/>
                        <a:t>ちの方がしやすいかな？</a:t>
                      </a:r>
                    </a:p>
                  </a:txBody>
                  <a:tcPr/>
                </a:tc>
                <a:extLst>
                  <a:ext uri="{0D108BD9-81ED-4DB2-BD59-A6C34878D82A}">
                    <a16:rowId xmlns:a16="http://schemas.microsoft.com/office/drawing/2014/main" val="816765208"/>
                  </a:ext>
                </a:extLst>
              </a:tr>
              <a:tr h="34071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258313854"/>
                  </a:ext>
                </a:extLst>
              </a:tr>
              <a:tr h="34071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358557439"/>
                  </a:ext>
                </a:extLst>
              </a:tr>
              <a:tr h="34071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76119806"/>
                  </a:ext>
                </a:extLst>
              </a:tr>
              <a:tr h="34071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596238091"/>
                  </a:ext>
                </a:extLst>
              </a:tr>
            </a:tbl>
          </a:graphicData>
        </a:graphic>
      </p:graphicFrame>
      <p:sp>
        <p:nvSpPr>
          <p:cNvPr id="21" name="テキスト ボックス 20">
            <a:extLst>
              <a:ext uri="{FF2B5EF4-FFF2-40B4-BE49-F238E27FC236}">
                <a16:creationId xmlns:a16="http://schemas.microsoft.com/office/drawing/2014/main" id="{D7088AC7-CC6B-4BD9-9EBD-D00201F86809}"/>
              </a:ext>
            </a:extLst>
          </p:cNvPr>
          <p:cNvSpPr txBox="1"/>
          <p:nvPr/>
        </p:nvSpPr>
        <p:spPr>
          <a:xfrm>
            <a:off x="6490788" y="2344887"/>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表</a:t>
            </a:r>
            <a:r>
              <a:rPr kumimoji="1" lang="en-US" altLang="ja-JP" dirty="0">
                <a:latin typeface="HG丸ｺﾞｼｯｸM-PRO" panose="020F0600000000000000" pitchFamily="50" charset="-128"/>
                <a:ea typeface="HG丸ｺﾞｼｯｸM-PRO" panose="020F0600000000000000" pitchFamily="50" charset="-128"/>
              </a:rPr>
              <a:t>2 </a:t>
            </a:r>
            <a:r>
              <a:rPr lang="ja-JP" altLang="en-US" dirty="0">
                <a:latin typeface="HG丸ｺﾞｼｯｸM-PRO" panose="020F0600000000000000" pitchFamily="50" charset="-128"/>
                <a:ea typeface="HG丸ｺﾞｼｯｸM-PRO" panose="020F0600000000000000" pitchFamily="50" charset="-128"/>
              </a:rPr>
              <a:t>パッケージごとの役割</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3" name="テキスト ボックス 22">
            <a:extLst>
              <a:ext uri="{FF2B5EF4-FFF2-40B4-BE49-F238E27FC236}">
                <a16:creationId xmlns:a16="http://schemas.microsoft.com/office/drawing/2014/main" id="{AD9D6A3C-6D5E-4181-BE32-C48E0D4ACDC8}"/>
              </a:ext>
            </a:extLst>
          </p:cNvPr>
          <p:cNvSpPr txBox="1"/>
          <p:nvPr/>
        </p:nvSpPr>
        <p:spPr>
          <a:xfrm>
            <a:off x="199975" y="5266529"/>
            <a:ext cx="22343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２．部品の仕様定義</a:t>
            </a:r>
            <a:endParaRPr kumimoji="1" lang="ja-JP" altLang="en-US" dirty="0"/>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298849" y="5595198"/>
            <a:ext cx="12161097"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199975" y="5595198"/>
            <a:ext cx="9729217" cy="338554"/>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オブジェクト図、部品候補リストなどを元に定めたクラスの詳細を図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クラス図に示す</a:t>
            </a:r>
          </a:p>
        </p:txBody>
      </p:sp>
      <p:sp>
        <p:nvSpPr>
          <p:cNvPr id="8" name="正方形/長方形 7">
            <a:extLst>
              <a:ext uri="{FF2B5EF4-FFF2-40B4-BE49-F238E27FC236}">
                <a16:creationId xmlns:a16="http://schemas.microsoft.com/office/drawing/2014/main" id="{3AA3F25E-F340-4D5C-8BD2-B6DE839B4EB6}"/>
              </a:ext>
            </a:extLst>
          </p:cNvPr>
          <p:cNvSpPr/>
          <p:nvPr/>
        </p:nvSpPr>
        <p:spPr>
          <a:xfrm>
            <a:off x="341654" y="5895931"/>
            <a:ext cx="12139695" cy="3297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クラス図</a:t>
            </a:r>
          </a:p>
        </p:txBody>
      </p:sp>
      <p:sp>
        <p:nvSpPr>
          <p:cNvPr id="26" name="テキスト ボックス 25">
            <a:extLst>
              <a:ext uri="{FF2B5EF4-FFF2-40B4-BE49-F238E27FC236}">
                <a16:creationId xmlns:a16="http://schemas.microsoft.com/office/drawing/2014/main" id="{E9309EC5-15B9-4F27-A3D8-EC9B63D9D395}"/>
              </a:ext>
            </a:extLst>
          </p:cNvPr>
          <p:cNvSpPr txBox="1"/>
          <p:nvPr/>
        </p:nvSpPr>
        <p:spPr>
          <a:xfrm>
            <a:off x="3969729" y="9146242"/>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a:t>
            </a: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クラス図</a:t>
            </a:r>
          </a:p>
        </p:txBody>
      </p:sp>
    </p:spTree>
    <p:extLst>
      <p:ext uri="{BB962C8B-B14F-4D97-AF65-F5344CB8AC3E}">
        <p14:creationId xmlns:p14="http://schemas.microsoft.com/office/powerpoint/2010/main" val="337783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691615"/>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694505"/>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16230" y="1203617"/>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751258"/>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75125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618731"/>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3770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100800" y="1364689"/>
            <a:ext cx="242811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３</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振る舞いモデル</a:t>
            </a: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691615"/>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694505"/>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16230" y="1203617"/>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751258"/>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75125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618731"/>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3770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100800" y="1364689"/>
            <a:ext cx="242811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３</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振る舞いモデル</a:t>
            </a:r>
          </a:p>
        </p:txBody>
      </p:sp>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6958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204804"/>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73617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728475"/>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720781"/>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627019"/>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585529" y="1362855"/>
            <a:ext cx="1395612"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４</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工夫点</a:t>
            </a:r>
            <a:endPar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1848</TotalTime>
  <Words>480</Words>
  <Application>Microsoft Office PowerPoint</Application>
  <PresentationFormat>A3 297x420 mm</PresentationFormat>
  <Paragraphs>86</Paragraphs>
  <Slides>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6</vt:i4>
      </vt:variant>
    </vt:vector>
  </HeadingPairs>
  <TitlesOfParts>
    <vt:vector size="15" baseType="lpstr">
      <vt:lpstr>HG丸ｺﾞｼｯｸM-PRO</vt:lpstr>
      <vt:lpstr>HG創英角ｺﾞｼｯｸUB</vt:lpstr>
      <vt:lpstr>ＭＳ Ｐゴシック</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陽慈 内海</cp:lastModifiedBy>
  <cp:revision>214</cp:revision>
  <cp:lastPrinted>2018-04-01T05:10:42Z</cp:lastPrinted>
  <dcterms:created xsi:type="dcterms:W3CDTF">2002-02-28T07:41:56Z</dcterms:created>
  <dcterms:modified xsi:type="dcterms:W3CDTF">2019-08-17T15:32:47Z</dcterms:modified>
</cp:coreProperties>
</file>