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4" r:id="rId3"/>
    <p:sldId id="281" r:id="rId4"/>
    <p:sldId id="284" r:id="rId5"/>
    <p:sldId id="285" r:id="rId6"/>
    <p:sldId id="282" r:id="rId7"/>
    <p:sldId id="283"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4"/>
          </p14:sldIdLst>
        </p14:section>
        <p14:section name="モデル図ページ（プライマリークラス）" id="{8B2B3982-7BAC-4EE5-974E-E0EE0719EC85}">
          <p14:sldIdLst>
            <p14:sldId id="281"/>
            <p14:sldId id="284"/>
            <p14:sldId id="285"/>
            <p14:sldId id="282"/>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AA"/>
    <a:srgbClr val="F10FAB"/>
    <a:srgbClr val="F042BA"/>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8" autoAdjust="0"/>
    <p:restoredTop sz="94660"/>
  </p:normalViewPr>
  <p:slideViewPr>
    <p:cSldViewPr showGuides="1">
      <p:cViewPr varScale="1">
        <p:scale>
          <a:sx n="83" d="100"/>
          <a:sy n="83" d="100"/>
        </p:scale>
        <p:origin x="930" y="9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04191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4.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endParaRPr lang="en-US" altLang="ja-JP" sz="1800" dirty="0">
              <a:latin typeface="メイリオ" panose="020B0604030504040204" pitchFamily="50" charset="-128"/>
              <a:ea typeface="メイリオ" panose="020B0604030504040204" pitchFamily="50" charset="-128"/>
            </a:endParaRPr>
          </a:p>
          <a:p>
            <a:pPr marL="0" indent="0"/>
            <a:endParaRPr lang="ja-JP" altLang="en-US" sz="1800" dirty="0">
              <a:latin typeface="メイリオ" panose="020B0604030504040204" pitchFamily="50" charset="-128"/>
              <a:ea typeface="メイリオ" panose="020B0604030504040204" pitchFamily="50" charset="-128"/>
            </a:endParaRPr>
          </a:p>
          <a:p>
            <a:pPr marL="0" indent="0"/>
            <a:r>
              <a:rPr lang="ja-JP" altLang="en-US" sz="1800" dirty="0">
                <a:latin typeface="メイリオ" panose="020B0604030504040204" pitchFamily="50" charset="-128"/>
                <a:ea typeface="メイリオ" panose="020B0604030504040204" pitchFamily="50" charset="-128"/>
              </a:rPr>
              <a:t>　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313374" y="6290100"/>
            <a:ext cx="5832648" cy="547842"/>
          </a:xfrm>
          <a:prstGeom prst="rect">
            <a:avLst/>
          </a:prstGeom>
        </p:spPr>
        <p:txBody>
          <a:bodyPr wrap="square">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　「コースを完走する」という課題を、</a:t>
            </a:r>
            <a:r>
              <a:rPr lang="ja-JP" altLang="en-US" b="1" dirty="0">
                <a:solidFill>
                  <a:srgbClr val="FF0000"/>
                </a:solidFill>
                <a:latin typeface="メイリオ" panose="020B0604030504040204" pitchFamily="50" charset="-128"/>
                <a:ea typeface="メイリオ" panose="020B0604030504040204" pitchFamily="50" charset="-128"/>
              </a:rPr>
              <a:t>スタート動作を終え</a:t>
            </a:r>
            <a:endParaRPr lang="en-US" altLang="ja-JP" b="1" dirty="0">
              <a:solidFill>
                <a:srgbClr val="FF0000"/>
              </a:solidFill>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solidFill>
                  <a:srgbClr val="FF0000"/>
                </a:solidFill>
                <a:latin typeface="メイリオ" panose="020B0604030504040204" pitchFamily="50" charset="-128"/>
                <a:ea typeface="メイリオ" panose="020B0604030504040204" pitchFamily="50" charset="-128"/>
              </a:rPr>
              <a:t>　</a:t>
            </a:r>
            <a:r>
              <a:rPr lang="ja-JP" altLang="en-US" b="1" dirty="0" err="1">
                <a:solidFill>
                  <a:srgbClr val="FF0000"/>
                </a:solidFill>
                <a:latin typeface="メイリオ" panose="020B0604030504040204" pitchFamily="50" charset="-128"/>
                <a:ea typeface="メイリオ" panose="020B0604030504040204" pitchFamily="50" charset="-128"/>
              </a:rPr>
              <a:t>て</a:t>
            </a:r>
            <a:r>
              <a:rPr lang="ja-JP" altLang="en-US" b="1" dirty="0">
                <a:solidFill>
                  <a:srgbClr val="FF0000"/>
                </a:solidFill>
                <a:latin typeface="メイリオ" panose="020B0604030504040204" pitchFamily="50" charset="-128"/>
                <a:ea typeface="メイリオ" panose="020B0604030504040204" pitchFamily="50" charset="-128"/>
              </a:rPr>
              <a:t>からゴールゲートを通過するまでの動作</a:t>
            </a:r>
            <a:r>
              <a:rPr lang="ja-JP" altLang="en-US" b="1" dirty="0">
                <a:latin typeface="メイリオ" panose="020B0604030504040204" pitchFamily="50" charset="-128"/>
                <a:ea typeface="メイリオ" panose="020B0604030504040204" pitchFamily="50" charset="-128"/>
              </a:rPr>
              <a:t>と定義</a:t>
            </a:r>
            <a:endParaRPr lang="en-US" altLang="ja-JP" b="1"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58963" y="5600402"/>
            <a:ext cx="3070995" cy="448134"/>
            <a:chOff x="2714865" y="5664696"/>
            <a:chExt cx="2951608" cy="345117"/>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737287" y="5692253"/>
              <a:ext cx="2906762" cy="284430"/>
            </a:xfrm>
            <a:prstGeom prst="rect">
              <a:avLst/>
            </a:prstGeom>
            <a:noFill/>
            <a:ln>
              <a:noFill/>
            </a:ln>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714865" y="5664696"/>
              <a:ext cx="2951608" cy="34511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539429" y="7884292"/>
            <a:ext cx="5010488" cy="547842"/>
          </a:xfrm>
          <a:prstGeom prst="rect">
            <a:avLst/>
          </a:prstGeom>
          <a:noFill/>
        </p:spPr>
        <p:txBody>
          <a:bodyPr wrap="square" rtlCol="0">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今年のコースは昨年のものと比べてカーブが多く、</a:t>
            </a:r>
            <a:endParaRPr lang="en-US" altLang="ja-JP" b="1" dirty="0">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それぞれ曲率も異なる</a:t>
            </a:r>
            <a:endParaRPr lang="ja-JP" altLang="en-US" sz="1400" b="1"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93D67B7B-C672-4A57-97EE-966943DE5F10}"/>
              </a:ext>
            </a:extLst>
          </p:cNvPr>
          <p:cNvSpPr/>
          <p:nvPr/>
        </p:nvSpPr>
        <p:spPr>
          <a:xfrm>
            <a:off x="6393940" y="1962871"/>
            <a:ext cx="6152049" cy="7346627"/>
          </a:xfrm>
          <a:prstGeom prst="rect">
            <a:avLst/>
          </a:prstGeom>
        </p:spPr>
        <p:txBody>
          <a:bodyPr wrap="square">
            <a:spAutoFit/>
          </a:bodyPr>
          <a:lstStyle/>
          <a:p>
            <a:pPr lvl="0">
              <a:lnSpc>
                <a:spcPct val="80000"/>
              </a:lnSpc>
              <a:spcBef>
                <a:spcPts val="600"/>
              </a:spcBef>
            </a:pPr>
            <a:endParaRPr lang="en-US" altLang="ja-JP" sz="1800" b="1"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機能モデル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・提供する機能を課題部分と走行準備に分け、それぞれ定義した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・昨年のモデルを参考に、提供する機能から部品の候補までの定</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義を行った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・走行体のなかで動作しているタスクについて表に示した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・コースを分割するにあたって、具体的なコースの分類と、各区</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間の制御量を示した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構造モデル</a:t>
            </a:r>
            <a:r>
              <a:rPr lang="en-US" altLang="ja-JP" sz="1800" b="1" dirty="0">
                <a:solidFill>
                  <a:prstClr val="black"/>
                </a:solidFill>
                <a:latin typeface="メイリオ" panose="020B0604030504040204" pitchFamily="50" charset="-128"/>
                <a:ea typeface="メイリオ" panose="020B0604030504040204" pitchFamily="50" charset="-128"/>
              </a:rPr>
              <a:t>】</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・機能モデルで定義した部品の候補をもとにパッケージ分けを　</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行った</a:t>
            </a:r>
            <a:endParaRPr lang="en-US" altLang="ja-JP" dirty="0">
              <a:solidFill>
                <a:prstClr val="black"/>
              </a:solidFill>
              <a:latin typeface="メイリオ" panose="020B0604030504040204" pitchFamily="50" charset="-128"/>
              <a:ea typeface="メイリオ" panose="020B0604030504040204" pitchFamily="50" charset="-128"/>
            </a:endParaRPr>
          </a:p>
          <a:p>
            <a:pPr>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・パッケージ構造の矢印は関連の内容を表している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・各クラスの役割が視認しやすいように色分けをした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・インデックスはクラス図内にノートで定義した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振る舞いモデル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・ステートマシン図とシーケンス図の対応を意識した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・参照先は枠線に色付けすることで誘導している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工夫点</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・カーブを安定して走行するために、曲率制御を導入し、その詳</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細を記述した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・オフィシャルバッテリの特性と、走行に与える影響に注目し、</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競技中に電源電圧が変化しても安定してカーブを走行できるよ</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a:t>
            </a:r>
            <a:r>
              <a:rPr lang="ja-JP" altLang="en-US" dirty="0" err="1">
                <a:solidFill>
                  <a:prstClr val="black"/>
                </a:solidFill>
                <a:latin typeface="メイリオ" panose="020B0604030504040204" pitchFamily="50" charset="-128"/>
                <a:ea typeface="メイリオ" panose="020B0604030504040204" pitchFamily="50" charset="-128"/>
              </a:rPr>
              <a:t>うな</a:t>
            </a:r>
            <a:r>
              <a:rPr lang="ja-JP" altLang="en-US" dirty="0">
                <a:solidFill>
                  <a:prstClr val="black"/>
                </a:solidFill>
                <a:latin typeface="メイリオ" panose="020B0604030504040204" pitchFamily="50" charset="-128"/>
                <a:ea typeface="メイリオ" panose="020B0604030504040204" pitchFamily="50" charset="-128"/>
              </a:rPr>
              <a:t>関係式を定義し検証した</a:t>
            </a:r>
            <a:endParaRPr lang="ja-JP" altLang="en-US" dirty="0">
              <a:solidFill>
                <a:prstClr val="black"/>
              </a:solidFill>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37" name="テキスト ボックス 36">
            <a:extLst>
              <a:ext uri="{FF2B5EF4-FFF2-40B4-BE49-F238E27FC236}">
                <a16:creationId xmlns:a16="http://schemas.microsoft.com/office/drawing/2014/main" id="{C69D6EE4-C5D2-45D9-89D0-FB4E2A473438}"/>
              </a:ext>
            </a:extLst>
          </p:cNvPr>
          <p:cNvSpPr txBox="1"/>
          <p:nvPr/>
        </p:nvSpPr>
        <p:spPr>
          <a:xfrm>
            <a:off x="543914" y="8396858"/>
            <a:ext cx="5544615" cy="33855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コースを</a:t>
            </a:r>
            <a:r>
              <a:rPr kumimoji="1" lang="en-US" altLang="ja-JP" dirty="0">
                <a:latin typeface="メイリオ" panose="020B0604030504040204" pitchFamily="50" charset="-128"/>
                <a:ea typeface="メイリオ" panose="020B0604030504040204" pitchFamily="50" charset="-128"/>
              </a:rPr>
              <a:t>15</a:t>
            </a:r>
            <a:r>
              <a:rPr kumimoji="1" lang="ja-JP" altLang="en-US" dirty="0">
                <a:latin typeface="メイリオ" panose="020B0604030504040204" pitchFamily="50" charset="-128"/>
                <a:ea typeface="メイリオ" panose="020B0604030504040204" pitchFamily="50" charset="-128"/>
              </a:rPr>
              <a:t>区間に分割し、それぞれ異なる制御量を与える</a:t>
            </a:r>
          </a:p>
        </p:txBody>
      </p:sp>
      <p:grpSp>
        <p:nvGrpSpPr>
          <p:cNvPr id="43" name="グループ化 42">
            <a:extLst>
              <a:ext uri="{FF2B5EF4-FFF2-40B4-BE49-F238E27FC236}">
                <a16:creationId xmlns:a16="http://schemas.microsoft.com/office/drawing/2014/main" id="{BA3A7524-528B-4B66-AEA9-951CD3321DF8}"/>
              </a:ext>
            </a:extLst>
          </p:cNvPr>
          <p:cNvGrpSpPr/>
          <p:nvPr/>
        </p:nvGrpSpPr>
        <p:grpSpPr>
          <a:xfrm>
            <a:off x="1110835" y="8792277"/>
            <a:ext cx="4968546" cy="390232"/>
            <a:chOff x="640160" y="8876834"/>
            <a:chExt cx="4968546" cy="390232"/>
          </a:xfrm>
        </p:grpSpPr>
        <p:sp>
          <p:nvSpPr>
            <p:cNvPr id="41" name="テキスト ボックス 40">
              <a:extLst>
                <a:ext uri="{FF2B5EF4-FFF2-40B4-BE49-F238E27FC236}">
                  <a16:creationId xmlns:a16="http://schemas.microsoft.com/office/drawing/2014/main" id="{55AE87AB-8741-4F8A-B5DF-A7861C100F39}"/>
                </a:ext>
              </a:extLst>
            </p:cNvPr>
            <p:cNvSpPr txBox="1"/>
            <p:nvPr/>
          </p:nvSpPr>
          <p:spPr>
            <a:xfrm>
              <a:off x="792266" y="8928511"/>
              <a:ext cx="4672430" cy="338554"/>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コースアウトすることなく、安定した走行を実現</a:t>
              </a:r>
            </a:p>
          </p:txBody>
        </p:sp>
        <p:sp>
          <p:nvSpPr>
            <p:cNvPr id="42" name="正方形/長方形 41">
              <a:extLst>
                <a:ext uri="{FF2B5EF4-FFF2-40B4-BE49-F238E27FC236}">
                  <a16:creationId xmlns:a16="http://schemas.microsoft.com/office/drawing/2014/main" id="{8D84BAA8-6CBB-4D91-A133-3DD58D3C7E53}"/>
                </a:ext>
              </a:extLst>
            </p:cNvPr>
            <p:cNvSpPr/>
            <p:nvPr/>
          </p:nvSpPr>
          <p:spPr>
            <a:xfrm>
              <a:off x="640160" y="8876834"/>
              <a:ext cx="4968546" cy="390232"/>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318A7AA5-18C9-47F7-B92B-82963761339E}"/>
              </a:ext>
            </a:extLst>
          </p:cNvPr>
          <p:cNvGrpSpPr/>
          <p:nvPr/>
        </p:nvGrpSpPr>
        <p:grpSpPr>
          <a:xfrm>
            <a:off x="784176" y="8725779"/>
            <a:ext cx="288032" cy="298800"/>
            <a:chOff x="824806" y="8704200"/>
            <a:chExt cx="288032" cy="298800"/>
          </a:xfrm>
        </p:grpSpPr>
        <p:cxnSp>
          <p:nvCxnSpPr>
            <p:cNvPr id="45" name="直線コネクタ 44">
              <a:extLst>
                <a:ext uri="{FF2B5EF4-FFF2-40B4-BE49-F238E27FC236}">
                  <a16:creationId xmlns:a16="http://schemas.microsoft.com/office/drawing/2014/main" id="{25915E72-0E9C-4E75-AB82-5C87617BDFCF}"/>
                </a:ext>
              </a:extLst>
            </p:cNvPr>
            <p:cNvCxnSpPr>
              <a:cxnSpLocks/>
            </p:cNvCxnSpPr>
            <p:nvPr/>
          </p:nvCxnSpPr>
          <p:spPr>
            <a:xfrm>
              <a:off x="824806" y="8704200"/>
              <a:ext cx="0" cy="298800"/>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47" name="直線矢印コネクタ 46">
              <a:extLst>
                <a:ext uri="{FF2B5EF4-FFF2-40B4-BE49-F238E27FC236}">
                  <a16:creationId xmlns:a16="http://schemas.microsoft.com/office/drawing/2014/main" id="{FCC0C88E-A69D-4CF4-B178-77A9C438AF56}"/>
                </a:ext>
              </a:extLst>
            </p:cNvPr>
            <p:cNvCxnSpPr>
              <a:cxnSpLocks/>
            </p:cNvCxnSpPr>
            <p:nvPr/>
          </p:nvCxnSpPr>
          <p:spPr>
            <a:xfrm>
              <a:off x="824838" y="8983707"/>
              <a:ext cx="288000" cy="0"/>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grpSp>
        <p:nvGrpSpPr>
          <p:cNvPr id="54" name="グループ化 53">
            <a:extLst>
              <a:ext uri="{FF2B5EF4-FFF2-40B4-BE49-F238E27FC236}">
                <a16:creationId xmlns:a16="http://schemas.microsoft.com/office/drawing/2014/main" id="{38683E82-B9BA-431E-B92D-53371B890CEE}"/>
              </a:ext>
            </a:extLst>
          </p:cNvPr>
          <p:cNvGrpSpPr/>
          <p:nvPr/>
        </p:nvGrpSpPr>
        <p:grpSpPr>
          <a:xfrm>
            <a:off x="336007" y="7402516"/>
            <a:ext cx="1367645" cy="372502"/>
            <a:chOff x="266943" y="7459968"/>
            <a:chExt cx="1367645" cy="372502"/>
          </a:xfrm>
        </p:grpSpPr>
        <p:sp>
          <p:nvSpPr>
            <p:cNvPr id="36" name="テキスト ボックス 35">
              <a:extLst>
                <a:ext uri="{FF2B5EF4-FFF2-40B4-BE49-F238E27FC236}">
                  <a16:creationId xmlns:a16="http://schemas.microsoft.com/office/drawing/2014/main" id="{5A3689BB-CEBD-41AE-AC46-27C81FDB37BF}"/>
                </a:ext>
              </a:extLst>
            </p:cNvPr>
            <p:cNvSpPr txBox="1"/>
            <p:nvPr/>
          </p:nvSpPr>
          <p:spPr>
            <a:xfrm>
              <a:off x="266943" y="7463138"/>
              <a:ext cx="1367645"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sp>
          <p:nvSpPr>
            <p:cNvPr id="53" name="正方形/長方形 52">
              <a:extLst>
                <a:ext uri="{FF2B5EF4-FFF2-40B4-BE49-F238E27FC236}">
                  <a16:creationId xmlns:a16="http://schemas.microsoft.com/office/drawing/2014/main" id="{B48A6E81-279E-4F0A-9D39-912DE7708689}"/>
                </a:ext>
              </a:extLst>
            </p:cNvPr>
            <p:cNvSpPr/>
            <p:nvPr/>
          </p:nvSpPr>
          <p:spPr>
            <a:xfrm>
              <a:off x="290775" y="7459968"/>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dirty="0"/>
            </a:p>
          </p:txBody>
        </p:sp>
      </p:grpSp>
      <p:grpSp>
        <p:nvGrpSpPr>
          <p:cNvPr id="59" name="グループ化 58">
            <a:extLst>
              <a:ext uri="{FF2B5EF4-FFF2-40B4-BE49-F238E27FC236}">
                <a16:creationId xmlns:a16="http://schemas.microsoft.com/office/drawing/2014/main" id="{A7162F3A-4CA4-4C49-B9A0-B4AFFF3CFB8E}"/>
              </a:ext>
            </a:extLst>
          </p:cNvPr>
          <p:cNvGrpSpPr/>
          <p:nvPr/>
        </p:nvGrpSpPr>
        <p:grpSpPr>
          <a:xfrm>
            <a:off x="336006" y="5855972"/>
            <a:ext cx="1367645" cy="369332"/>
            <a:chOff x="218664" y="5830590"/>
            <a:chExt cx="1367645" cy="369332"/>
          </a:xfrm>
        </p:grpSpPr>
        <p:sp>
          <p:nvSpPr>
            <p:cNvPr id="30" name="テキスト ボックス 29">
              <a:extLst>
                <a:ext uri="{FF2B5EF4-FFF2-40B4-BE49-F238E27FC236}">
                  <a16:creationId xmlns:a16="http://schemas.microsoft.com/office/drawing/2014/main" id="{DE69C148-DE26-4E4C-9B25-6EA831017932}"/>
                </a:ext>
              </a:extLst>
            </p:cNvPr>
            <p:cNvSpPr txBox="1"/>
            <p:nvPr/>
          </p:nvSpPr>
          <p:spPr>
            <a:xfrm>
              <a:off x="218664" y="5830590"/>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64" name="正方形/長方形 63">
              <a:extLst>
                <a:ext uri="{FF2B5EF4-FFF2-40B4-BE49-F238E27FC236}">
                  <a16:creationId xmlns:a16="http://schemas.microsoft.com/office/drawing/2014/main" id="{39AF4BC4-4CE2-4A6B-8569-6105ACA9AE8A}"/>
                </a:ext>
              </a:extLst>
            </p:cNvPr>
            <p:cNvSpPr/>
            <p:nvPr/>
          </p:nvSpPr>
          <p:spPr>
            <a:xfrm>
              <a:off x="243875" y="5833552"/>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sp>
        <p:nvSpPr>
          <p:cNvPr id="60" name="テキスト ボックス 59">
            <a:extLst>
              <a:ext uri="{FF2B5EF4-FFF2-40B4-BE49-F238E27FC236}">
                <a16:creationId xmlns:a16="http://schemas.microsoft.com/office/drawing/2014/main" id="{F34DEB54-E371-4BCC-BE11-FCB37F0EDE14}"/>
              </a:ext>
            </a:extLst>
          </p:cNvPr>
          <p:cNvSpPr txBox="1"/>
          <p:nvPr/>
        </p:nvSpPr>
        <p:spPr>
          <a:xfrm>
            <a:off x="1085942" y="6802498"/>
            <a:ext cx="4863818" cy="58477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キャリブレーションなど、その他の動作はスタート動作とし、モデルからは省略</a:t>
            </a:r>
            <a:endParaRPr kumimoji="1" lang="ja-JP" altLang="en-US" dirty="0"/>
          </a:p>
        </p:txBody>
      </p:sp>
      <p:cxnSp>
        <p:nvCxnSpPr>
          <p:cNvPr id="62" name="直線コネクタ 61">
            <a:extLst>
              <a:ext uri="{FF2B5EF4-FFF2-40B4-BE49-F238E27FC236}">
                <a16:creationId xmlns:a16="http://schemas.microsoft.com/office/drawing/2014/main" id="{09B62E33-F012-4F4C-A139-FA2550C3F925}"/>
              </a:ext>
            </a:extLst>
          </p:cNvPr>
          <p:cNvCxnSpPr/>
          <p:nvPr/>
        </p:nvCxnSpPr>
        <p:spPr>
          <a:xfrm>
            <a:off x="809813" y="6796254"/>
            <a:ext cx="0" cy="288032"/>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66" name="直線矢印コネクタ 65">
            <a:extLst>
              <a:ext uri="{FF2B5EF4-FFF2-40B4-BE49-F238E27FC236}">
                <a16:creationId xmlns:a16="http://schemas.microsoft.com/office/drawing/2014/main" id="{0141BB49-66F8-40D4-B5C4-50D4F7A600F8}"/>
              </a:ext>
            </a:extLst>
          </p:cNvPr>
          <p:cNvCxnSpPr>
            <a:cxnSpLocks/>
          </p:cNvCxnSpPr>
          <p:nvPr/>
        </p:nvCxnSpPr>
        <p:spPr>
          <a:xfrm>
            <a:off x="809813" y="7084286"/>
            <a:ext cx="334402"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70" name="矢印: 右カーブ 69">
            <a:extLst>
              <a:ext uri="{FF2B5EF4-FFF2-40B4-BE49-F238E27FC236}">
                <a16:creationId xmlns:a16="http://schemas.microsoft.com/office/drawing/2014/main" id="{995F3F6B-8BE7-433E-BA82-2B9EC707E720}"/>
              </a:ext>
            </a:extLst>
          </p:cNvPr>
          <p:cNvSpPr/>
          <p:nvPr/>
        </p:nvSpPr>
        <p:spPr>
          <a:xfrm>
            <a:off x="327890" y="8035591"/>
            <a:ext cx="216024" cy="547098"/>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306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グループ化 86">
            <a:extLst>
              <a:ext uri="{FF2B5EF4-FFF2-40B4-BE49-F238E27FC236}">
                <a16:creationId xmlns:a16="http://schemas.microsoft.com/office/drawing/2014/main" id="{C6EE735F-9B61-47E5-8FDB-415FAA31D034}"/>
              </a:ext>
            </a:extLst>
          </p:cNvPr>
          <p:cNvGrpSpPr/>
          <p:nvPr/>
        </p:nvGrpSpPr>
        <p:grpSpPr>
          <a:xfrm>
            <a:off x="8159073" y="253425"/>
            <a:ext cx="2016000" cy="1167206"/>
            <a:chOff x="8159073" y="253425"/>
            <a:chExt cx="2016000" cy="1167206"/>
          </a:xfrm>
        </p:grpSpPr>
        <p:sp>
          <p:nvSpPr>
            <p:cNvPr id="88" name="四角形: 角を丸くする 87">
              <a:extLst>
                <a:ext uri="{FF2B5EF4-FFF2-40B4-BE49-F238E27FC236}">
                  <a16:creationId xmlns:a16="http://schemas.microsoft.com/office/drawing/2014/main" id="{D6AE63AF-BD32-4D59-AC8B-4277B8AE561C}"/>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9" name="テキスト ボックス 88">
              <a:extLst>
                <a:ext uri="{FF2B5EF4-FFF2-40B4-BE49-F238E27FC236}">
                  <a16:creationId xmlns:a16="http://schemas.microsoft.com/office/drawing/2014/main" id="{72FB4A5E-743B-4A6D-92A0-577965E52030}"/>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81" name="グループ化 80">
            <a:extLst>
              <a:ext uri="{FF2B5EF4-FFF2-40B4-BE49-F238E27FC236}">
                <a16:creationId xmlns:a16="http://schemas.microsoft.com/office/drawing/2014/main" id="{01B239F3-8601-49BB-8A31-EAA7CCAFC032}"/>
              </a:ext>
            </a:extLst>
          </p:cNvPr>
          <p:cNvGrpSpPr/>
          <p:nvPr/>
        </p:nvGrpSpPr>
        <p:grpSpPr>
          <a:xfrm>
            <a:off x="6147012" y="266574"/>
            <a:ext cx="2438787" cy="1153695"/>
            <a:chOff x="6147012" y="266574"/>
            <a:chExt cx="2438787" cy="1153695"/>
          </a:xfrm>
        </p:grpSpPr>
        <p:sp>
          <p:nvSpPr>
            <p:cNvPr id="82" name="四角形: 角を丸くする 81">
              <a:extLst>
                <a:ext uri="{FF2B5EF4-FFF2-40B4-BE49-F238E27FC236}">
                  <a16:creationId xmlns:a16="http://schemas.microsoft.com/office/drawing/2014/main" id="{B2795837-951C-4FCA-B51B-652BF63A3B41}"/>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3" name="テキスト ボックス 82">
              <a:extLst>
                <a:ext uri="{FF2B5EF4-FFF2-40B4-BE49-F238E27FC236}">
                  <a16:creationId xmlns:a16="http://schemas.microsoft.com/office/drawing/2014/main" id="{2B2F1DBB-F3A9-4CD5-A44C-2E467AEEE4CE}"/>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76" name="グループ化 75">
            <a:extLst>
              <a:ext uri="{FF2B5EF4-FFF2-40B4-BE49-F238E27FC236}">
                <a16:creationId xmlns:a16="http://schemas.microsoft.com/office/drawing/2014/main" id="{0D31F88D-6DB0-44FB-B41A-5701447A3CC8}"/>
              </a:ext>
            </a:extLst>
          </p:cNvPr>
          <p:cNvGrpSpPr/>
          <p:nvPr/>
        </p:nvGrpSpPr>
        <p:grpSpPr>
          <a:xfrm>
            <a:off x="4131012" y="255607"/>
            <a:ext cx="2285247" cy="1088857"/>
            <a:chOff x="4131012" y="255607"/>
            <a:chExt cx="2285247" cy="1088857"/>
          </a:xfrm>
        </p:grpSpPr>
        <p:sp>
          <p:nvSpPr>
            <p:cNvPr id="78" name="四角形: 角を丸くする 77">
              <a:extLst>
                <a:ext uri="{FF2B5EF4-FFF2-40B4-BE49-F238E27FC236}">
                  <a16:creationId xmlns:a16="http://schemas.microsoft.com/office/drawing/2014/main" id="{25686A00-D5EB-4D8C-8FE9-96D082BAC845}"/>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0" name="テキスト ボックス 79">
              <a:extLst>
                <a:ext uri="{FF2B5EF4-FFF2-40B4-BE49-F238E27FC236}">
                  <a16:creationId xmlns:a16="http://schemas.microsoft.com/office/drawing/2014/main" id="{741456BA-BD5C-40C0-9029-0348760120D5}"/>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7" name="グループ化 6">
            <a:extLst>
              <a:ext uri="{FF2B5EF4-FFF2-40B4-BE49-F238E27FC236}">
                <a16:creationId xmlns:a16="http://schemas.microsoft.com/office/drawing/2014/main" id="{F6C58F56-441B-4939-B86B-C57E37DC31CE}"/>
              </a:ext>
            </a:extLst>
          </p:cNvPr>
          <p:cNvGrpSpPr/>
          <p:nvPr/>
        </p:nvGrpSpPr>
        <p:grpSpPr>
          <a:xfrm>
            <a:off x="2107846" y="250893"/>
            <a:ext cx="2016000" cy="1383050"/>
            <a:chOff x="2107846" y="250893"/>
            <a:chExt cx="2016000" cy="1383050"/>
          </a:xfrm>
        </p:grpSpPr>
        <p:sp>
          <p:nvSpPr>
            <p:cNvPr id="74" name="四角形: 角を丸くする 73">
              <a:extLst>
                <a:ext uri="{FF2B5EF4-FFF2-40B4-BE49-F238E27FC236}">
                  <a16:creationId xmlns:a16="http://schemas.microsoft.com/office/drawing/2014/main" id="{A219E691-7072-470D-98D7-B696146CA142}"/>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5" name="テキスト ボックス 74">
              <a:extLst>
                <a:ext uri="{FF2B5EF4-FFF2-40B4-BE49-F238E27FC236}">
                  <a16:creationId xmlns:a16="http://schemas.microsoft.com/office/drawing/2014/main" id="{0BFD0013-5B1C-4D68-90F8-8BD8B491CA4D}"/>
                </a:ext>
              </a:extLst>
            </p:cNvPr>
            <p:cNvSpPr txBox="1"/>
            <p:nvPr/>
          </p:nvSpPr>
          <p:spPr>
            <a:xfrm>
              <a:off x="2132400" y="250893"/>
              <a:ext cx="197915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683506" y="148737"/>
            <a:ext cx="79578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733854"/>
            <a:ext cx="3778379" cy="754052"/>
            <a:chOff x="100800" y="3389202"/>
            <a:chExt cx="3778379" cy="754052"/>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727756"/>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38920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機能要件</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125644" y="372775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2849" y="739552"/>
            <a:ext cx="0" cy="5735788"/>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51571" y="4573376"/>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補足１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タスク一覧</a:t>
            </a:r>
            <a:endPar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82844" y="4879180"/>
            <a:ext cx="595692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通信管理タスクと尻尾管理タスクは走行準備に含むため，本モデルでは省略する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64096" y="696144"/>
            <a:ext cx="3917924" cy="1224136"/>
            <a:chOff x="-3653" y="660286"/>
            <a:chExt cx="3917924" cy="1224136"/>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93199" y="98417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60286"/>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3653" y="984176"/>
              <a:ext cx="391792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走行体は競技者に「コースを完走する」という機能を提供する．このモデルでは、「コースを完走する」という課題を、スタート動作を終えてからゴールゲートを通過するまでの動作と定義する．なお，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それ以外の動作は走行準備とし，その定義は以下に示す</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補足</a:t>
            </a:r>
            <a:r>
              <a:rPr lang="ja-JP" altLang="en-US" b="1" dirty="0">
                <a:solidFill>
                  <a:prstClr val="black"/>
                </a:solidFill>
                <a:latin typeface="游ゴシック" panose="020F0502020204030204"/>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コースを以下のように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分割し，区間</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ごとに走行設定</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を変える．</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今回</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のコースは線対称で</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あるため，</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R</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コースの区間分けについては</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省略する</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部品の定義</a:t>
            </a: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15663" y="487918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2" y="984176"/>
            <a:ext cx="334853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機能を実現するために必要な部品を以下の表に示す．</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8094373" y="6598436"/>
            <a:ext cx="0" cy="256574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8094373" y="6528792"/>
            <a:ext cx="46027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各区間</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におけるスタートラインから区間終了までの距離，その区間の曲率分類を以下の表に示す．</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75755" y="6513709"/>
            <a:ext cx="4413803" cy="651231"/>
            <a:chOff x="3568768" y="6596868"/>
            <a:chExt cx="3457363" cy="651231"/>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985" y="6832601"/>
              <a:ext cx="3376146" cy="41549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曲率制御で用いる</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旋回量と，</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区間すべてで調整するのは困難で</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あるため，曲率</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の近い区間で</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種類に</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分類した．</a:t>
              </a:r>
              <a:endPar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68768" y="6596868"/>
              <a:ext cx="1030011"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rPr>
                <a:t>POINT!!</a:t>
              </a:r>
              <a:endParaRPr kumimoji="1" lang="ja-JP" altLang="en-US"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nvPr>
        </p:nvGraphicFramePr>
        <p:xfrm>
          <a:off x="186655" y="3432448"/>
          <a:ext cx="3693865" cy="2903220"/>
        </p:xfrm>
        <a:graphic>
          <a:graphicData uri="http://schemas.openxmlformats.org/drawingml/2006/table">
            <a:tbl>
              <a:tblPr firstRow="1" bandRow="1">
                <a:tableStyleId>{93296810-A885-4BE3-A3E7-6D5BEEA58F35}</a:tableStyleId>
              </a:tblPr>
              <a:tblGrid>
                <a:gridCol w="1061326">
                  <a:extLst>
                    <a:ext uri="{9D8B030D-6E8A-4147-A177-3AD203B41FA5}">
                      <a16:colId xmlns:a16="http://schemas.microsoft.com/office/drawing/2014/main" val="2917276287"/>
                    </a:ext>
                  </a:extLst>
                </a:gridCol>
                <a:gridCol w="2632539">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528032">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区間管理をする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走行制御をする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基本系列</a:t>
                      </a:r>
                      <a:r>
                        <a:rPr kumimoji="1" lang="en-US" altLang="ja-JP" sz="1050" dirty="0">
                          <a:latin typeface="メイリオ" panose="020B0604030504040204" pitchFamily="50" charset="-128"/>
                          <a:ea typeface="メイリオ" panose="020B0604030504040204" pitchFamily="50" charset="-128"/>
                        </a:rPr>
                        <a:t>1~2</a:t>
                      </a:r>
                      <a:r>
                        <a:rPr kumimoji="1" lang="ja-JP" altLang="en-US" sz="1050" dirty="0">
                          <a:latin typeface="メイリオ" panose="020B0604030504040204" pitchFamily="50" charset="-128"/>
                          <a:ea typeface="メイリオ" panose="020B0604030504040204" pitchFamily="50" charset="-128"/>
                        </a:rPr>
                        <a:t>を繰り返す</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ext uri="{D42A27DB-BD31-4B8C-83A1-F6EECF244321}">
                <p14:modId xmlns:p14="http://schemas.microsoft.com/office/powerpoint/2010/main" val="2639335689"/>
              </p:ext>
            </p:extLst>
          </p:nvPr>
        </p:nvGraphicFramePr>
        <p:xfrm>
          <a:off x="7036360" y="5238789"/>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51460">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51460">
                <a:tc>
                  <a:txBody>
                    <a:bodyPr/>
                    <a:lstStyle/>
                    <a:p>
                      <a:pPr algn="ctr"/>
                      <a:r>
                        <a:rPr kumimoji="1" lang="ja-JP" altLang="en-US" sz="1050">
                          <a:latin typeface="メイリオ" panose="020B0604030504040204" pitchFamily="50" charset="-128"/>
                          <a:ea typeface="メイリオ" panose="020B0604030504040204" pitchFamily="50" charset="-128"/>
                        </a:rPr>
                        <a:t>競技管理</a:t>
                      </a:r>
                      <a:endParaRPr kumimoji="1" lang="ja-JP" altLang="en-US" sz="1050" dirty="0">
                        <a:latin typeface="メイリオ" panose="020B0604030504040204" pitchFamily="50" charset="-128"/>
                        <a:ea typeface="メイリオ" panose="020B0604030504040204" pitchFamily="50" charset="-128"/>
                      </a:endParaRPr>
                    </a:p>
                  </a:txBody>
                  <a:tcPr anchor="b"/>
                </a:tc>
                <a:tc>
                  <a:txBody>
                    <a:bodyPr/>
                    <a:lstStyle/>
                    <a:p>
                      <a:pPr algn="l"/>
                      <a:r>
                        <a:rPr kumimoji="1" lang="ja-JP" altLang="en-US" sz="1050">
                          <a:latin typeface="メイリオ" panose="020B0604030504040204" pitchFamily="50" charset="-128"/>
                          <a:ea typeface="メイリオ" panose="020B0604030504040204" pitchFamily="50" charset="-128"/>
                        </a:rPr>
                        <a:t>競技全体におけるエントリーポイント</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a:t>
                      </a:r>
                      <a:r>
                        <a:rPr kumimoji="1" lang="ja-JP" altLang="en-US" sz="1050">
                          <a:latin typeface="メイリオ" panose="020B0604030504040204" pitchFamily="50" charset="-128"/>
                          <a:ea typeface="メイリオ" panose="020B0604030504040204" pitchFamily="50" charset="-128"/>
                        </a:rPr>
                        <a:t>を取得及び管理</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a:t>
                      </a:r>
                      <a:r>
                        <a:rPr kumimoji="1" lang="ja-JP" altLang="en-US" sz="1050">
                          <a:latin typeface="メイリオ" panose="020B0604030504040204" pitchFamily="50" charset="-128"/>
                          <a:ea typeface="メイリオ" panose="020B0604030504040204" pitchFamily="50" charset="-128"/>
                        </a:rPr>
                        <a:t>した角度で保持</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a:t>
                      </a:r>
                      <a:r>
                        <a:rPr kumimoji="1" lang="ja-JP" altLang="en-US" sz="1050">
                          <a:latin typeface="メイリオ" panose="020B0604030504040204" pitchFamily="50" charset="-128"/>
                          <a:ea typeface="メイリオ" panose="020B0604030504040204" pitchFamily="50" charset="-128"/>
                        </a:rPr>
                        <a:t>の受信及びログデータの送信</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nvPr>
        </p:nvGraphicFramePr>
        <p:xfrm>
          <a:off x="7155012" y="1166699"/>
          <a:ext cx="5492188" cy="3434940"/>
        </p:xfrm>
        <a:graphic>
          <a:graphicData uri="http://schemas.openxmlformats.org/drawingml/2006/table">
            <a:tbl>
              <a:tblPr firstRow="1" bandRow="1">
                <a:tableStyleId>{93296810-A885-4BE3-A3E7-6D5BEEA58F35}</a:tableStyleId>
              </a:tblPr>
              <a:tblGrid>
                <a:gridCol w="2467851">
                  <a:extLst>
                    <a:ext uri="{9D8B030D-6E8A-4147-A177-3AD203B41FA5}">
                      <a16:colId xmlns:a16="http://schemas.microsoft.com/office/drawing/2014/main" val="3821575817"/>
                    </a:ext>
                  </a:extLst>
                </a:gridCol>
                <a:gridCol w="3024337">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走行体，競技管理</a:t>
                      </a:r>
                    </a:p>
                  </a:txBody>
                  <a:tcPr anchor="ctr"/>
                </a:tc>
                <a:extLst>
                  <a:ext uri="{0D108BD9-81ED-4DB2-BD59-A6C34878D82A}">
                    <a16:rowId xmlns:a16="http://schemas.microsoft.com/office/drawing/2014/main" val="1637833113"/>
                  </a:ext>
                </a:extLst>
              </a:tr>
              <a:tr h="179264">
                <a:tc>
                  <a:txBody>
                    <a:bodyPr/>
                    <a:lstStyle/>
                    <a:p>
                      <a:r>
                        <a:rPr lang="ja-JP" altLang="en-US" sz="1050" dirty="0">
                          <a:latin typeface="メイリオ" panose="020B0604030504040204" pitchFamily="50" charset="-128"/>
                          <a:ea typeface="メイリオ" panose="020B0604030504040204" pitchFamily="50" charset="-128"/>
                        </a:rPr>
                        <a:t>区間管理をする</a:t>
                      </a:r>
                      <a:endParaRPr lang="en-US" altLang="ja-JP" sz="1050" dirty="0">
                        <a:latin typeface="メイリオ" panose="020B0604030504040204" pitchFamily="50" charset="-128"/>
                        <a:ea typeface="メイリオ" panose="020B0604030504040204" pitchFamily="50" charset="-128"/>
                      </a:endParaRPr>
                    </a:p>
                  </a:txBody>
                  <a:tcPr anchor="ctr"/>
                </a:tc>
                <a:tc>
                  <a:txBody>
                    <a:bodyPr/>
                    <a:lstStyle/>
                    <a:p>
                      <a:r>
                        <a:rPr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ライントレーサ用計器，区間管理用計器，モータ、カラーセンサ、ジャイロセンサ、バッテリ</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走行制御をする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ライントレーサ、倒立走行</a:t>
                      </a:r>
                    </a:p>
                  </a:txBody>
                  <a:tcPr anchor="ctr"/>
                </a:tc>
                <a:extLst>
                  <a:ext uri="{0D108BD9-81ED-4DB2-BD59-A6C34878D82A}">
                    <a16:rowId xmlns:a16="http://schemas.microsoft.com/office/drawing/2014/main" val="462400324"/>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ライントレーサ、左モータ、右モータ</a:t>
                      </a:r>
                      <a:endParaRPr kumimoji="1" lang="en-US" altLang="ja-JP"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nvPr>
        </p:nvGraphicFramePr>
        <p:xfrm>
          <a:off x="6918804" y="1410345"/>
          <a:ext cx="216024" cy="3185460"/>
        </p:xfrm>
        <a:graphic>
          <a:graphicData uri="http://schemas.openxmlformats.org/drawingml/2006/table">
            <a:tbl>
              <a:tblPr>
                <a:tableStyleId>{5C22544A-7EE6-4342-B048-85BDC9FD1C3A}</a:tableStyleId>
              </a:tblPr>
              <a:tblGrid>
                <a:gridCol w="216024">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414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l</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785423433"/>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nvPr>
        </p:nvGraphicFramePr>
        <p:xfrm>
          <a:off x="8276511" y="6901036"/>
          <a:ext cx="20808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nvPr>
        </p:nvGraphicFramePr>
        <p:xfrm>
          <a:off x="10454489" y="6901036"/>
          <a:ext cx="20808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nvPr>
        </p:nvGraphicFramePr>
        <p:xfrm>
          <a:off x="3889612" y="7699092"/>
          <a:ext cx="3899985" cy="1512900"/>
        </p:xfrm>
        <a:graphic>
          <a:graphicData uri="http://schemas.openxmlformats.org/drawingml/2006/table">
            <a:tbl>
              <a:tblPr firstRow="1" firstCol="1" bandRow="1">
                <a:tableStyleId>{93296810-A885-4BE3-A3E7-6D5BEEA58F35}</a:tableStyleId>
              </a:tblPr>
              <a:tblGrid>
                <a:gridCol w="1192785">
                  <a:extLst>
                    <a:ext uri="{9D8B030D-6E8A-4147-A177-3AD203B41FA5}">
                      <a16:colId xmlns:a16="http://schemas.microsoft.com/office/drawing/2014/main" val="2494303227"/>
                    </a:ext>
                  </a:extLst>
                </a:gridCol>
                <a:gridCol w="676800">
                  <a:extLst>
                    <a:ext uri="{9D8B030D-6E8A-4147-A177-3AD203B41FA5}">
                      <a16:colId xmlns:a16="http://schemas.microsoft.com/office/drawing/2014/main" val="1403888561"/>
                    </a:ext>
                  </a:extLst>
                </a:gridCol>
                <a:gridCol w="676800">
                  <a:extLst>
                    <a:ext uri="{9D8B030D-6E8A-4147-A177-3AD203B41FA5}">
                      <a16:colId xmlns:a16="http://schemas.microsoft.com/office/drawing/2014/main" val="1885886303"/>
                    </a:ext>
                  </a:extLst>
                </a:gridCol>
                <a:gridCol w="676800">
                  <a:extLst>
                    <a:ext uri="{9D8B030D-6E8A-4147-A177-3AD203B41FA5}">
                      <a16:colId xmlns:a16="http://schemas.microsoft.com/office/drawing/2014/main" val="245119094"/>
                    </a:ext>
                  </a:extLst>
                </a:gridCol>
                <a:gridCol w="6768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solidFill>
                            <a:srgbClr val="00ADBB"/>
                          </a:solidFill>
                        </a:rPr>
                        <a:t>0</a:t>
                      </a:r>
                      <a:endParaRPr kumimoji="1" lang="ja-JP" altLang="en-US" sz="1050" dirty="0">
                        <a:solidFill>
                          <a:srgbClr val="00ADBB"/>
                        </a:solidFill>
                      </a:endParaRPr>
                    </a:p>
                  </a:txBody>
                  <a:tcPr anchor="ctr">
                    <a:solidFill>
                      <a:schemeClr val="accent6">
                        <a:lumMod val="20000"/>
                        <a:lumOff val="80000"/>
                      </a:schemeClr>
                    </a:solidFill>
                  </a:tcPr>
                </a:tc>
                <a:tc>
                  <a:txBody>
                    <a:bodyPr/>
                    <a:lstStyle/>
                    <a:p>
                      <a:pPr algn="ctr"/>
                      <a:r>
                        <a:rPr kumimoji="1" lang="en-US" altLang="ja-JP" sz="1050" dirty="0">
                          <a:solidFill>
                            <a:srgbClr val="FEBF12"/>
                          </a:solidFill>
                        </a:rPr>
                        <a:t>1</a:t>
                      </a:r>
                      <a:endParaRPr kumimoji="1" lang="ja-JP" altLang="en-US" sz="1050" dirty="0">
                        <a:solidFill>
                          <a:srgbClr val="FEBF12"/>
                        </a:solidFill>
                      </a:endParaRPr>
                    </a:p>
                  </a:txBody>
                  <a:tcPr anchor="ctr">
                    <a:solidFill>
                      <a:schemeClr val="accent6">
                        <a:lumMod val="20000"/>
                        <a:lumOff val="80000"/>
                      </a:schemeClr>
                    </a:solidFill>
                  </a:tcPr>
                </a:tc>
                <a:tc>
                  <a:txBody>
                    <a:bodyPr/>
                    <a:lstStyle/>
                    <a:p>
                      <a:pPr algn="ctr"/>
                      <a:r>
                        <a:rPr kumimoji="1" lang="en-US" altLang="ja-JP" sz="1050" dirty="0">
                          <a:solidFill>
                            <a:srgbClr val="E10000"/>
                          </a:solidFill>
                        </a:rPr>
                        <a:t>2</a:t>
                      </a:r>
                      <a:endParaRPr kumimoji="1" lang="ja-JP" altLang="en-US" sz="1050" dirty="0">
                        <a:solidFill>
                          <a:srgbClr val="E10000"/>
                        </a:solidFill>
                      </a:endParaRPr>
                    </a:p>
                  </a:txBody>
                  <a:tcPr anchor="ctr">
                    <a:solidFill>
                      <a:schemeClr val="accent6">
                        <a:lumMod val="20000"/>
                        <a:lumOff val="80000"/>
                      </a:schemeClr>
                    </a:solidFill>
                  </a:tcPr>
                </a:tc>
                <a:tc>
                  <a:txBody>
                    <a:bodyPr/>
                    <a:lstStyle/>
                    <a:p>
                      <a:pPr algn="ctr"/>
                      <a:r>
                        <a:rPr kumimoji="1" lang="en-US" altLang="ja-JP" sz="1050" dirty="0">
                          <a:solidFill>
                            <a:srgbClr val="94349B"/>
                          </a:solidFill>
                        </a:rPr>
                        <a:t>3</a:t>
                      </a:r>
                      <a:endParaRPr kumimoji="1" lang="ja-JP" altLang="en-US" sz="1050" dirty="0">
                        <a:solidFill>
                          <a:srgbClr val="94349B"/>
                        </a:solidFill>
                      </a:endParaRPr>
                    </a:p>
                  </a:txBody>
                  <a:tcPr anchor="ctr">
                    <a:solidFill>
                      <a:schemeClr val="accent6">
                        <a:lumMod val="20000"/>
                        <a:lumOff val="80000"/>
                      </a:schemeClr>
                    </a:solidFill>
                  </a:tcPr>
                </a:tc>
                <a:extLst>
                  <a:ext uri="{0D108BD9-81ED-4DB2-BD59-A6C34878D82A}">
                    <a16:rowId xmlns:a16="http://schemas.microsoft.com/office/drawing/2014/main" val="641713983"/>
                  </a:ext>
                </a:extLst>
              </a:tr>
              <a:tr h="0">
                <a:tc>
                  <a:txBody>
                    <a:bodyPr/>
                    <a:lstStyle/>
                    <a:p>
                      <a:pPr algn="ctr"/>
                      <a:r>
                        <a:rPr kumimoji="1" lang="ja-JP" altLang="en-US" sz="1050" b="1">
                          <a:latin typeface="+mn-ea"/>
                          <a:ea typeface="+mn-ea"/>
                        </a:rPr>
                        <a:t>前進量</a:t>
                      </a:r>
                      <a:r>
                        <a:rPr kumimoji="1" lang="en-US" altLang="ja-JP" sz="1050" b="1" dirty="0">
                          <a:latin typeface="+mn-ea"/>
                          <a:ea typeface="+mn-ea"/>
                        </a:rPr>
                        <a:t> </a:t>
                      </a:r>
                      <a:r>
                        <a:rPr kumimoji="1" lang="en-US" altLang="ja-JP" sz="1050" b="1" dirty="0" err="1">
                          <a:latin typeface="+mn-ea"/>
                          <a:ea typeface="+mn-ea"/>
                        </a:rPr>
                        <a:t>Fwd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84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76</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61673596"/>
                  </a:ext>
                </a:extLst>
              </a:tr>
              <a:tr h="255600">
                <a:tc>
                  <a:txBody>
                    <a:bodyPr/>
                    <a:lstStyle/>
                    <a:p>
                      <a:pPr algn="ctr"/>
                      <a:r>
                        <a:rPr kumimoji="1" lang="ja-JP" altLang="en-US" sz="1050" b="1">
                          <a:latin typeface="+mn-ea"/>
                          <a:ea typeface="+mn-ea"/>
                        </a:rPr>
                        <a:t>曲率旋回量</a:t>
                      </a:r>
                      <a:r>
                        <a:rPr kumimoji="1" lang="en-US" altLang="ja-JP" sz="1050" b="1" dirty="0">
                          <a:latin typeface="+mn-ea"/>
                          <a:ea typeface="+mn-ea"/>
                        </a:rPr>
                        <a:t> </a:t>
                      </a:r>
                      <a:r>
                        <a:rPr kumimoji="1" lang="en-US" altLang="ja-JP" sz="1050" b="1" dirty="0" err="1">
                          <a:latin typeface="+mn-ea"/>
                          <a:ea typeface="+mn-ea"/>
                        </a:rPr>
                        <a:t>Cuv</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494346181"/>
                  </a:ext>
                </a:extLst>
              </a:tr>
              <a:tr h="0">
                <a:tc>
                  <a:txBody>
                    <a:bodyPr/>
                    <a:lstStyle/>
                    <a:p>
                      <a:pPr algn="ctr"/>
                      <a:r>
                        <a:rPr kumimoji="1" lang="ja-JP" altLang="en-US" sz="1050" b="1">
                          <a:latin typeface="+mn-ea"/>
                          <a:ea typeface="+mn-ea"/>
                        </a:rPr>
                        <a:t>比例項係数</a:t>
                      </a:r>
                      <a:r>
                        <a:rPr kumimoji="1" lang="en-US" altLang="ja-JP" sz="1050" b="1" dirty="0">
                          <a:latin typeface="+mn-ea"/>
                          <a:ea typeface="+mn-ea"/>
                        </a:rPr>
                        <a:t> K</a:t>
                      </a:r>
                      <a:r>
                        <a:rPr kumimoji="1" lang="en-US" altLang="ja-JP" sz="1050" b="1" baseline="-25000" dirty="0">
                          <a:latin typeface="+mn-ea"/>
                          <a:ea typeface="+mn-ea"/>
                        </a:rPr>
                        <a:t>P</a:t>
                      </a:r>
                      <a:endParaRPr kumimoji="1" lang="ja-JP" altLang="en-US" sz="1050" b="1" baseline="-25000"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375009664"/>
                  </a:ext>
                </a:extLst>
              </a:tr>
              <a:tr h="0">
                <a:tc>
                  <a:txBody>
                    <a:bodyPr/>
                    <a:lstStyle/>
                    <a:p>
                      <a:pPr algn="ctr"/>
                      <a:r>
                        <a:rPr kumimoji="1" lang="ja-JP" altLang="en-US" sz="1050" b="1">
                          <a:latin typeface="+mn-ea"/>
                          <a:ea typeface="+mn-ea"/>
                        </a:rPr>
                        <a:t>積分項係数</a:t>
                      </a:r>
                      <a:r>
                        <a:rPr kumimoji="1" lang="en-US" altLang="ja-JP" sz="1050" b="1" dirty="0">
                          <a:latin typeface="+mn-ea"/>
                          <a:ea typeface="+mn-ea"/>
                        </a:rPr>
                        <a:t> K</a:t>
                      </a:r>
                      <a:r>
                        <a:rPr kumimoji="1" lang="en-US" altLang="ja-JP" sz="1050" b="1" baseline="-25000" dirty="0">
                          <a:latin typeface="+mn-ea"/>
                          <a:ea typeface="+mn-ea"/>
                        </a:rPr>
                        <a:t>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1304779332"/>
                  </a:ext>
                </a:extLst>
              </a:tr>
              <a:tr h="0">
                <a:tc>
                  <a:txBody>
                    <a:bodyPr/>
                    <a:lstStyle/>
                    <a:p>
                      <a:pPr algn="ctr"/>
                      <a:r>
                        <a:rPr kumimoji="1" lang="ja-JP" altLang="en-US" sz="1050" b="1">
                          <a:latin typeface="+mn-ea"/>
                          <a:ea typeface="+mn-ea"/>
                        </a:rPr>
                        <a:t>微分項係数</a:t>
                      </a:r>
                      <a:r>
                        <a:rPr kumimoji="1" lang="en-US" altLang="ja-JP" sz="1050" b="1" dirty="0">
                          <a:latin typeface="+mn-ea"/>
                          <a:ea typeface="+mn-ea"/>
                        </a:rPr>
                        <a:t> K</a:t>
                      </a:r>
                      <a:r>
                        <a:rPr kumimoji="1" lang="en-US" altLang="ja-JP" sz="1050" b="1" baseline="-25000" dirty="0">
                          <a:latin typeface="+mn-ea"/>
                          <a:ea typeface="+mn-ea"/>
                        </a:rPr>
                        <a:t>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04256"/>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走行準備の定義</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・タスクの起動</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・デバイスの</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キャリブレーション</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・クラスの初期化</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・尻尾の角度を一定値</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に設定する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70425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走行準備</a:t>
              </a:r>
              <a:endParaRPr kumimoji="1" lang="en-US" altLang="ja-JP"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コースを完走する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01012"/>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205852"/>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347500"/>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78090" y="7169826"/>
            <a:ext cx="456033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これから示す値は区間パラメータリストという構造体に格納する</a:t>
            </a:r>
            <a:r>
              <a:rPr lang="en-US" altLang="ja-JP" sz="1050" dirty="0">
                <a:solidFill>
                  <a:prstClr val="black"/>
                </a:solidFill>
                <a:latin typeface="メイリオ" panose="020B0604030504040204" pitchFamily="50" charset="-128"/>
                <a:ea typeface="メイリオ" panose="020B0604030504040204" pitchFamily="50" charset="-128"/>
              </a:rPr>
              <a:t>.</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各曲率分類における前進量と制御で用いる旋回量，ライントレースの</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係数を以下の表に示す．曲率分類の文字色は区間分けの色と対応する．</a:t>
            </a: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42868"/>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これらの値を設定した根拠を「４</a:t>
            </a:r>
            <a:r>
              <a:rPr kumimoji="1" lang="en-US" altLang="ja-JP"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工夫点」で解説する．</a:t>
            </a: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23308" y="1419911"/>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951122"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pic>
        <p:nvPicPr>
          <p:cNvPr id="38" name="図 37">
            <a:extLst>
              <a:ext uri="{FF2B5EF4-FFF2-40B4-BE49-F238E27FC236}">
                <a16:creationId xmlns:a16="http://schemas.microsoft.com/office/drawing/2014/main" id="{3ACBE088-1D42-4505-BE30-2C44D680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964" y="724682"/>
            <a:ext cx="2691314" cy="5807081"/>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a:cxnSpLocks/>
          </p:cNvCxnSpPr>
          <p:nvPr/>
        </p:nvCxnSpPr>
        <p:spPr>
          <a:xfrm>
            <a:off x="221612" y="6504067"/>
            <a:ext cx="12407893" cy="0"/>
          </a:xfrm>
          <a:prstGeom prst="line">
            <a:avLst/>
          </a:prstGeom>
        </p:spPr>
        <p:style>
          <a:lnRef idx="1">
            <a:schemeClr val="accent6"/>
          </a:lnRef>
          <a:fillRef idx="0">
            <a:schemeClr val="accent6"/>
          </a:fillRef>
          <a:effectRef idx="0">
            <a:schemeClr val="accent6"/>
          </a:effectRef>
          <a:fontRef idx="minor">
            <a:schemeClr val="tx1"/>
          </a:fontRef>
        </p:style>
      </p:cxnSp>
      <p:sp>
        <p:nvSpPr>
          <p:cNvPr id="72" name="テキスト ボックス 71">
            <a:extLst>
              <a:ext uri="{FF2B5EF4-FFF2-40B4-BE49-F238E27FC236}">
                <a16:creationId xmlns:a16="http://schemas.microsoft.com/office/drawing/2014/main" id="{5E71CD23-AC9E-4E93-8427-882B5BA30D17}"/>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6755E810-6702-4410-B741-D1EFE2093A67}"/>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nvGrpSpPr>
          <p:cNvPr id="47" name="グループ化 46">
            <a:extLst>
              <a:ext uri="{FF2B5EF4-FFF2-40B4-BE49-F238E27FC236}">
                <a16:creationId xmlns:a16="http://schemas.microsoft.com/office/drawing/2014/main" id="{6C416FBF-629C-4A53-85B5-B3D0E44F1BA0}"/>
              </a:ext>
            </a:extLst>
          </p:cNvPr>
          <p:cNvGrpSpPr/>
          <p:nvPr/>
        </p:nvGrpSpPr>
        <p:grpSpPr>
          <a:xfrm>
            <a:off x="8159073" y="253425"/>
            <a:ext cx="2016000" cy="1167206"/>
            <a:chOff x="8159073" y="253425"/>
            <a:chExt cx="2016000" cy="1167206"/>
          </a:xfrm>
        </p:grpSpPr>
        <p:sp>
          <p:nvSpPr>
            <p:cNvPr id="49" name="四角形: 角を丸くする 48">
              <a:extLst>
                <a:ext uri="{FF2B5EF4-FFF2-40B4-BE49-F238E27FC236}">
                  <a16:creationId xmlns:a16="http://schemas.microsoft.com/office/drawing/2014/main" id="{826177ED-4F8B-4EC3-873D-0AD0C7519586}"/>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0" name="テキスト ボックス 49">
              <a:extLst>
                <a:ext uri="{FF2B5EF4-FFF2-40B4-BE49-F238E27FC236}">
                  <a16:creationId xmlns:a16="http://schemas.microsoft.com/office/drawing/2014/main" id="{41CF4A6E-DF1D-4DFE-9CF9-8AE838A79D98}"/>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40" name="グループ化 39">
            <a:extLst>
              <a:ext uri="{FF2B5EF4-FFF2-40B4-BE49-F238E27FC236}">
                <a16:creationId xmlns:a16="http://schemas.microsoft.com/office/drawing/2014/main" id="{7C88292A-E88D-4438-8645-2C5C97E56E32}"/>
              </a:ext>
            </a:extLst>
          </p:cNvPr>
          <p:cNvGrpSpPr/>
          <p:nvPr/>
        </p:nvGrpSpPr>
        <p:grpSpPr>
          <a:xfrm>
            <a:off x="6147012" y="266574"/>
            <a:ext cx="2438787" cy="1153695"/>
            <a:chOff x="6147012" y="266574"/>
            <a:chExt cx="2438787" cy="1153695"/>
          </a:xfrm>
        </p:grpSpPr>
        <p:sp>
          <p:nvSpPr>
            <p:cNvPr id="41" name="四角形: 角を丸くする 40">
              <a:extLst>
                <a:ext uri="{FF2B5EF4-FFF2-40B4-BE49-F238E27FC236}">
                  <a16:creationId xmlns:a16="http://schemas.microsoft.com/office/drawing/2014/main" id="{90298446-F773-4AD1-8DAC-DD43230402CF}"/>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テキスト ボックス 42">
              <a:extLst>
                <a:ext uri="{FF2B5EF4-FFF2-40B4-BE49-F238E27FC236}">
                  <a16:creationId xmlns:a16="http://schemas.microsoft.com/office/drawing/2014/main" id="{FCF1A5FC-9B9D-4242-BF9F-79B730FC1A02}"/>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37" name="グループ化 36">
            <a:extLst>
              <a:ext uri="{FF2B5EF4-FFF2-40B4-BE49-F238E27FC236}">
                <a16:creationId xmlns:a16="http://schemas.microsoft.com/office/drawing/2014/main" id="{A728FF99-F18C-4390-97DC-39AD11C0906D}"/>
              </a:ext>
            </a:extLst>
          </p:cNvPr>
          <p:cNvGrpSpPr/>
          <p:nvPr/>
        </p:nvGrpSpPr>
        <p:grpSpPr>
          <a:xfrm>
            <a:off x="4131012" y="255607"/>
            <a:ext cx="2285247" cy="1088857"/>
            <a:chOff x="4131012" y="255607"/>
            <a:chExt cx="2285247" cy="1088857"/>
          </a:xfrm>
        </p:grpSpPr>
        <p:sp>
          <p:nvSpPr>
            <p:cNvPr id="38" name="四角形: 角を丸くする 37">
              <a:extLst>
                <a:ext uri="{FF2B5EF4-FFF2-40B4-BE49-F238E27FC236}">
                  <a16:creationId xmlns:a16="http://schemas.microsoft.com/office/drawing/2014/main" id="{671087CF-17CC-4B94-B2E9-6FD98354A040}"/>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9" name="テキスト ボックス 38">
              <a:extLst>
                <a:ext uri="{FF2B5EF4-FFF2-40B4-BE49-F238E27FC236}">
                  <a16:creationId xmlns:a16="http://schemas.microsoft.com/office/drawing/2014/main" id="{9CA4A4D9-029F-4F26-B354-7BB79FC7944C}"/>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1" name="正方形/長方形 50">
            <a:extLst>
              <a:ext uri="{FF2B5EF4-FFF2-40B4-BE49-F238E27FC236}">
                <a16:creationId xmlns:a16="http://schemas.microsoft.com/office/drawing/2014/main" id="{BA6D0DD1-3A3A-452E-954D-64DB2A647F7E}"/>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6" name="テキスト ボックス 35">
            <a:extLst>
              <a:ext uri="{FF2B5EF4-FFF2-40B4-BE49-F238E27FC236}">
                <a16:creationId xmlns:a16="http://schemas.microsoft.com/office/drawing/2014/main" id="{07A91E90-F6F5-47F1-BA7D-82DB151C767C}"/>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58108" y="147080"/>
            <a:ext cx="763530"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862578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機能モデルで定義した部品を役割ごとにパッケージ化した．パッケージ間の関係をパッケージ図に</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各パッケージの役割を表に示す．なお，パッケージ図内に</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紫色のラベルで示したアルファベットは機能モデルの部品定義のインデックスと対応している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nvPr>
        </p:nvGraphicFramePr>
        <p:xfrm>
          <a:off x="3873593" y="1471478"/>
          <a:ext cx="4984932" cy="1903088"/>
        </p:xfrm>
        <a:graphic>
          <a:graphicData uri="http://schemas.openxmlformats.org/drawingml/2006/table">
            <a:tbl>
              <a:tblPr firstRow="1" bandRow="1">
                <a:tableStyleId>{93296810-A885-4BE3-A3E7-6D5BEEA58F35}</a:tableStyleId>
              </a:tblPr>
              <a:tblGrid>
                <a:gridCol w="438975">
                  <a:extLst>
                    <a:ext uri="{9D8B030D-6E8A-4147-A177-3AD203B41FA5}">
                      <a16:colId xmlns:a16="http://schemas.microsoft.com/office/drawing/2014/main" val="343939788"/>
                    </a:ext>
                  </a:extLst>
                </a:gridCol>
                <a:gridCol w="864096">
                  <a:extLst>
                    <a:ext uri="{9D8B030D-6E8A-4147-A177-3AD203B41FA5}">
                      <a16:colId xmlns:a16="http://schemas.microsoft.com/office/drawing/2014/main" val="188478114"/>
                    </a:ext>
                  </a:extLst>
                </a:gridCol>
                <a:gridCol w="3681861">
                  <a:extLst>
                    <a:ext uri="{9D8B030D-6E8A-4147-A177-3AD203B41FA5}">
                      <a16:colId xmlns:a16="http://schemas.microsoft.com/office/drawing/2014/main" val="543803565"/>
                    </a:ext>
                  </a:extLst>
                </a:gridCol>
              </a:tblGrid>
              <a:tr h="372902">
                <a:tc>
                  <a:txBody>
                    <a:bodyPr/>
                    <a:lstStyle/>
                    <a:p>
                      <a:pPr algn="ctr"/>
                      <a:endParaRPr kumimoji="1" lang="ja-JP" altLang="en-US" sz="1050" dirty="0"/>
                    </a:p>
                  </a:txBody>
                  <a:tcPr anchor="ctr">
                    <a:solidFill>
                      <a:schemeClr val="bg1"/>
                    </a:solidFill>
                  </a:tcPr>
                </a:tc>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M</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走行に関する統括をする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C</a:t>
                      </a:r>
                    </a:p>
                  </a:txBody>
                  <a:tcPr anchor="ctr">
                    <a:solidFill>
                      <a:srgbClr val="FF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I</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D</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6E6E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クラスの構造をクラス図に示す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ただし</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 </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多重度はすべて１</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 </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ロール名はクラス名と対応しているものとする</a:t>
            </a:r>
            <a:r>
              <a:rPr kumimoji="1" lang="en-US" altLang="ja-JP" sz="105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37783" y="1063261"/>
            <a:ext cx="8676663"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40760"/>
            <a:ext cx="0" cy="269168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171011" y="3432448"/>
            <a:ext cx="8784197" cy="0"/>
          </a:xfrm>
          <a:prstGeom prst="line">
            <a:avLst/>
          </a:prstGeom>
        </p:spPr>
        <p:style>
          <a:lnRef idx="2">
            <a:schemeClr val="accent6"/>
          </a:lnRef>
          <a:fillRef idx="0">
            <a:schemeClr val="accent6"/>
          </a:fillRef>
          <a:effectRef idx="1">
            <a:schemeClr val="accent6"/>
          </a:effectRef>
          <a:fontRef idx="minor">
            <a:schemeClr val="tx1"/>
          </a:fontRef>
        </p:style>
      </p:cxnSp>
      <p:pic>
        <p:nvPicPr>
          <p:cNvPr id="4" name="図 3">
            <a:extLst>
              <a:ext uri="{FF2B5EF4-FFF2-40B4-BE49-F238E27FC236}">
                <a16:creationId xmlns:a16="http://schemas.microsoft.com/office/drawing/2014/main" id="{CE84C7DB-1995-4F7C-92A5-FB82AE470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28" y="3527041"/>
            <a:ext cx="12535944" cy="5964743"/>
          </a:xfrm>
          <a:prstGeom prst="rect">
            <a:avLst/>
          </a:prstGeom>
        </p:spPr>
      </p:pic>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ext uri="{D42A27DB-BD31-4B8C-83A1-F6EECF244321}">
                <p14:modId xmlns:p14="http://schemas.microsoft.com/office/powerpoint/2010/main" val="1790681961"/>
              </p:ext>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520665">
                  <a:extLst>
                    <a:ext uri="{9D8B030D-6E8A-4147-A177-3AD203B41FA5}">
                      <a16:colId xmlns:a16="http://schemas.microsoft.com/office/drawing/2014/main" val="814702488"/>
                    </a:ext>
                  </a:extLst>
                </a:gridCol>
                <a:gridCol w="1152128">
                  <a:extLst>
                    <a:ext uri="{9D8B030D-6E8A-4147-A177-3AD203B41FA5}">
                      <a16:colId xmlns:a16="http://schemas.microsoft.com/office/drawing/2014/main" val="965776415"/>
                    </a:ext>
                  </a:extLst>
                </a:gridCol>
                <a:gridCol w="1844829">
                  <a:extLst>
                    <a:ext uri="{9D8B030D-6E8A-4147-A177-3AD203B41FA5}">
                      <a16:colId xmlns:a16="http://schemas.microsoft.com/office/drawing/2014/main" val="4018518874"/>
                    </a:ext>
                  </a:extLst>
                </a:gridCol>
              </a:tblGrid>
              <a:tr h="282966">
                <a:tc>
                  <a:txBody>
                    <a:bodyPr/>
                    <a:lstStyle/>
                    <a:p>
                      <a:pPr algn="ctr"/>
                      <a:endParaRPr kumimoji="1" lang="ja-JP" altLang="en-US" sz="1050" b="1" dirty="0"/>
                    </a:p>
                  </a:txBody>
                  <a:tcPr anchor="ctr">
                    <a:solidFill>
                      <a:schemeClr val="bg1"/>
                    </a:solidFill>
                  </a:tcPr>
                </a:tc>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M1a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C2a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区間管理用計器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区間管理が使用する計器</a:t>
                      </a:r>
                    </a:p>
                  </a:txBody>
                  <a:tcPr anchor="ctr">
                    <a:solidFill>
                      <a:srgbClr val="CCFFCC"/>
                    </a:solidFill>
                  </a:tcPr>
                </a:tc>
                <a:extLst>
                  <a:ext uri="{0D108BD9-81ED-4DB2-BD59-A6C34878D82A}">
                    <a16:rowId xmlns:a16="http://schemas.microsoft.com/office/drawing/2014/main" val="1606777104"/>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I2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ライントレーサが使用する計器</a:t>
                      </a:r>
                    </a:p>
                  </a:txBody>
                  <a:tcPr anchor="ctr">
                    <a:solidFill>
                      <a:srgbClr val="CCFFCC"/>
                    </a:solidFill>
                  </a:tcPr>
                </a:tc>
                <a:extLst>
                  <a:ext uri="{0D108BD9-81ED-4DB2-BD59-A6C34878D82A}">
                    <a16:rowId xmlns:a16="http://schemas.microsoft.com/office/drawing/2014/main" val="267836190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走行距離の計算</a:t>
                      </a:r>
                    </a:p>
                  </a:txBody>
                  <a:tcPr anchor="ctr">
                    <a:solidFill>
                      <a:srgbClr val="CCFFCC"/>
                    </a:solidFill>
                  </a:tcPr>
                </a:tc>
                <a:extLst>
                  <a:ext uri="{0D108BD9-81ED-4DB2-BD59-A6C34878D82A}">
                    <a16:rowId xmlns:a16="http://schemas.microsoft.com/office/drawing/2014/main" val="3958245410"/>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I2b</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I2d</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テキスト ボックス 47">
            <a:extLst>
              <a:ext uri="{FF2B5EF4-FFF2-40B4-BE49-F238E27FC236}">
                <a16:creationId xmlns:a16="http://schemas.microsoft.com/office/drawing/2014/main" id="{606F8DF5-340C-48E3-809F-A1138CA23CDE}"/>
              </a:ext>
            </a:extLst>
          </p:cNvPr>
          <p:cNvSpPr txBox="1"/>
          <p:nvPr/>
        </p:nvSpPr>
        <p:spPr>
          <a:xfrm>
            <a:off x="10301946" y="109416"/>
            <a:ext cx="239211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3200" b="1" i="0" u="none" strike="noStrike" kern="1200" cap="none" spc="0" normalizeH="0" baseline="0" noProof="0" dirty="0" err="1">
                <a:ln>
                  <a:noFill/>
                </a:ln>
                <a:solidFill>
                  <a:srgbClr val="F600AA"/>
                </a:solidFill>
                <a:effectLst/>
                <a:uLnTx/>
                <a:uFillTx/>
                <a:latin typeface="游ゴシック" panose="020B0400000000000000" pitchFamily="50" charset="-128"/>
                <a:ea typeface="游ゴシック" panose="020B0400000000000000" pitchFamily="50" charset="-128"/>
                <a:cs typeface="+mn-cs"/>
              </a:rPr>
              <a:t>teamNITIC</a:t>
            </a:r>
            <a:endParaRPr kumimoji="1" lang="ja-JP" altLang="en-US" sz="3200" b="1" i="0" u="none" strike="noStrike" kern="1200" cap="none" spc="0" normalizeH="0" baseline="0" noProof="0" dirty="0">
              <a:ln>
                <a:noFill/>
              </a:ln>
              <a:solidFill>
                <a:srgbClr val="F600AA"/>
              </a:solidFill>
              <a:effectLst/>
              <a:uLnTx/>
              <a:uFillTx/>
              <a:latin typeface="游ゴシック" panose="020B0400000000000000" pitchFamily="50" charset="-128"/>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96786181-6B00-47E4-8B6A-0CF79448A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46" y="1477944"/>
            <a:ext cx="3677997" cy="1911400"/>
          </a:xfrm>
          <a:prstGeom prst="rect">
            <a:avLst/>
          </a:prstGeom>
        </p:spPr>
      </p:pic>
    </p:spTree>
    <p:extLst>
      <p:ext uri="{BB962C8B-B14F-4D97-AF65-F5344CB8AC3E}">
        <p14:creationId xmlns:p14="http://schemas.microsoft.com/office/powerpoint/2010/main" val="2166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グループ化 120">
            <a:extLst>
              <a:ext uri="{FF2B5EF4-FFF2-40B4-BE49-F238E27FC236}">
                <a16:creationId xmlns:a16="http://schemas.microsoft.com/office/drawing/2014/main" id="{43F7C058-092B-4E80-A739-DA527B4C703F}"/>
              </a:ext>
            </a:extLst>
          </p:cNvPr>
          <p:cNvGrpSpPr/>
          <p:nvPr/>
        </p:nvGrpSpPr>
        <p:grpSpPr>
          <a:xfrm>
            <a:off x="8159073" y="253425"/>
            <a:ext cx="2016000" cy="1167206"/>
            <a:chOff x="8159073" y="253425"/>
            <a:chExt cx="2016000" cy="1167206"/>
          </a:xfrm>
        </p:grpSpPr>
        <p:sp>
          <p:nvSpPr>
            <p:cNvPr id="122" name="四角形: 角を丸くする 121">
              <a:extLst>
                <a:ext uri="{FF2B5EF4-FFF2-40B4-BE49-F238E27FC236}">
                  <a16:creationId xmlns:a16="http://schemas.microsoft.com/office/drawing/2014/main" id="{70D53A19-497C-48A4-9F64-45C4FFC4715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24D8E5A6-8986-4166-B16A-26A3EACC1CC1}"/>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118" name="グループ化 117">
            <a:extLst>
              <a:ext uri="{FF2B5EF4-FFF2-40B4-BE49-F238E27FC236}">
                <a16:creationId xmlns:a16="http://schemas.microsoft.com/office/drawing/2014/main" id="{28CF8E8F-61E0-4301-AEA1-5E1075DD646F}"/>
              </a:ext>
            </a:extLst>
          </p:cNvPr>
          <p:cNvGrpSpPr/>
          <p:nvPr/>
        </p:nvGrpSpPr>
        <p:grpSpPr>
          <a:xfrm>
            <a:off x="6147012" y="266574"/>
            <a:ext cx="2438787" cy="1153695"/>
            <a:chOff x="6147012" y="266574"/>
            <a:chExt cx="2438787" cy="1153695"/>
          </a:xfrm>
        </p:grpSpPr>
        <p:sp>
          <p:nvSpPr>
            <p:cNvPr id="119" name="四角形: 角を丸くする 118">
              <a:extLst>
                <a:ext uri="{FF2B5EF4-FFF2-40B4-BE49-F238E27FC236}">
                  <a16:creationId xmlns:a16="http://schemas.microsoft.com/office/drawing/2014/main" id="{9158F5F3-9485-4C44-8FD0-7FA75B97AAFB}"/>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26E98462-2A45-42F6-9B81-9CC086D9E7AD}"/>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112" name="グループ化 111">
            <a:extLst>
              <a:ext uri="{FF2B5EF4-FFF2-40B4-BE49-F238E27FC236}">
                <a16:creationId xmlns:a16="http://schemas.microsoft.com/office/drawing/2014/main" id="{2733FBC0-326E-47EC-B3CD-1CD49EBFB576}"/>
              </a:ext>
            </a:extLst>
          </p:cNvPr>
          <p:cNvGrpSpPr/>
          <p:nvPr/>
        </p:nvGrpSpPr>
        <p:grpSpPr>
          <a:xfrm>
            <a:off x="2107846" y="250893"/>
            <a:ext cx="2016000" cy="1383050"/>
            <a:chOff x="2107846" y="250893"/>
            <a:chExt cx="2016000" cy="1383050"/>
          </a:xfrm>
        </p:grpSpPr>
        <p:sp>
          <p:nvSpPr>
            <p:cNvPr id="113" name="四角形: 角を丸くする 112">
              <a:extLst>
                <a:ext uri="{FF2B5EF4-FFF2-40B4-BE49-F238E27FC236}">
                  <a16:creationId xmlns:a16="http://schemas.microsoft.com/office/drawing/2014/main" id="{C9CC8F6A-29E1-4A48-97BD-C0D43CA2FDAA}"/>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B54A97B5-EBD8-4A32-9976-A0BDF1C1A607}"/>
                </a:ext>
              </a:extLst>
            </p:cNvPr>
            <p:cNvSpPr txBox="1"/>
            <p:nvPr/>
          </p:nvSpPr>
          <p:spPr>
            <a:xfrm>
              <a:off x="2132400" y="250893"/>
              <a:ext cx="197915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100" name="四角形: 角を丸くする 99">
            <a:extLst>
              <a:ext uri="{FF2B5EF4-FFF2-40B4-BE49-F238E27FC236}">
                <a16:creationId xmlns:a16="http://schemas.microsoft.com/office/drawing/2014/main" id="{4C9CA578-648F-4159-8A6A-1C3A25BDF3C8}"/>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3" name="テキスト ボックス 102">
            <a:extLst>
              <a:ext uri="{FF2B5EF4-FFF2-40B4-BE49-F238E27FC236}">
                <a16:creationId xmlns:a16="http://schemas.microsoft.com/office/drawing/2014/main" id="{52F64BF3-FFE5-4B54-8909-4F3410501A17}"/>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0772" y="47824"/>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正方形/長方形 42">
            <a:extLst>
              <a:ext uri="{FF2B5EF4-FFF2-40B4-BE49-F238E27FC236}">
                <a16:creationId xmlns:a16="http://schemas.microsoft.com/office/drawing/2014/main" id="{D374D65D-D36C-48A5-ABE8-2ED70C87A432}"/>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373655" y="134347"/>
            <a:ext cx="161411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5" name="テキスト ボックス 64">
            <a:extLst>
              <a:ext uri="{FF2B5EF4-FFF2-40B4-BE49-F238E27FC236}">
                <a16:creationId xmlns:a16="http://schemas.microsoft.com/office/drawing/2014/main" id="{A6DAA2E6-402A-45E8-9769-DF1DC8EBA18A}"/>
              </a:ext>
            </a:extLst>
          </p:cNvPr>
          <p:cNvSpPr txBox="1"/>
          <p:nvPr/>
        </p:nvSpPr>
        <p:spPr>
          <a:xfrm>
            <a:off x="10301946" y="109416"/>
            <a:ext cx="239211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3200" b="1" i="0" u="none" strike="noStrike" kern="1200" cap="none" spc="0" normalizeH="0" baseline="0" noProof="0" dirty="0" err="1">
                <a:ln>
                  <a:noFill/>
                </a:ln>
                <a:solidFill>
                  <a:srgbClr val="F600AA"/>
                </a:solidFill>
                <a:effectLst/>
                <a:uLnTx/>
                <a:uFillTx/>
                <a:latin typeface="游ゴシック" panose="020B0400000000000000" pitchFamily="50" charset="-128"/>
                <a:ea typeface="游ゴシック" panose="020B0400000000000000" pitchFamily="50" charset="-128"/>
                <a:cs typeface="+mn-cs"/>
              </a:rPr>
              <a:t>teamNITIC</a:t>
            </a:r>
            <a:endParaRPr kumimoji="1" lang="ja-JP" altLang="en-US" sz="3200" b="1" i="0" u="none" strike="noStrike" kern="1200" cap="none" spc="0" normalizeH="0" baseline="0" noProof="0" dirty="0">
              <a:ln>
                <a:noFill/>
              </a:ln>
              <a:solidFill>
                <a:srgbClr val="F600AA"/>
              </a:solidFill>
              <a:effectLst/>
              <a:uLnTx/>
              <a:uFillTx/>
              <a:latin typeface="游ゴシック" panose="020B0400000000000000" pitchFamily="50" charset="-128"/>
              <a:ea typeface="游ゴシック" panose="020B0400000000000000" pitchFamily="50" charset="-128"/>
              <a:cs typeface="+mn-cs"/>
            </a:endParaRPr>
          </a:p>
        </p:txBody>
      </p:sp>
      <p:pic>
        <p:nvPicPr>
          <p:cNvPr id="67" name="図 66" descr="スクリーンショット が含まれている画像&#10;&#10;自動的に生成された説明">
            <a:extLst>
              <a:ext uri="{FF2B5EF4-FFF2-40B4-BE49-F238E27FC236}">
                <a16:creationId xmlns:a16="http://schemas.microsoft.com/office/drawing/2014/main" id="{67D32CAB-F163-4271-B706-427491352635}"/>
              </a:ext>
            </a:extLst>
          </p:cNvPr>
          <p:cNvPicPr>
            <a:picLocks noChangeAspect="1"/>
          </p:cNvPicPr>
          <p:nvPr/>
        </p:nvPicPr>
        <p:blipFill rotWithShape="1">
          <a:blip r:embed="rId2">
            <a:extLst>
              <a:ext uri="{28A0092B-C50C-407E-A947-70E740481C1C}">
                <a14:useLocalDpi xmlns:a14="http://schemas.microsoft.com/office/drawing/2010/main" val="0"/>
              </a:ext>
            </a:extLst>
          </a:blip>
          <a:srcRect l="5818" t="10569" r="3383" b="7631"/>
          <a:stretch/>
        </p:blipFill>
        <p:spPr>
          <a:xfrm>
            <a:off x="225504" y="1492596"/>
            <a:ext cx="4320480" cy="2972428"/>
          </a:xfrm>
          <a:prstGeom prst="rect">
            <a:avLst/>
          </a:prstGeom>
        </p:spPr>
      </p:pic>
      <p:sp>
        <p:nvSpPr>
          <p:cNvPr id="68" name="テキスト ボックス 67">
            <a:extLst>
              <a:ext uri="{FF2B5EF4-FFF2-40B4-BE49-F238E27FC236}">
                <a16:creationId xmlns:a16="http://schemas.microsoft.com/office/drawing/2014/main" id="{DFFACABC-4DA0-4856-BE2C-FBAD7D4B7D2A}"/>
              </a:ext>
            </a:extLst>
          </p:cNvPr>
          <p:cNvSpPr txBox="1"/>
          <p:nvPr/>
        </p:nvSpPr>
        <p:spPr>
          <a:xfrm>
            <a:off x="159529" y="733120"/>
            <a:ext cx="257206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１</a:t>
            </a:r>
            <a:r>
              <a:rPr kumimoji="1" lang="en-US" altLang="ja-JP" sz="1600" b="1" i="0" u="none" strike="noStrike" kern="1200" cap="none" spc="0" normalizeH="0" baseline="0" noProof="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システム全体の状態</a:t>
            </a:r>
          </a:p>
        </p:txBody>
      </p:sp>
      <p:cxnSp>
        <p:nvCxnSpPr>
          <p:cNvPr id="69" name="直線コネクタ 68">
            <a:extLst>
              <a:ext uri="{FF2B5EF4-FFF2-40B4-BE49-F238E27FC236}">
                <a16:creationId xmlns:a16="http://schemas.microsoft.com/office/drawing/2014/main" id="{08A2710D-888B-4C4C-82D1-576EDFA86BA4}"/>
              </a:ext>
            </a:extLst>
          </p:cNvPr>
          <p:cNvCxnSpPr>
            <a:cxnSpLocks/>
          </p:cNvCxnSpPr>
          <p:nvPr/>
        </p:nvCxnSpPr>
        <p:spPr>
          <a:xfrm>
            <a:off x="225504" y="1026279"/>
            <a:ext cx="423269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67CFD2D-EC78-43DA-885E-9479E2B899F5}"/>
              </a:ext>
            </a:extLst>
          </p:cNvPr>
          <p:cNvSpPr txBox="1"/>
          <p:nvPr/>
        </p:nvSpPr>
        <p:spPr>
          <a:xfrm>
            <a:off x="178077" y="1102202"/>
            <a:ext cx="27687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機能の状態をステートマシン図に示す．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1" name="テキスト ボックス 70">
            <a:extLst>
              <a:ext uri="{FF2B5EF4-FFF2-40B4-BE49-F238E27FC236}">
                <a16:creationId xmlns:a16="http://schemas.microsoft.com/office/drawing/2014/main" id="{D142AA33-9B77-4C0B-BFD6-A4DFE92CDCC3}"/>
              </a:ext>
            </a:extLst>
          </p:cNvPr>
          <p:cNvSpPr txBox="1"/>
          <p:nvPr/>
        </p:nvSpPr>
        <p:spPr>
          <a:xfrm>
            <a:off x="4749580" y="733637"/>
            <a:ext cx="27687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システム全体の振る舞い</a:t>
            </a:r>
          </a:p>
        </p:txBody>
      </p:sp>
      <p:cxnSp>
        <p:nvCxnSpPr>
          <p:cNvPr id="72" name="直線コネクタ 71">
            <a:extLst>
              <a:ext uri="{FF2B5EF4-FFF2-40B4-BE49-F238E27FC236}">
                <a16:creationId xmlns:a16="http://schemas.microsoft.com/office/drawing/2014/main" id="{41382414-EEDE-495A-BC9B-E101D44247C4}"/>
              </a:ext>
            </a:extLst>
          </p:cNvPr>
          <p:cNvCxnSpPr>
            <a:cxnSpLocks/>
          </p:cNvCxnSpPr>
          <p:nvPr/>
        </p:nvCxnSpPr>
        <p:spPr>
          <a:xfrm>
            <a:off x="4672608" y="765479"/>
            <a:ext cx="0" cy="37778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FFF2B231-3701-4174-9531-695426865060}"/>
              </a:ext>
            </a:extLst>
          </p:cNvPr>
          <p:cNvSpPr txBox="1"/>
          <p:nvPr/>
        </p:nvSpPr>
        <p:spPr>
          <a:xfrm>
            <a:off x="4744616" y="1128193"/>
            <a:ext cx="3298668" cy="18697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システム全体の振る舞いをシーケンス図に示す．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右図はステートマシン図の振る舞いを具体的にしたものである．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で示した部分はページ下部を参照．</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記号や色はステートマシン図と対応している．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また，ステートマシン図とシーケンス図の対応は下の表のとおり．</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74" name="直線コネクタ 73">
            <a:extLst>
              <a:ext uri="{FF2B5EF4-FFF2-40B4-BE49-F238E27FC236}">
                <a16:creationId xmlns:a16="http://schemas.microsoft.com/office/drawing/2014/main" id="{222A91B4-8DE5-4D2B-9621-40E233F07C4E}"/>
              </a:ext>
            </a:extLst>
          </p:cNvPr>
          <p:cNvCxnSpPr>
            <a:cxnSpLocks/>
          </p:cNvCxnSpPr>
          <p:nvPr/>
        </p:nvCxnSpPr>
        <p:spPr>
          <a:xfrm>
            <a:off x="4744616" y="1030025"/>
            <a:ext cx="778381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75" name="表 74">
            <a:extLst>
              <a:ext uri="{FF2B5EF4-FFF2-40B4-BE49-F238E27FC236}">
                <a16:creationId xmlns:a16="http://schemas.microsoft.com/office/drawing/2014/main" id="{B6073636-7D71-45CE-9DDB-8F26711CEFC0}"/>
              </a:ext>
            </a:extLst>
          </p:cNvPr>
          <p:cNvGraphicFramePr>
            <a:graphicFrameLocks noGrp="1"/>
          </p:cNvGraphicFramePr>
          <p:nvPr>
            <p:extLst>
              <p:ext uri="{D42A27DB-BD31-4B8C-83A1-F6EECF244321}">
                <p14:modId xmlns:p14="http://schemas.microsoft.com/office/powerpoint/2010/main" val="12184954"/>
              </p:ext>
            </p:extLst>
          </p:nvPr>
        </p:nvGraphicFramePr>
        <p:xfrm>
          <a:off x="4768365" y="3245890"/>
          <a:ext cx="3247842" cy="754380"/>
        </p:xfrm>
        <a:graphic>
          <a:graphicData uri="http://schemas.openxmlformats.org/drawingml/2006/table">
            <a:tbl>
              <a:tblPr firstRow="1" bandRow="1">
                <a:tableStyleId>{93296810-A885-4BE3-A3E7-6D5BEEA58F35}</a:tableStyleId>
              </a:tblPr>
              <a:tblGrid>
                <a:gridCol w="478149">
                  <a:extLst>
                    <a:ext uri="{9D8B030D-6E8A-4147-A177-3AD203B41FA5}">
                      <a16:colId xmlns:a16="http://schemas.microsoft.com/office/drawing/2014/main" val="2571724923"/>
                    </a:ext>
                  </a:extLst>
                </a:gridCol>
                <a:gridCol w="1368152">
                  <a:extLst>
                    <a:ext uri="{9D8B030D-6E8A-4147-A177-3AD203B41FA5}">
                      <a16:colId xmlns:a16="http://schemas.microsoft.com/office/drawing/2014/main" val="1025851071"/>
                    </a:ext>
                  </a:extLst>
                </a:gridCol>
                <a:gridCol w="1401541">
                  <a:extLst>
                    <a:ext uri="{9D8B030D-6E8A-4147-A177-3AD203B41FA5}">
                      <a16:colId xmlns:a16="http://schemas.microsoft.com/office/drawing/2014/main" val="809807974"/>
                    </a:ext>
                  </a:extLst>
                </a:gridCol>
              </a:tblGrid>
              <a:tr h="204184">
                <a:tc>
                  <a:txBody>
                    <a:bodyPr/>
                    <a:lstStyle/>
                    <a:p>
                      <a:pPr algn="ctr"/>
                      <a:endParaRPr kumimoji="1" lang="ja-JP" altLang="en-US" sz="1050" dirty="0"/>
                    </a:p>
                  </a:txBody>
                  <a:tcPr>
                    <a:solidFill>
                      <a:schemeClr val="bg1"/>
                    </a:solidFill>
                  </a:tcPr>
                </a:tc>
                <a:tc>
                  <a:txBody>
                    <a:bodyPr/>
                    <a:lstStyle/>
                    <a:p>
                      <a:pPr algn="ctr"/>
                      <a:r>
                        <a:rPr kumimoji="1" lang="ja-JP" altLang="en-US" sz="1050" dirty="0"/>
                        <a:t>ステートマシン図</a:t>
                      </a:r>
                    </a:p>
                  </a:txBody>
                  <a:tcPr/>
                </a:tc>
                <a:tc>
                  <a:txBody>
                    <a:bodyPr/>
                    <a:lstStyle/>
                    <a:p>
                      <a:pPr algn="ctr"/>
                      <a:r>
                        <a:rPr kumimoji="1" lang="ja-JP" altLang="en-US" sz="1050" dirty="0"/>
                        <a:t>シーケンス図</a:t>
                      </a:r>
                    </a:p>
                  </a:txBody>
                  <a:tcPr/>
                </a:tc>
                <a:extLst>
                  <a:ext uri="{0D108BD9-81ED-4DB2-BD59-A6C34878D82A}">
                    <a16:rowId xmlns:a16="http://schemas.microsoft.com/office/drawing/2014/main" val="312303301"/>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A</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a:t>
                      </a:r>
                    </a:p>
                  </a:txBody>
                  <a:tcPr/>
                </a:tc>
                <a:extLst>
                  <a:ext uri="{0D108BD9-81ED-4DB2-BD59-A6C34878D82A}">
                    <a16:rowId xmlns:a16="http://schemas.microsoft.com/office/drawing/2014/main" val="2488118463"/>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B</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a:t>
                      </a:r>
                    </a:p>
                  </a:txBody>
                  <a:tcPr/>
                </a:tc>
                <a:extLst>
                  <a:ext uri="{0D108BD9-81ED-4DB2-BD59-A6C34878D82A}">
                    <a16:rowId xmlns:a16="http://schemas.microsoft.com/office/drawing/2014/main" val="3675270709"/>
                  </a:ext>
                </a:extLst>
              </a:tr>
            </a:tbl>
          </a:graphicData>
        </a:graphic>
      </p:graphicFrame>
      <p:sp>
        <p:nvSpPr>
          <p:cNvPr id="76" name="テキスト ボックス 75">
            <a:extLst>
              <a:ext uri="{FF2B5EF4-FFF2-40B4-BE49-F238E27FC236}">
                <a16:creationId xmlns:a16="http://schemas.microsoft.com/office/drawing/2014/main" id="{07A786D4-336E-44ED-A4CA-B219FECFD13E}"/>
              </a:ext>
            </a:extLst>
          </p:cNvPr>
          <p:cNvSpPr txBox="1"/>
          <p:nvPr/>
        </p:nvSpPr>
        <p:spPr>
          <a:xfrm>
            <a:off x="152333" y="4863986"/>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Ａ</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区間確認の振る舞い</a:t>
            </a:r>
          </a:p>
        </p:txBody>
      </p:sp>
      <p:cxnSp>
        <p:nvCxnSpPr>
          <p:cNvPr id="77" name="直線コネクタ 76">
            <a:extLst>
              <a:ext uri="{FF2B5EF4-FFF2-40B4-BE49-F238E27FC236}">
                <a16:creationId xmlns:a16="http://schemas.microsoft.com/office/drawing/2014/main" id="{D54DBDB6-7DF8-4A11-B2B7-1C4EEFBC2675}"/>
              </a:ext>
            </a:extLst>
          </p:cNvPr>
          <p:cNvCxnSpPr>
            <a:cxnSpLocks/>
          </p:cNvCxnSpPr>
          <p:nvPr/>
        </p:nvCxnSpPr>
        <p:spPr>
          <a:xfrm>
            <a:off x="195198" y="5170354"/>
            <a:ext cx="7141706" cy="20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D30BA5CC-FADD-496A-8CB2-3732A1497CE5}"/>
              </a:ext>
            </a:extLst>
          </p:cNvPr>
          <p:cNvSpPr txBox="1"/>
          <p:nvPr/>
        </p:nvSpPr>
        <p:spPr>
          <a:xfrm>
            <a:off x="175228" y="5219493"/>
            <a:ext cx="5161675"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区間確認の振る舞いをシーケンス図で表す。全体概要の赤枠の部分に当たる。</a:t>
            </a:r>
          </a:p>
        </p:txBody>
      </p:sp>
      <p:cxnSp>
        <p:nvCxnSpPr>
          <p:cNvPr id="79" name="直線コネクタ 78">
            <a:extLst>
              <a:ext uri="{FF2B5EF4-FFF2-40B4-BE49-F238E27FC236}">
                <a16:creationId xmlns:a16="http://schemas.microsoft.com/office/drawing/2014/main" id="{AA292FA2-8EF1-481D-A4A4-FD2DCFDA81C1}"/>
              </a:ext>
            </a:extLst>
          </p:cNvPr>
          <p:cNvCxnSpPr>
            <a:cxnSpLocks/>
          </p:cNvCxnSpPr>
          <p:nvPr/>
        </p:nvCxnSpPr>
        <p:spPr>
          <a:xfrm flipH="1">
            <a:off x="122479" y="4638706"/>
            <a:ext cx="1245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753F1D3-1207-4095-A6AF-F783B1F40C82}"/>
              </a:ext>
            </a:extLst>
          </p:cNvPr>
          <p:cNvCxnSpPr>
            <a:cxnSpLocks/>
          </p:cNvCxnSpPr>
          <p:nvPr/>
        </p:nvCxnSpPr>
        <p:spPr>
          <a:xfrm flipH="1">
            <a:off x="7405806" y="4728592"/>
            <a:ext cx="0" cy="46713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632D72F-12BB-4B4E-A2D2-72AFDB888BD9}"/>
              </a:ext>
            </a:extLst>
          </p:cNvPr>
          <p:cNvSpPr txBox="1"/>
          <p:nvPr/>
        </p:nvSpPr>
        <p:spPr>
          <a:xfrm>
            <a:off x="7455110" y="4833869"/>
            <a:ext cx="377021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Ｂ</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ライントレースの振る舞い</a:t>
            </a:r>
          </a:p>
        </p:txBody>
      </p:sp>
      <p:sp>
        <p:nvSpPr>
          <p:cNvPr id="82" name="テキスト ボックス 81">
            <a:extLst>
              <a:ext uri="{FF2B5EF4-FFF2-40B4-BE49-F238E27FC236}">
                <a16:creationId xmlns:a16="http://schemas.microsoft.com/office/drawing/2014/main" id="{3386EA29-018C-4678-86B1-E8067B67020A}"/>
              </a:ext>
            </a:extLst>
          </p:cNvPr>
          <p:cNvSpPr txBox="1"/>
          <p:nvPr/>
        </p:nvSpPr>
        <p:spPr>
          <a:xfrm>
            <a:off x="7498259" y="5195407"/>
            <a:ext cx="512811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ライントレースの振る舞いをシーケンス図で表す。全体概要の青枠の部分に当たる．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で示した部分は次ページを参照．</a:t>
            </a:r>
          </a:p>
        </p:txBody>
      </p:sp>
      <p:cxnSp>
        <p:nvCxnSpPr>
          <p:cNvPr id="83" name="直線コネクタ 82">
            <a:extLst>
              <a:ext uri="{FF2B5EF4-FFF2-40B4-BE49-F238E27FC236}">
                <a16:creationId xmlns:a16="http://schemas.microsoft.com/office/drawing/2014/main" id="{4E204DF8-820E-4F9E-9F28-799F16E8729F}"/>
              </a:ext>
            </a:extLst>
          </p:cNvPr>
          <p:cNvCxnSpPr>
            <a:cxnSpLocks/>
          </p:cNvCxnSpPr>
          <p:nvPr/>
        </p:nvCxnSpPr>
        <p:spPr>
          <a:xfrm>
            <a:off x="7516665" y="5172423"/>
            <a:ext cx="5061814" cy="3011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4" name="図 83">
            <a:extLst>
              <a:ext uri="{FF2B5EF4-FFF2-40B4-BE49-F238E27FC236}">
                <a16:creationId xmlns:a16="http://schemas.microsoft.com/office/drawing/2014/main" id="{EFDD1FDE-9909-4708-B87F-B703C42B9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62" y="5628407"/>
            <a:ext cx="5161674" cy="3805510"/>
          </a:xfrm>
          <a:prstGeom prst="rect">
            <a:avLst/>
          </a:prstGeom>
        </p:spPr>
      </p:pic>
      <p:grpSp>
        <p:nvGrpSpPr>
          <p:cNvPr id="85" name="グループ化 84">
            <a:extLst>
              <a:ext uri="{FF2B5EF4-FFF2-40B4-BE49-F238E27FC236}">
                <a16:creationId xmlns:a16="http://schemas.microsoft.com/office/drawing/2014/main" id="{5F8921EF-EBF4-4188-BAF2-4FC62AE66413}"/>
              </a:ext>
            </a:extLst>
          </p:cNvPr>
          <p:cNvGrpSpPr/>
          <p:nvPr/>
        </p:nvGrpSpPr>
        <p:grpSpPr>
          <a:xfrm>
            <a:off x="1152827" y="2332583"/>
            <a:ext cx="279421" cy="307777"/>
            <a:chOff x="2540906" y="1209974"/>
            <a:chExt cx="279421" cy="307777"/>
          </a:xfrm>
        </p:grpSpPr>
        <p:sp>
          <p:nvSpPr>
            <p:cNvPr id="86" name="楕円 85">
              <a:extLst>
                <a:ext uri="{FF2B5EF4-FFF2-40B4-BE49-F238E27FC236}">
                  <a16:creationId xmlns:a16="http://schemas.microsoft.com/office/drawing/2014/main" id="{169BADFD-B5C7-40BD-AADF-2C5F2579F4CB}"/>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D61155B5-104E-4E8B-9FCC-52418A6FDD94}"/>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grpSp>
        <p:nvGrpSpPr>
          <p:cNvPr id="88" name="グループ化 87">
            <a:extLst>
              <a:ext uri="{FF2B5EF4-FFF2-40B4-BE49-F238E27FC236}">
                <a16:creationId xmlns:a16="http://schemas.microsoft.com/office/drawing/2014/main" id="{C308EB8A-BC7E-4019-A2CC-A00CE793F8C5}"/>
              </a:ext>
            </a:extLst>
          </p:cNvPr>
          <p:cNvGrpSpPr/>
          <p:nvPr/>
        </p:nvGrpSpPr>
        <p:grpSpPr>
          <a:xfrm>
            <a:off x="1053292" y="5524983"/>
            <a:ext cx="279421" cy="307777"/>
            <a:chOff x="2540906" y="1209974"/>
            <a:chExt cx="279421" cy="307777"/>
          </a:xfrm>
        </p:grpSpPr>
        <p:sp>
          <p:nvSpPr>
            <p:cNvPr id="89" name="楕円 88">
              <a:extLst>
                <a:ext uri="{FF2B5EF4-FFF2-40B4-BE49-F238E27FC236}">
                  <a16:creationId xmlns:a16="http://schemas.microsoft.com/office/drawing/2014/main" id="{D37A8231-1ED9-4907-AD2F-0DED30EFBDD2}"/>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A0F22D09-0D0C-4329-8CF1-35C6B7B08242}"/>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91" name="図 90">
            <a:extLst>
              <a:ext uri="{FF2B5EF4-FFF2-40B4-BE49-F238E27FC236}">
                <a16:creationId xmlns:a16="http://schemas.microsoft.com/office/drawing/2014/main" id="{2F3CF6F7-8954-4B32-8FAE-5EE0051CC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855" y="1207079"/>
            <a:ext cx="4328572" cy="3369090"/>
          </a:xfrm>
          <a:prstGeom prst="rect">
            <a:avLst/>
          </a:prstGeom>
        </p:spPr>
      </p:pic>
      <p:grpSp>
        <p:nvGrpSpPr>
          <p:cNvPr id="92" name="グループ化 91">
            <a:extLst>
              <a:ext uri="{FF2B5EF4-FFF2-40B4-BE49-F238E27FC236}">
                <a16:creationId xmlns:a16="http://schemas.microsoft.com/office/drawing/2014/main" id="{0AAA6C39-FFA6-4426-BA3A-4C0E3C0AA2D4}"/>
              </a:ext>
            </a:extLst>
          </p:cNvPr>
          <p:cNvGrpSpPr/>
          <p:nvPr/>
        </p:nvGrpSpPr>
        <p:grpSpPr>
          <a:xfrm>
            <a:off x="1008811" y="3196679"/>
            <a:ext cx="279421" cy="307777"/>
            <a:chOff x="2540906" y="1209974"/>
            <a:chExt cx="279421" cy="307777"/>
          </a:xfrm>
        </p:grpSpPr>
        <p:sp>
          <p:nvSpPr>
            <p:cNvPr id="93" name="楕円 92">
              <a:extLst>
                <a:ext uri="{FF2B5EF4-FFF2-40B4-BE49-F238E27FC236}">
                  <a16:creationId xmlns:a16="http://schemas.microsoft.com/office/drawing/2014/main" id="{BACE689D-8B7D-48C0-82A7-E353A7AFC925}"/>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94" name="テキスト ボックス 93">
              <a:extLst>
                <a:ext uri="{FF2B5EF4-FFF2-40B4-BE49-F238E27FC236}">
                  <a16:creationId xmlns:a16="http://schemas.microsoft.com/office/drawing/2014/main" id="{88DB7DF2-0B85-4FB6-A2E0-60C63575CED8}"/>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95" name="グループ化 94">
            <a:extLst>
              <a:ext uri="{FF2B5EF4-FFF2-40B4-BE49-F238E27FC236}">
                <a16:creationId xmlns:a16="http://schemas.microsoft.com/office/drawing/2014/main" id="{981099FE-E70B-42EA-AFD6-C700F0F84496}"/>
              </a:ext>
            </a:extLst>
          </p:cNvPr>
          <p:cNvGrpSpPr/>
          <p:nvPr/>
        </p:nvGrpSpPr>
        <p:grpSpPr>
          <a:xfrm>
            <a:off x="11321013" y="3142932"/>
            <a:ext cx="279421" cy="307777"/>
            <a:chOff x="2540906" y="1209974"/>
            <a:chExt cx="279421" cy="307777"/>
          </a:xfrm>
        </p:grpSpPr>
        <p:sp>
          <p:nvSpPr>
            <p:cNvPr id="96" name="楕円 95">
              <a:extLst>
                <a:ext uri="{FF2B5EF4-FFF2-40B4-BE49-F238E27FC236}">
                  <a16:creationId xmlns:a16="http://schemas.microsoft.com/office/drawing/2014/main" id="{CF30B01F-DEC9-4B7C-BA9D-B485D3C6C0FC}"/>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97" name="テキスト ボックス 96">
              <a:extLst>
                <a:ext uri="{FF2B5EF4-FFF2-40B4-BE49-F238E27FC236}">
                  <a16:creationId xmlns:a16="http://schemas.microsoft.com/office/drawing/2014/main" id="{ABD065AB-74D2-4A6E-AED2-690C99F568B8}"/>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98" name="グループ化 97">
            <a:extLst>
              <a:ext uri="{FF2B5EF4-FFF2-40B4-BE49-F238E27FC236}">
                <a16:creationId xmlns:a16="http://schemas.microsoft.com/office/drawing/2014/main" id="{EFBE7098-6FCE-4D26-860A-F6332BED812E}"/>
              </a:ext>
            </a:extLst>
          </p:cNvPr>
          <p:cNvGrpSpPr/>
          <p:nvPr/>
        </p:nvGrpSpPr>
        <p:grpSpPr>
          <a:xfrm>
            <a:off x="11321013" y="2598545"/>
            <a:ext cx="279421" cy="307777"/>
            <a:chOff x="2540906" y="1209974"/>
            <a:chExt cx="279421" cy="307777"/>
          </a:xfrm>
        </p:grpSpPr>
        <p:sp>
          <p:nvSpPr>
            <p:cNvPr id="99" name="楕円 98">
              <a:extLst>
                <a:ext uri="{FF2B5EF4-FFF2-40B4-BE49-F238E27FC236}">
                  <a16:creationId xmlns:a16="http://schemas.microsoft.com/office/drawing/2014/main" id="{271071C3-976A-48B9-9AF7-2C4CCBB7C72F}"/>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01" name="テキスト ボックス 100">
              <a:extLst>
                <a:ext uri="{FF2B5EF4-FFF2-40B4-BE49-F238E27FC236}">
                  <a16:creationId xmlns:a16="http://schemas.microsoft.com/office/drawing/2014/main" id="{20437890-A551-4E6C-A56E-2F1EF679851A}"/>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02" name="図 101">
            <a:extLst>
              <a:ext uri="{FF2B5EF4-FFF2-40B4-BE49-F238E27FC236}">
                <a16:creationId xmlns:a16="http://schemas.microsoft.com/office/drawing/2014/main" id="{5F87F8EE-7898-43DA-99DE-56C5B0D4A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817" y="5624689"/>
            <a:ext cx="3782365" cy="3809228"/>
          </a:xfrm>
          <a:prstGeom prst="rect">
            <a:avLst/>
          </a:prstGeom>
        </p:spPr>
      </p:pic>
      <p:grpSp>
        <p:nvGrpSpPr>
          <p:cNvPr id="106" name="グループ化 105">
            <a:extLst>
              <a:ext uri="{FF2B5EF4-FFF2-40B4-BE49-F238E27FC236}">
                <a16:creationId xmlns:a16="http://schemas.microsoft.com/office/drawing/2014/main" id="{6464957B-2D38-424B-97F6-D6DE37D9228E}"/>
              </a:ext>
            </a:extLst>
          </p:cNvPr>
          <p:cNvGrpSpPr/>
          <p:nvPr/>
        </p:nvGrpSpPr>
        <p:grpSpPr>
          <a:xfrm>
            <a:off x="8215528" y="5530555"/>
            <a:ext cx="279421" cy="307777"/>
            <a:chOff x="2540906" y="1209974"/>
            <a:chExt cx="279421" cy="307777"/>
          </a:xfrm>
        </p:grpSpPr>
        <p:sp>
          <p:nvSpPr>
            <p:cNvPr id="107" name="楕円 106">
              <a:extLst>
                <a:ext uri="{FF2B5EF4-FFF2-40B4-BE49-F238E27FC236}">
                  <a16:creationId xmlns:a16="http://schemas.microsoft.com/office/drawing/2014/main" id="{196FCD8E-6A90-448D-8F67-0966031801C4}"/>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08" name="テキスト ボックス 107">
              <a:extLst>
                <a:ext uri="{FF2B5EF4-FFF2-40B4-BE49-F238E27FC236}">
                  <a16:creationId xmlns:a16="http://schemas.microsoft.com/office/drawing/2014/main" id="{D56F02C8-C912-4004-9A4C-A94A572E372C}"/>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09" name="グループ化 108">
            <a:extLst>
              <a:ext uri="{FF2B5EF4-FFF2-40B4-BE49-F238E27FC236}">
                <a16:creationId xmlns:a16="http://schemas.microsoft.com/office/drawing/2014/main" id="{E9BAFEF8-63AA-427F-9D79-6546EEBA8B87}"/>
              </a:ext>
            </a:extLst>
          </p:cNvPr>
          <p:cNvGrpSpPr/>
          <p:nvPr/>
        </p:nvGrpSpPr>
        <p:grpSpPr>
          <a:xfrm>
            <a:off x="10433248" y="6684864"/>
            <a:ext cx="279421" cy="307777"/>
            <a:chOff x="2540906" y="1226436"/>
            <a:chExt cx="279421" cy="307777"/>
          </a:xfrm>
        </p:grpSpPr>
        <p:sp>
          <p:nvSpPr>
            <p:cNvPr id="110" name="楕円 109">
              <a:extLst>
                <a:ext uri="{FF2B5EF4-FFF2-40B4-BE49-F238E27FC236}">
                  <a16:creationId xmlns:a16="http://schemas.microsoft.com/office/drawing/2014/main" id="{44E3D27C-8348-4042-BC7E-EBDF6851523B}"/>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1" name="テキスト ボックス 110">
              <a:extLst>
                <a:ext uri="{FF2B5EF4-FFF2-40B4-BE49-F238E27FC236}">
                  <a16:creationId xmlns:a16="http://schemas.microsoft.com/office/drawing/2014/main" id="{82EB8736-2FC6-4457-A524-00D8684E84B7}"/>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24" name="グループ化 123">
            <a:extLst>
              <a:ext uri="{FF2B5EF4-FFF2-40B4-BE49-F238E27FC236}">
                <a16:creationId xmlns:a16="http://schemas.microsoft.com/office/drawing/2014/main" id="{402AB6D0-54A3-484C-B437-E22FA57FFD4C}"/>
              </a:ext>
            </a:extLst>
          </p:cNvPr>
          <p:cNvGrpSpPr/>
          <p:nvPr/>
        </p:nvGrpSpPr>
        <p:grpSpPr>
          <a:xfrm>
            <a:off x="10433248" y="7289762"/>
            <a:ext cx="279421" cy="307777"/>
            <a:chOff x="2540906" y="1226436"/>
            <a:chExt cx="279421" cy="307777"/>
          </a:xfrm>
        </p:grpSpPr>
        <p:sp>
          <p:nvSpPr>
            <p:cNvPr id="129" name="楕円 128">
              <a:extLst>
                <a:ext uri="{FF2B5EF4-FFF2-40B4-BE49-F238E27FC236}">
                  <a16:creationId xmlns:a16="http://schemas.microsoft.com/office/drawing/2014/main" id="{CB89DDDF-77F1-45A3-92ED-5A8A574F83E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0" name="テキスト ボックス 129">
              <a:extLst>
                <a:ext uri="{FF2B5EF4-FFF2-40B4-BE49-F238E27FC236}">
                  <a16:creationId xmlns:a16="http://schemas.microsoft.com/office/drawing/2014/main" id="{E876A982-E999-4898-B175-B937A38A1152}"/>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44" name="グループ化 143">
            <a:extLst>
              <a:ext uri="{FF2B5EF4-FFF2-40B4-BE49-F238E27FC236}">
                <a16:creationId xmlns:a16="http://schemas.microsoft.com/office/drawing/2014/main" id="{4F73A694-B9CF-42C2-8E09-4FACCC7740BF}"/>
              </a:ext>
            </a:extLst>
          </p:cNvPr>
          <p:cNvGrpSpPr/>
          <p:nvPr/>
        </p:nvGrpSpPr>
        <p:grpSpPr>
          <a:xfrm>
            <a:off x="10433248" y="7894660"/>
            <a:ext cx="279421" cy="307777"/>
            <a:chOff x="2540906" y="1226436"/>
            <a:chExt cx="279421" cy="307777"/>
          </a:xfrm>
        </p:grpSpPr>
        <p:sp>
          <p:nvSpPr>
            <p:cNvPr id="145" name="楕円 144">
              <a:extLst>
                <a:ext uri="{FF2B5EF4-FFF2-40B4-BE49-F238E27FC236}">
                  <a16:creationId xmlns:a16="http://schemas.microsoft.com/office/drawing/2014/main" id="{4AA347D2-A2E0-42C7-AC69-F3D3B238A39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6" name="テキスト ボックス 145">
              <a:extLst>
                <a:ext uri="{FF2B5EF4-FFF2-40B4-BE49-F238E27FC236}">
                  <a16:creationId xmlns:a16="http://schemas.microsoft.com/office/drawing/2014/main" id="{9D8970C7-B8EC-450E-8907-3023AE9D2BE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7" name="グループ化 146">
            <a:extLst>
              <a:ext uri="{FF2B5EF4-FFF2-40B4-BE49-F238E27FC236}">
                <a16:creationId xmlns:a16="http://schemas.microsoft.com/office/drawing/2014/main" id="{8E11DA43-5C7A-4D4A-9E46-71E5B959DB9D}"/>
              </a:ext>
            </a:extLst>
          </p:cNvPr>
          <p:cNvGrpSpPr/>
          <p:nvPr/>
        </p:nvGrpSpPr>
        <p:grpSpPr>
          <a:xfrm>
            <a:off x="10433248" y="8500815"/>
            <a:ext cx="279421" cy="307777"/>
            <a:chOff x="2540906" y="1226436"/>
            <a:chExt cx="279421" cy="307777"/>
          </a:xfrm>
        </p:grpSpPr>
        <p:sp>
          <p:nvSpPr>
            <p:cNvPr id="148" name="楕円 147">
              <a:extLst>
                <a:ext uri="{FF2B5EF4-FFF2-40B4-BE49-F238E27FC236}">
                  <a16:creationId xmlns:a16="http://schemas.microsoft.com/office/drawing/2014/main" id="{C98FA539-CF71-4B91-8F5A-A35C67302F8F}"/>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9" name="テキスト ボックス 148">
              <a:extLst>
                <a:ext uri="{FF2B5EF4-FFF2-40B4-BE49-F238E27FC236}">
                  <a16:creationId xmlns:a16="http://schemas.microsoft.com/office/drawing/2014/main" id="{D7139D1F-5141-4E4B-97D7-FD660D0D5FC8}"/>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spTree>
    <p:extLst>
      <p:ext uri="{BB962C8B-B14F-4D97-AF65-F5344CB8AC3E}">
        <p14:creationId xmlns:p14="http://schemas.microsoft.com/office/powerpoint/2010/main" val="1903147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グループ化 85">
            <a:extLst>
              <a:ext uri="{FF2B5EF4-FFF2-40B4-BE49-F238E27FC236}">
                <a16:creationId xmlns:a16="http://schemas.microsoft.com/office/drawing/2014/main" id="{147E8D34-ACF2-448F-A70B-C03F3759DBEE}"/>
              </a:ext>
            </a:extLst>
          </p:cNvPr>
          <p:cNvGrpSpPr/>
          <p:nvPr/>
        </p:nvGrpSpPr>
        <p:grpSpPr>
          <a:xfrm>
            <a:off x="8159073" y="253425"/>
            <a:ext cx="2016000" cy="1167206"/>
            <a:chOff x="8159073" y="253425"/>
            <a:chExt cx="2016000" cy="1167206"/>
          </a:xfrm>
        </p:grpSpPr>
        <p:sp>
          <p:nvSpPr>
            <p:cNvPr id="88" name="四角形: 角を丸くする 87">
              <a:extLst>
                <a:ext uri="{FF2B5EF4-FFF2-40B4-BE49-F238E27FC236}">
                  <a16:creationId xmlns:a16="http://schemas.microsoft.com/office/drawing/2014/main" id="{61827232-5142-4BB0-949F-725BB21581A6}"/>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1" name="テキスト ボックス 90">
              <a:extLst>
                <a:ext uri="{FF2B5EF4-FFF2-40B4-BE49-F238E27FC236}">
                  <a16:creationId xmlns:a16="http://schemas.microsoft.com/office/drawing/2014/main" id="{9E060E07-EA58-4D70-AD54-F2184016E5CD}"/>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78" name="グループ化 77">
            <a:extLst>
              <a:ext uri="{FF2B5EF4-FFF2-40B4-BE49-F238E27FC236}">
                <a16:creationId xmlns:a16="http://schemas.microsoft.com/office/drawing/2014/main" id="{881E8781-22C1-475D-9D31-A2721867A140}"/>
              </a:ext>
            </a:extLst>
          </p:cNvPr>
          <p:cNvGrpSpPr/>
          <p:nvPr/>
        </p:nvGrpSpPr>
        <p:grpSpPr>
          <a:xfrm>
            <a:off x="4131012" y="255607"/>
            <a:ext cx="2285247" cy="1088857"/>
            <a:chOff x="4131012" y="255607"/>
            <a:chExt cx="2285247" cy="1088857"/>
          </a:xfrm>
        </p:grpSpPr>
        <p:sp>
          <p:nvSpPr>
            <p:cNvPr id="79" name="四角形: 角を丸くする 78">
              <a:extLst>
                <a:ext uri="{FF2B5EF4-FFF2-40B4-BE49-F238E27FC236}">
                  <a16:creationId xmlns:a16="http://schemas.microsoft.com/office/drawing/2014/main" id="{D76069F0-2B58-4D57-84AC-07525E4690C6}"/>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0" name="テキスト ボックス 79">
              <a:extLst>
                <a:ext uri="{FF2B5EF4-FFF2-40B4-BE49-F238E27FC236}">
                  <a16:creationId xmlns:a16="http://schemas.microsoft.com/office/drawing/2014/main" id="{849BA9BE-101C-42A9-87F0-CD6E52D6BEBC}"/>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75" name="グループ化 74">
            <a:extLst>
              <a:ext uri="{FF2B5EF4-FFF2-40B4-BE49-F238E27FC236}">
                <a16:creationId xmlns:a16="http://schemas.microsoft.com/office/drawing/2014/main" id="{80E93157-939F-4AFF-B491-302446061157}"/>
              </a:ext>
            </a:extLst>
          </p:cNvPr>
          <p:cNvGrpSpPr/>
          <p:nvPr/>
        </p:nvGrpSpPr>
        <p:grpSpPr>
          <a:xfrm>
            <a:off x="2107846" y="250893"/>
            <a:ext cx="2016000" cy="1383050"/>
            <a:chOff x="2107846" y="250893"/>
            <a:chExt cx="2016000" cy="1383050"/>
          </a:xfrm>
        </p:grpSpPr>
        <p:sp>
          <p:nvSpPr>
            <p:cNvPr id="76" name="四角形: 角を丸くする 75">
              <a:extLst>
                <a:ext uri="{FF2B5EF4-FFF2-40B4-BE49-F238E27FC236}">
                  <a16:creationId xmlns:a16="http://schemas.microsoft.com/office/drawing/2014/main" id="{288BFF48-462B-4433-A3D6-C85EDE1D1E88}"/>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1E6306DC-74A0-4720-AD9F-1D75E63972F2}"/>
                </a:ext>
              </a:extLst>
            </p:cNvPr>
            <p:cNvSpPr txBox="1"/>
            <p:nvPr/>
          </p:nvSpPr>
          <p:spPr>
            <a:xfrm>
              <a:off x="2132400" y="250893"/>
              <a:ext cx="197915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100800" y="689395"/>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398969" y="149394"/>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74" name="テキスト ボックス 73">
            <a:extLst>
              <a:ext uri="{FF2B5EF4-FFF2-40B4-BE49-F238E27FC236}">
                <a16:creationId xmlns:a16="http://schemas.microsoft.com/office/drawing/2014/main" id="{A5846C84-42B8-4EE9-A815-729435606A11}"/>
              </a:ext>
            </a:extLst>
          </p:cNvPr>
          <p:cNvSpPr txBox="1"/>
          <p:nvPr/>
        </p:nvSpPr>
        <p:spPr>
          <a:xfrm>
            <a:off x="10301946" y="109416"/>
            <a:ext cx="239211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3200" b="1" i="0" u="none" strike="noStrike" kern="1200" cap="none" spc="0" normalizeH="0" baseline="0" noProof="0" dirty="0" err="1">
                <a:ln>
                  <a:noFill/>
                </a:ln>
                <a:solidFill>
                  <a:srgbClr val="F600AA"/>
                </a:solidFill>
                <a:effectLst/>
                <a:uLnTx/>
                <a:uFillTx/>
                <a:latin typeface="游ゴシック" panose="020B0400000000000000" pitchFamily="50" charset="-128"/>
                <a:ea typeface="游ゴシック" panose="020B0400000000000000" pitchFamily="50" charset="-128"/>
                <a:cs typeface="+mn-cs"/>
              </a:rPr>
              <a:t>teamNITIC</a:t>
            </a:r>
            <a:endParaRPr kumimoji="1" lang="ja-JP" altLang="en-US" sz="3200" b="1" i="0" u="none" strike="noStrike" kern="1200" cap="none" spc="0" normalizeH="0" baseline="0" noProof="0" dirty="0">
              <a:ln>
                <a:noFill/>
              </a:ln>
              <a:solidFill>
                <a:srgbClr val="F600AA"/>
              </a:solidFill>
              <a:effectLst/>
              <a:uLnTx/>
              <a:uFillTx/>
              <a:latin typeface="游ゴシック" panose="020B0400000000000000" pitchFamily="50" charset="-128"/>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6CEE9D11-B58D-4C36-96E8-A6FA665F5B6D}"/>
              </a:ext>
            </a:extLst>
          </p:cNvPr>
          <p:cNvSpPr txBox="1"/>
          <p:nvPr/>
        </p:nvSpPr>
        <p:spPr>
          <a:xfrm>
            <a:off x="158881" y="4945324"/>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計器管理タスクの振る舞い</a:t>
            </a:r>
          </a:p>
        </p:txBody>
      </p:sp>
      <p:cxnSp>
        <p:nvCxnSpPr>
          <p:cNvPr id="82" name="直線コネクタ 81">
            <a:extLst>
              <a:ext uri="{FF2B5EF4-FFF2-40B4-BE49-F238E27FC236}">
                <a16:creationId xmlns:a16="http://schemas.microsoft.com/office/drawing/2014/main" id="{2A1861DB-C664-45C4-8BA5-937FBB4EBEAA}"/>
              </a:ext>
            </a:extLst>
          </p:cNvPr>
          <p:cNvCxnSpPr>
            <a:cxnSpLocks/>
          </p:cNvCxnSpPr>
          <p:nvPr/>
        </p:nvCxnSpPr>
        <p:spPr>
          <a:xfrm>
            <a:off x="208448" y="5238703"/>
            <a:ext cx="302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27E182B6-269C-403F-AD20-2397AA2D222A}"/>
              </a:ext>
            </a:extLst>
          </p:cNvPr>
          <p:cNvSpPr txBox="1"/>
          <p:nvPr/>
        </p:nvSpPr>
        <p:spPr>
          <a:xfrm>
            <a:off x="141247" y="5255734"/>
            <a:ext cx="336345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計器管理タスクの振る舞いをシーケンス図で表す。計器管理タスクは</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2ms</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周期で実行される．</a:t>
            </a:r>
          </a:p>
        </p:txBody>
      </p:sp>
      <p:sp>
        <p:nvSpPr>
          <p:cNvPr id="84" name="テキスト ボックス 83">
            <a:extLst>
              <a:ext uri="{FF2B5EF4-FFF2-40B4-BE49-F238E27FC236}">
                <a16:creationId xmlns:a16="http://schemas.microsoft.com/office/drawing/2014/main" id="{FEB8C322-B447-42FE-B2CC-181BC74F9165}"/>
              </a:ext>
            </a:extLst>
          </p:cNvPr>
          <p:cNvSpPr txBox="1"/>
          <p:nvPr/>
        </p:nvSpPr>
        <p:spPr>
          <a:xfrm>
            <a:off x="91762" y="718595"/>
            <a:ext cx="430488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Ｂ</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ライントレース内の振る舞い</a:t>
            </a:r>
          </a:p>
        </p:txBody>
      </p:sp>
      <p:cxnSp>
        <p:nvCxnSpPr>
          <p:cNvPr id="85" name="直線コネクタ 84">
            <a:extLst>
              <a:ext uri="{FF2B5EF4-FFF2-40B4-BE49-F238E27FC236}">
                <a16:creationId xmlns:a16="http://schemas.microsoft.com/office/drawing/2014/main" id="{46B556DE-B37A-4CC3-8A5A-785FB5B33991}"/>
              </a:ext>
            </a:extLst>
          </p:cNvPr>
          <p:cNvCxnSpPr>
            <a:cxnSpLocks/>
          </p:cNvCxnSpPr>
          <p:nvPr/>
        </p:nvCxnSpPr>
        <p:spPr>
          <a:xfrm>
            <a:off x="177375" y="1017674"/>
            <a:ext cx="1234410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A935D2EA-80A8-4DA9-AAD9-29890452F6AC}"/>
              </a:ext>
            </a:extLst>
          </p:cNvPr>
          <p:cNvSpPr txBox="1"/>
          <p:nvPr/>
        </p:nvSpPr>
        <p:spPr>
          <a:xfrm>
            <a:off x="202061" y="1068623"/>
            <a:ext cx="512811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ライントレース内の振る舞いをシーケンス図で示す．</a:t>
            </a:r>
          </a:p>
        </p:txBody>
      </p:sp>
      <p:cxnSp>
        <p:nvCxnSpPr>
          <p:cNvPr id="89" name="直線コネクタ 88">
            <a:extLst>
              <a:ext uri="{FF2B5EF4-FFF2-40B4-BE49-F238E27FC236}">
                <a16:creationId xmlns:a16="http://schemas.microsoft.com/office/drawing/2014/main" id="{BAF3AE11-5BAC-4B61-A6B5-371D43B42EA4}"/>
              </a:ext>
            </a:extLst>
          </p:cNvPr>
          <p:cNvCxnSpPr>
            <a:cxnSpLocks/>
          </p:cNvCxnSpPr>
          <p:nvPr/>
        </p:nvCxnSpPr>
        <p:spPr>
          <a:xfrm flipH="1">
            <a:off x="7673570" y="4008512"/>
            <a:ext cx="481178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68008875-5440-494E-8D92-04A1D98933EB}"/>
              </a:ext>
            </a:extLst>
          </p:cNvPr>
          <p:cNvCxnSpPr>
            <a:cxnSpLocks/>
          </p:cNvCxnSpPr>
          <p:nvPr/>
        </p:nvCxnSpPr>
        <p:spPr>
          <a:xfrm>
            <a:off x="7666059" y="4008512"/>
            <a:ext cx="0" cy="87716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2" name="図 91">
            <a:extLst>
              <a:ext uri="{FF2B5EF4-FFF2-40B4-BE49-F238E27FC236}">
                <a16:creationId xmlns:a16="http://schemas.microsoft.com/office/drawing/2014/main" id="{7C387816-BFAE-48F8-8DA1-86E0C0289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34" y="1470531"/>
            <a:ext cx="3463498" cy="3421969"/>
          </a:xfrm>
          <a:prstGeom prst="rect">
            <a:avLst/>
          </a:prstGeom>
        </p:spPr>
      </p:pic>
      <p:pic>
        <p:nvPicPr>
          <p:cNvPr id="94" name="図 93">
            <a:extLst>
              <a:ext uri="{FF2B5EF4-FFF2-40B4-BE49-F238E27FC236}">
                <a16:creationId xmlns:a16="http://schemas.microsoft.com/office/drawing/2014/main" id="{C277F206-AFDE-4462-A5C2-60FC0FBE3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626" y="1456417"/>
            <a:ext cx="2999874" cy="2484000"/>
          </a:xfrm>
          <a:prstGeom prst="rect">
            <a:avLst/>
          </a:prstGeom>
        </p:spPr>
      </p:pic>
      <p:pic>
        <p:nvPicPr>
          <p:cNvPr id="96" name="図 95">
            <a:extLst>
              <a:ext uri="{FF2B5EF4-FFF2-40B4-BE49-F238E27FC236}">
                <a16:creationId xmlns:a16="http://schemas.microsoft.com/office/drawing/2014/main" id="{0497AF96-105E-4C08-AB26-A96635FC12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5042" y="1458273"/>
            <a:ext cx="2784522" cy="2484000"/>
          </a:xfrm>
          <a:prstGeom prst="rect">
            <a:avLst/>
          </a:prstGeom>
        </p:spPr>
      </p:pic>
      <p:pic>
        <p:nvPicPr>
          <p:cNvPr id="100" name="図 99">
            <a:extLst>
              <a:ext uri="{FF2B5EF4-FFF2-40B4-BE49-F238E27FC236}">
                <a16:creationId xmlns:a16="http://schemas.microsoft.com/office/drawing/2014/main" id="{2758E672-9FDF-40C5-B4A5-646B49213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715" y="4969830"/>
            <a:ext cx="3561344" cy="2465184"/>
          </a:xfrm>
          <a:prstGeom prst="rect">
            <a:avLst/>
          </a:prstGeom>
        </p:spPr>
      </p:pic>
      <p:pic>
        <p:nvPicPr>
          <p:cNvPr id="101" name="図 100">
            <a:extLst>
              <a:ext uri="{FF2B5EF4-FFF2-40B4-BE49-F238E27FC236}">
                <a16:creationId xmlns:a16="http://schemas.microsoft.com/office/drawing/2014/main" id="{EC52D144-4C2E-49B1-9441-EE979AC9E3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715" y="7467267"/>
            <a:ext cx="3561344" cy="1868390"/>
          </a:xfrm>
          <a:prstGeom prst="rect">
            <a:avLst/>
          </a:prstGeom>
        </p:spPr>
      </p:pic>
      <p:pic>
        <p:nvPicPr>
          <p:cNvPr id="102" name="図 101">
            <a:extLst>
              <a:ext uri="{FF2B5EF4-FFF2-40B4-BE49-F238E27FC236}">
                <a16:creationId xmlns:a16="http://schemas.microsoft.com/office/drawing/2014/main" id="{B5399F3B-B528-4833-A324-3901156CA2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6781" y="4106742"/>
            <a:ext cx="3436873" cy="1986577"/>
          </a:xfrm>
          <a:prstGeom prst="rect">
            <a:avLst/>
          </a:prstGeom>
        </p:spPr>
      </p:pic>
      <p:pic>
        <p:nvPicPr>
          <p:cNvPr id="103" name="図 102">
            <a:extLst>
              <a:ext uri="{FF2B5EF4-FFF2-40B4-BE49-F238E27FC236}">
                <a16:creationId xmlns:a16="http://schemas.microsoft.com/office/drawing/2014/main" id="{AA369BE6-91CC-4C51-9C81-EF6C67CE1F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3646" y="6129682"/>
            <a:ext cx="3464796" cy="1611316"/>
          </a:xfrm>
          <a:prstGeom prst="rect">
            <a:avLst/>
          </a:prstGeom>
        </p:spPr>
      </p:pic>
      <p:pic>
        <p:nvPicPr>
          <p:cNvPr id="105" name="図 104">
            <a:extLst>
              <a:ext uri="{FF2B5EF4-FFF2-40B4-BE49-F238E27FC236}">
                <a16:creationId xmlns:a16="http://schemas.microsoft.com/office/drawing/2014/main" id="{34CCD61B-116C-4232-8B2B-FBEA755962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0551" y="7777361"/>
            <a:ext cx="3409335" cy="1558296"/>
          </a:xfrm>
          <a:prstGeom prst="rect">
            <a:avLst/>
          </a:prstGeom>
        </p:spPr>
      </p:pic>
      <p:grpSp>
        <p:nvGrpSpPr>
          <p:cNvPr id="107" name="グループ化 106">
            <a:extLst>
              <a:ext uri="{FF2B5EF4-FFF2-40B4-BE49-F238E27FC236}">
                <a16:creationId xmlns:a16="http://schemas.microsoft.com/office/drawing/2014/main" id="{E0A17CB8-DD56-4EE1-A643-581FF14713AB}"/>
              </a:ext>
            </a:extLst>
          </p:cNvPr>
          <p:cNvGrpSpPr/>
          <p:nvPr/>
        </p:nvGrpSpPr>
        <p:grpSpPr>
          <a:xfrm>
            <a:off x="6404487" y="1344464"/>
            <a:ext cx="279421" cy="307777"/>
            <a:chOff x="2540906" y="1226436"/>
            <a:chExt cx="279421" cy="307777"/>
          </a:xfrm>
        </p:grpSpPr>
        <p:sp>
          <p:nvSpPr>
            <p:cNvPr id="109" name="楕円 108">
              <a:extLst>
                <a:ext uri="{FF2B5EF4-FFF2-40B4-BE49-F238E27FC236}">
                  <a16:creationId xmlns:a16="http://schemas.microsoft.com/office/drawing/2014/main" id="{29771A06-FB57-4EC5-AE82-53E88DFE81A9}"/>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1" name="テキスト ボックス 110">
              <a:extLst>
                <a:ext uri="{FF2B5EF4-FFF2-40B4-BE49-F238E27FC236}">
                  <a16:creationId xmlns:a16="http://schemas.microsoft.com/office/drawing/2014/main" id="{43CDDEEE-7F20-41C9-97BB-227D3FC2DD36}"/>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13" name="グループ化 112">
            <a:extLst>
              <a:ext uri="{FF2B5EF4-FFF2-40B4-BE49-F238E27FC236}">
                <a16:creationId xmlns:a16="http://schemas.microsoft.com/office/drawing/2014/main" id="{4AAA3D28-5860-4C07-A3F4-B6B1805B99CE}"/>
              </a:ext>
            </a:extLst>
          </p:cNvPr>
          <p:cNvGrpSpPr/>
          <p:nvPr/>
        </p:nvGrpSpPr>
        <p:grpSpPr>
          <a:xfrm>
            <a:off x="9615412" y="1368331"/>
            <a:ext cx="279421" cy="307777"/>
            <a:chOff x="2540906" y="1226436"/>
            <a:chExt cx="279421" cy="307777"/>
          </a:xfrm>
        </p:grpSpPr>
        <p:sp>
          <p:nvSpPr>
            <p:cNvPr id="114" name="楕円 113">
              <a:extLst>
                <a:ext uri="{FF2B5EF4-FFF2-40B4-BE49-F238E27FC236}">
                  <a16:creationId xmlns:a16="http://schemas.microsoft.com/office/drawing/2014/main" id="{5E92B625-3544-43D8-9DE7-3ADA28D9FB21}"/>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5" name="テキスト ボックス 114">
              <a:extLst>
                <a:ext uri="{FF2B5EF4-FFF2-40B4-BE49-F238E27FC236}">
                  <a16:creationId xmlns:a16="http://schemas.microsoft.com/office/drawing/2014/main" id="{C4EF2C99-304C-4740-A2F5-706D1114BFD5}"/>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16" name="グループ化 115">
            <a:extLst>
              <a:ext uri="{FF2B5EF4-FFF2-40B4-BE49-F238E27FC236}">
                <a16:creationId xmlns:a16="http://schemas.microsoft.com/office/drawing/2014/main" id="{5AFB2491-F85A-4EB5-967E-D08EA9964956}"/>
              </a:ext>
            </a:extLst>
          </p:cNvPr>
          <p:cNvGrpSpPr/>
          <p:nvPr/>
        </p:nvGrpSpPr>
        <p:grpSpPr>
          <a:xfrm>
            <a:off x="2728907" y="1361204"/>
            <a:ext cx="279421" cy="307777"/>
            <a:chOff x="2540906" y="1226436"/>
            <a:chExt cx="279421" cy="307777"/>
          </a:xfrm>
        </p:grpSpPr>
        <p:sp>
          <p:nvSpPr>
            <p:cNvPr id="117" name="楕円 116">
              <a:extLst>
                <a:ext uri="{FF2B5EF4-FFF2-40B4-BE49-F238E27FC236}">
                  <a16:creationId xmlns:a16="http://schemas.microsoft.com/office/drawing/2014/main" id="{B6C03EAC-2FCD-475B-BF93-39883C0D7E8C}"/>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3" name="テキスト ボックス 132">
              <a:extLst>
                <a:ext uri="{FF2B5EF4-FFF2-40B4-BE49-F238E27FC236}">
                  <a16:creationId xmlns:a16="http://schemas.microsoft.com/office/drawing/2014/main" id="{A15D03E2-DBB3-42E8-8E9A-09E0196165E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53" name="グループ化 152">
            <a:extLst>
              <a:ext uri="{FF2B5EF4-FFF2-40B4-BE49-F238E27FC236}">
                <a16:creationId xmlns:a16="http://schemas.microsoft.com/office/drawing/2014/main" id="{FEADF5FF-4C4C-42B6-8DA2-B475E62E0232}"/>
              </a:ext>
            </a:extLst>
          </p:cNvPr>
          <p:cNvGrpSpPr/>
          <p:nvPr/>
        </p:nvGrpSpPr>
        <p:grpSpPr>
          <a:xfrm>
            <a:off x="3965003" y="4881781"/>
            <a:ext cx="279421" cy="307777"/>
            <a:chOff x="2540906" y="1219634"/>
            <a:chExt cx="279421" cy="307777"/>
          </a:xfrm>
        </p:grpSpPr>
        <p:sp>
          <p:nvSpPr>
            <p:cNvPr id="154" name="楕円 153">
              <a:extLst>
                <a:ext uri="{FF2B5EF4-FFF2-40B4-BE49-F238E27FC236}">
                  <a16:creationId xmlns:a16="http://schemas.microsoft.com/office/drawing/2014/main" id="{18DF337C-AB3E-4838-A64B-6E143ED0318C}"/>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5" name="テキスト ボックス 154">
              <a:extLst>
                <a:ext uri="{FF2B5EF4-FFF2-40B4-BE49-F238E27FC236}">
                  <a16:creationId xmlns:a16="http://schemas.microsoft.com/office/drawing/2014/main" id="{1149CE16-D68C-4867-ADB2-F3260DA784A5}"/>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56" name="グループ化 155">
            <a:extLst>
              <a:ext uri="{FF2B5EF4-FFF2-40B4-BE49-F238E27FC236}">
                <a16:creationId xmlns:a16="http://schemas.microsoft.com/office/drawing/2014/main" id="{55C391DE-4650-4976-86C5-85F312A73422}"/>
              </a:ext>
            </a:extLst>
          </p:cNvPr>
          <p:cNvGrpSpPr/>
          <p:nvPr/>
        </p:nvGrpSpPr>
        <p:grpSpPr>
          <a:xfrm>
            <a:off x="8444530" y="7692619"/>
            <a:ext cx="279421" cy="307777"/>
            <a:chOff x="2540906" y="1219634"/>
            <a:chExt cx="279421" cy="307777"/>
          </a:xfrm>
        </p:grpSpPr>
        <p:sp>
          <p:nvSpPr>
            <p:cNvPr id="157" name="楕円 156">
              <a:extLst>
                <a:ext uri="{FF2B5EF4-FFF2-40B4-BE49-F238E27FC236}">
                  <a16:creationId xmlns:a16="http://schemas.microsoft.com/office/drawing/2014/main" id="{9D40CE3F-2CE0-429B-9043-7DCA244BF1D4}"/>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8" name="テキスト ボックス 157">
              <a:extLst>
                <a:ext uri="{FF2B5EF4-FFF2-40B4-BE49-F238E27FC236}">
                  <a16:creationId xmlns:a16="http://schemas.microsoft.com/office/drawing/2014/main" id="{4F0CA97C-9731-4763-B099-EB9BDD74C23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grpSp>
        <p:nvGrpSpPr>
          <p:cNvPr id="159" name="グループ化 158">
            <a:extLst>
              <a:ext uri="{FF2B5EF4-FFF2-40B4-BE49-F238E27FC236}">
                <a16:creationId xmlns:a16="http://schemas.microsoft.com/office/drawing/2014/main" id="{9C572C03-B8FB-47BB-9D9C-41B68637D44E}"/>
              </a:ext>
            </a:extLst>
          </p:cNvPr>
          <p:cNvGrpSpPr/>
          <p:nvPr/>
        </p:nvGrpSpPr>
        <p:grpSpPr>
          <a:xfrm>
            <a:off x="8438403" y="6028470"/>
            <a:ext cx="279421" cy="307777"/>
            <a:chOff x="2540906" y="1219634"/>
            <a:chExt cx="279421" cy="307777"/>
          </a:xfrm>
        </p:grpSpPr>
        <p:sp>
          <p:nvSpPr>
            <p:cNvPr id="160" name="楕円 159">
              <a:extLst>
                <a:ext uri="{FF2B5EF4-FFF2-40B4-BE49-F238E27FC236}">
                  <a16:creationId xmlns:a16="http://schemas.microsoft.com/office/drawing/2014/main" id="{A923A1E7-6124-4905-AA92-4AA3E99BBFE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61" name="テキスト ボックス 160">
              <a:extLst>
                <a:ext uri="{FF2B5EF4-FFF2-40B4-BE49-F238E27FC236}">
                  <a16:creationId xmlns:a16="http://schemas.microsoft.com/office/drawing/2014/main" id="{5243440B-52E6-49D1-A703-0C60079644E3}"/>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62" name="グループ化 161">
            <a:extLst>
              <a:ext uri="{FF2B5EF4-FFF2-40B4-BE49-F238E27FC236}">
                <a16:creationId xmlns:a16="http://schemas.microsoft.com/office/drawing/2014/main" id="{34E204A4-25B8-412F-AE5B-87B6F9115404}"/>
              </a:ext>
            </a:extLst>
          </p:cNvPr>
          <p:cNvGrpSpPr/>
          <p:nvPr/>
        </p:nvGrpSpPr>
        <p:grpSpPr>
          <a:xfrm>
            <a:off x="8445704" y="3997863"/>
            <a:ext cx="279421" cy="307777"/>
            <a:chOff x="2540906" y="1219634"/>
            <a:chExt cx="279421" cy="307777"/>
          </a:xfrm>
        </p:grpSpPr>
        <p:sp>
          <p:nvSpPr>
            <p:cNvPr id="163" name="楕円 162">
              <a:extLst>
                <a:ext uri="{FF2B5EF4-FFF2-40B4-BE49-F238E27FC236}">
                  <a16:creationId xmlns:a16="http://schemas.microsoft.com/office/drawing/2014/main" id="{026C3131-035F-4CF5-BF81-30A65931E679}"/>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64" name="テキスト ボックス 163">
              <a:extLst>
                <a:ext uri="{FF2B5EF4-FFF2-40B4-BE49-F238E27FC236}">
                  <a16:creationId xmlns:a16="http://schemas.microsoft.com/office/drawing/2014/main" id="{AE5FE40D-C5B2-45CC-832F-9A98B16E4AC3}"/>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65" name="グループ化 164">
            <a:extLst>
              <a:ext uri="{FF2B5EF4-FFF2-40B4-BE49-F238E27FC236}">
                <a16:creationId xmlns:a16="http://schemas.microsoft.com/office/drawing/2014/main" id="{8868DF66-334A-4009-A128-182B38E10527}"/>
              </a:ext>
            </a:extLst>
          </p:cNvPr>
          <p:cNvGrpSpPr/>
          <p:nvPr/>
        </p:nvGrpSpPr>
        <p:grpSpPr>
          <a:xfrm>
            <a:off x="3965004" y="7358455"/>
            <a:ext cx="279421" cy="307777"/>
            <a:chOff x="2540906" y="1219634"/>
            <a:chExt cx="279421" cy="307777"/>
          </a:xfrm>
        </p:grpSpPr>
        <p:sp>
          <p:nvSpPr>
            <p:cNvPr id="166" name="楕円 165">
              <a:extLst>
                <a:ext uri="{FF2B5EF4-FFF2-40B4-BE49-F238E27FC236}">
                  <a16:creationId xmlns:a16="http://schemas.microsoft.com/office/drawing/2014/main" id="{18DB12C3-A02A-4BB0-B8CB-1EA1E6D4AE49}"/>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67" name="テキスト ボックス 166">
              <a:extLst>
                <a:ext uri="{FF2B5EF4-FFF2-40B4-BE49-F238E27FC236}">
                  <a16:creationId xmlns:a16="http://schemas.microsoft.com/office/drawing/2014/main" id="{8A5FC48D-9CDD-400A-8303-065C8CBA6FAA}"/>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pic>
        <p:nvPicPr>
          <p:cNvPr id="168" name="図 167">
            <a:extLst>
              <a:ext uri="{FF2B5EF4-FFF2-40B4-BE49-F238E27FC236}">
                <a16:creationId xmlns:a16="http://schemas.microsoft.com/office/drawing/2014/main" id="{0F3B3B56-5967-46AD-B327-792D4C8358F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3801" y="5701864"/>
            <a:ext cx="3323268" cy="3645821"/>
          </a:xfrm>
          <a:prstGeom prst="rect">
            <a:avLst/>
          </a:prstGeom>
        </p:spPr>
      </p:pic>
      <p:grpSp>
        <p:nvGrpSpPr>
          <p:cNvPr id="169" name="グループ化 168">
            <a:extLst>
              <a:ext uri="{FF2B5EF4-FFF2-40B4-BE49-F238E27FC236}">
                <a16:creationId xmlns:a16="http://schemas.microsoft.com/office/drawing/2014/main" id="{259151F7-8CD9-45D4-801E-BC6B754E8D58}"/>
              </a:ext>
            </a:extLst>
          </p:cNvPr>
          <p:cNvGrpSpPr/>
          <p:nvPr/>
        </p:nvGrpSpPr>
        <p:grpSpPr>
          <a:xfrm>
            <a:off x="1216224" y="6480596"/>
            <a:ext cx="279421" cy="307777"/>
            <a:chOff x="2540906" y="1219634"/>
            <a:chExt cx="279421" cy="307777"/>
          </a:xfrm>
        </p:grpSpPr>
        <p:sp>
          <p:nvSpPr>
            <p:cNvPr id="170" name="楕円 169">
              <a:extLst>
                <a:ext uri="{FF2B5EF4-FFF2-40B4-BE49-F238E27FC236}">
                  <a16:creationId xmlns:a16="http://schemas.microsoft.com/office/drawing/2014/main" id="{9C3EDB82-9EDC-44BE-AAAC-5DE42942031E}"/>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1" name="テキスト ボックス 170">
              <a:extLst>
                <a:ext uri="{FF2B5EF4-FFF2-40B4-BE49-F238E27FC236}">
                  <a16:creationId xmlns:a16="http://schemas.microsoft.com/office/drawing/2014/main" id="{843CBAC0-9CED-4D63-ADCE-C77536FC20E7}"/>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72" name="グループ化 171">
            <a:extLst>
              <a:ext uri="{FF2B5EF4-FFF2-40B4-BE49-F238E27FC236}">
                <a16:creationId xmlns:a16="http://schemas.microsoft.com/office/drawing/2014/main" id="{55015CBC-F958-4F79-BCF5-47DF252FBBE7}"/>
              </a:ext>
            </a:extLst>
          </p:cNvPr>
          <p:cNvGrpSpPr/>
          <p:nvPr/>
        </p:nvGrpSpPr>
        <p:grpSpPr>
          <a:xfrm>
            <a:off x="2164240" y="7014967"/>
            <a:ext cx="279421" cy="307777"/>
            <a:chOff x="2540906" y="1219634"/>
            <a:chExt cx="279421" cy="307777"/>
          </a:xfrm>
        </p:grpSpPr>
        <p:sp>
          <p:nvSpPr>
            <p:cNvPr id="173" name="楕円 172">
              <a:extLst>
                <a:ext uri="{FF2B5EF4-FFF2-40B4-BE49-F238E27FC236}">
                  <a16:creationId xmlns:a16="http://schemas.microsoft.com/office/drawing/2014/main" id="{70DCC0AE-1964-45DE-990D-813F3FF3C164}"/>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4" name="テキスト ボックス 173">
              <a:extLst>
                <a:ext uri="{FF2B5EF4-FFF2-40B4-BE49-F238E27FC236}">
                  <a16:creationId xmlns:a16="http://schemas.microsoft.com/office/drawing/2014/main" id="{8692ED1B-5ECB-4552-B1C0-D9F1B26075D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75" name="グループ化 174">
            <a:extLst>
              <a:ext uri="{FF2B5EF4-FFF2-40B4-BE49-F238E27FC236}">
                <a16:creationId xmlns:a16="http://schemas.microsoft.com/office/drawing/2014/main" id="{5E4D8BDF-E1D7-4D35-8C31-5A9A7862DA5C}"/>
              </a:ext>
            </a:extLst>
          </p:cNvPr>
          <p:cNvGrpSpPr/>
          <p:nvPr/>
        </p:nvGrpSpPr>
        <p:grpSpPr>
          <a:xfrm>
            <a:off x="2162141" y="7508215"/>
            <a:ext cx="279421" cy="307777"/>
            <a:chOff x="2540906" y="1219634"/>
            <a:chExt cx="279421" cy="307777"/>
          </a:xfrm>
        </p:grpSpPr>
        <p:sp>
          <p:nvSpPr>
            <p:cNvPr id="176" name="楕円 175">
              <a:extLst>
                <a:ext uri="{FF2B5EF4-FFF2-40B4-BE49-F238E27FC236}">
                  <a16:creationId xmlns:a16="http://schemas.microsoft.com/office/drawing/2014/main" id="{3A1936B7-F646-4C5D-A1E2-7C7EED7D8535}"/>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7" name="テキスト ボックス 176">
              <a:extLst>
                <a:ext uri="{FF2B5EF4-FFF2-40B4-BE49-F238E27FC236}">
                  <a16:creationId xmlns:a16="http://schemas.microsoft.com/office/drawing/2014/main" id="{24B58DDE-2AF3-4ACD-81FB-3E237020FFFC}"/>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78" name="グループ化 177">
            <a:extLst>
              <a:ext uri="{FF2B5EF4-FFF2-40B4-BE49-F238E27FC236}">
                <a16:creationId xmlns:a16="http://schemas.microsoft.com/office/drawing/2014/main" id="{1C298519-9F75-423A-B3A0-CE17D0B6FF8F}"/>
              </a:ext>
            </a:extLst>
          </p:cNvPr>
          <p:cNvGrpSpPr/>
          <p:nvPr/>
        </p:nvGrpSpPr>
        <p:grpSpPr>
          <a:xfrm>
            <a:off x="2162141" y="8013731"/>
            <a:ext cx="279421" cy="307777"/>
            <a:chOff x="2540906" y="1219634"/>
            <a:chExt cx="279421" cy="307777"/>
          </a:xfrm>
        </p:grpSpPr>
        <p:sp>
          <p:nvSpPr>
            <p:cNvPr id="179" name="楕円 178">
              <a:extLst>
                <a:ext uri="{FF2B5EF4-FFF2-40B4-BE49-F238E27FC236}">
                  <a16:creationId xmlns:a16="http://schemas.microsoft.com/office/drawing/2014/main" id="{152E6900-D631-4D34-96EA-70DE8577D24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0" name="テキスト ボックス 179">
              <a:extLst>
                <a:ext uri="{FF2B5EF4-FFF2-40B4-BE49-F238E27FC236}">
                  <a16:creationId xmlns:a16="http://schemas.microsoft.com/office/drawing/2014/main" id="{12C9764A-B6A8-41F8-86A3-E7051115373C}"/>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81" name="グループ化 180">
            <a:extLst>
              <a:ext uri="{FF2B5EF4-FFF2-40B4-BE49-F238E27FC236}">
                <a16:creationId xmlns:a16="http://schemas.microsoft.com/office/drawing/2014/main" id="{655CCC69-A7C7-4D45-9BB0-7C2D258F8676}"/>
              </a:ext>
            </a:extLst>
          </p:cNvPr>
          <p:cNvGrpSpPr/>
          <p:nvPr/>
        </p:nvGrpSpPr>
        <p:grpSpPr>
          <a:xfrm>
            <a:off x="2162141" y="8513979"/>
            <a:ext cx="279421" cy="307777"/>
            <a:chOff x="2540906" y="1219634"/>
            <a:chExt cx="279421" cy="307777"/>
          </a:xfrm>
        </p:grpSpPr>
        <p:sp>
          <p:nvSpPr>
            <p:cNvPr id="182" name="楕円 181">
              <a:extLst>
                <a:ext uri="{FF2B5EF4-FFF2-40B4-BE49-F238E27FC236}">
                  <a16:creationId xmlns:a16="http://schemas.microsoft.com/office/drawing/2014/main" id="{DC3AAD65-A937-4A37-863A-02D1F648DE26}"/>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3" name="テキスト ボックス 182">
              <a:extLst>
                <a:ext uri="{FF2B5EF4-FFF2-40B4-BE49-F238E27FC236}">
                  <a16:creationId xmlns:a16="http://schemas.microsoft.com/office/drawing/2014/main" id="{199C67B7-19B1-4050-8E2F-7B80C04805E6}"/>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pic>
        <p:nvPicPr>
          <p:cNvPr id="4" name="図 3">
            <a:extLst>
              <a:ext uri="{FF2B5EF4-FFF2-40B4-BE49-F238E27FC236}">
                <a16:creationId xmlns:a16="http://schemas.microsoft.com/office/drawing/2014/main" id="{FF259A7B-3FD1-4EA9-9B91-3188A4855FA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191" y="1455254"/>
            <a:ext cx="2438333" cy="3450290"/>
          </a:xfrm>
          <a:prstGeom prst="rect">
            <a:avLst/>
          </a:prstGeom>
        </p:spPr>
      </p:pic>
      <p:cxnSp>
        <p:nvCxnSpPr>
          <p:cNvPr id="98" name="直線コネクタ 97">
            <a:extLst>
              <a:ext uri="{FF2B5EF4-FFF2-40B4-BE49-F238E27FC236}">
                <a16:creationId xmlns:a16="http://schemas.microsoft.com/office/drawing/2014/main" id="{084D28CE-8DC2-43C6-AEE0-41BB249CB4B5}"/>
              </a:ext>
            </a:extLst>
          </p:cNvPr>
          <p:cNvCxnSpPr>
            <a:cxnSpLocks/>
          </p:cNvCxnSpPr>
          <p:nvPr/>
        </p:nvCxnSpPr>
        <p:spPr>
          <a:xfrm flipH="1">
            <a:off x="187752" y="4885673"/>
            <a:ext cx="747830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59E56DA1-4E3C-4EA8-9DD8-BA7EE72922F3}"/>
              </a:ext>
            </a:extLst>
          </p:cNvPr>
          <p:cNvGrpSpPr/>
          <p:nvPr/>
        </p:nvGrpSpPr>
        <p:grpSpPr>
          <a:xfrm>
            <a:off x="149436" y="1368331"/>
            <a:ext cx="279421" cy="307777"/>
            <a:chOff x="2540906" y="1226436"/>
            <a:chExt cx="279421" cy="307777"/>
          </a:xfrm>
        </p:grpSpPr>
        <p:sp>
          <p:nvSpPr>
            <p:cNvPr id="139" name="楕円 138">
              <a:extLst>
                <a:ext uri="{FF2B5EF4-FFF2-40B4-BE49-F238E27FC236}">
                  <a16:creationId xmlns:a16="http://schemas.microsoft.com/office/drawing/2014/main" id="{D9B16308-F02A-4995-895D-6C3CFF3B789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0" name="テキスト ボックス 139">
              <a:extLst>
                <a:ext uri="{FF2B5EF4-FFF2-40B4-BE49-F238E27FC236}">
                  <a16:creationId xmlns:a16="http://schemas.microsoft.com/office/drawing/2014/main" id="{15853356-BB64-4CD0-90D1-4CEAE329933C}"/>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spTree>
    <p:extLst>
      <p:ext uri="{BB962C8B-B14F-4D97-AF65-F5344CB8AC3E}">
        <p14:creationId xmlns:p14="http://schemas.microsoft.com/office/powerpoint/2010/main" val="253313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1C52CFA4-79C5-43ED-90C1-4E4C9203B343}"/>
              </a:ext>
            </a:extLst>
          </p:cNvPr>
          <p:cNvGrpSpPr/>
          <p:nvPr/>
        </p:nvGrpSpPr>
        <p:grpSpPr>
          <a:xfrm>
            <a:off x="6147012" y="266574"/>
            <a:ext cx="2438787" cy="1153695"/>
            <a:chOff x="6147012" y="266574"/>
            <a:chExt cx="2438787" cy="1153695"/>
          </a:xfrm>
        </p:grpSpPr>
        <p:sp>
          <p:nvSpPr>
            <p:cNvPr id="100" name="四角形: 角を丸くする 99">
              <a:extLst>
                <a:ext uri="{FF2B5EF4-FFF2-40B4-BE49-F238E27FC236}">
                  <a16:creationId xmlns:a16="http://schemas.microsoft.com/office/drawing/2014/main" id="{A78FBB62-50F2-4049-9ED6-4CF4FE1522BB}"/>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1" name="テキスト ボックス 100">
              <a:extLst>
                <a:ext uri="{FF2B5EF4-FFF2-40B4-BE49-F238E27FC236}">
                  <a16:creationId xmlns:a16="http://schemas.microsoft.com/office/drawing/2014/main" id="{DFB74B33-FFA0-4CA7-969E-AE32AFDD1CE0}"/>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96" name="グループ化 95">
            <a:extLst>
              <a:ext uri="{FF2B5EF4-FFF2-40B4-BE49-F238E27FC236}">
                <a16:creationId xmlns:a16="http://schemas.microsoft.com/office/drawing/2014/main" id="{CB71ACC3-82DF-4F7C-8D3B-7C56EDE48D87}"/>
              </a:ext>
            </a:extLst>
          </p:cNvPr>
          <p:cNvGrpSpPr/>
          <p:nvPr/>
        </p:nvGrpSpPr>
        <p:grpSpPr>
          <a:xfrm>
            <a:off x="4131012" y="255607"/>
            <a:ext cx="2285247" cy="1088857"/>
            <a:chOff x="4131012" y="255607"/>
            <a:chExt cx="2285247" cy="1088857"/>
          </a:xfrm>
        </p:grpSpPr>
        <p:sp>
          <p:nvSpPr>
            <p:cNvPr id="97" name="四角形: 角を丸くする 96">
              <a:extLst>
                <a:ext uri="{FF2B5EF4-FFF2-40B4-BE49-F238E27FC236}">
                  <a16:creationId xmlns:a16="http://schemas.microsoft.com/office/drawing/2014/main" id="{D7F20D57-D5A9-4214-A043-681B5F08DFE1}"/>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8" name="テキスト ボックス 97">
              <a:extLst>
                <a:ext uri="{FF2B5EF4-FFF2-40B4-BE49-F238E27FC236}">
                  <a16:creationId xmlns:a16="http://schemas.microsoft.com/office/drawing/2014/main" id="{48D04E7D-261B-4E04-99A4-403D2F514892}"/>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grpSp>
        <p:nvGrpSpPr>
          <p:cNvPr id="93" name="グループ化 92">
            <a:extLst>
              <a:ext uri="{FF2B5EF4-FFF2-40B4-BE49-F238E27FC236}">
                <a16:creationId xmlns:a16="http://schemas.microsoft.com/office/drawing/2014/main" id="{CB787DE4-BA0A-4DDD-966D-00D464B967CA}"/>
              </a:ext>
            </a:extLst>
          </p:cNvPr>
          <p:cNvGrpSpPr/>
          <p:nvPr/>
        </p:nvGrpSpPr>
        <p:grpSpPr>
          <a:xfrm>
            <a:off x="2107846" y="250893"/>
            <a:ext cx="2016000" cy="1383050"/>
            <a:chOff x="2107846" y="250893"/>
            <a:chExt cx="2016000" cy="1383050"/>
          </a:xfrm>
        </p:grpSpPr>
        <p:sp>
          <p:nvSpPr>
            <p:cNvPr id="94" name="四角形: 角を丸くする 93">
              <a:extLst>
                <a:ext uri="{FF2B5EF4-FFF2-40B4-BE49-F238E27FC236}">
                  <a16:creationId xmlns:a16="http://schemas.microsoft.com/office/drawing/2014/main" id="{CB34E77F-0815-46ED-9534-5E0234218AC4}"/>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5" name="テキスト ボックス 94">
              <a:extLst>
                <a:ext uri="{FF2B5EF4-FFF2-40B4-BE49-F238E27FC236}">
                  <a16:creationId xmlns:a16="http://schemas.microsoft.com/office/drawing/2014/main" id="{CFBDDDE3-0D59-48A9-9484-0FAE15F4C6AA}"/>
                </a:ext>
              </a:extLst>
            </p:cNvPr>
            <p:cNvSpPr txBox="1"/>
            <p:nvPr/>
          </p:nvSpPr>
          <p:spPr>
            <a:xfrm>
              <a:off x="2132400" y="250893"/>
              <a:ext cx="197915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89" name="四角形: 角を丸くする 88">
            <a:extLst>
              <a:ext uri="{FF2B5EF4-FFF2-40B4-BE49-F238E27FC236}">
                <a16:creationId xmlns:a16="http://schemas.microsoft.com/office/drawing/2014/main" id="{BC9F50A2-500E-4625-81D9-1753B2F0CCFD}"/>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1AF8C186-F03B-4F7A-BF6D-4A8362AC2F8F}"/>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668452" y="128955"/>
            <a:ext cx="108419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23411" y="804529"/>
            <a:ext cx="6233611" cy="338554"/>
            <a:chOff x="143535" y="906065"/>
            <a:chExt cx="3951381" cy="338554"/>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43535" y="906065"/>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１</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工夫点</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804529"/>
            <a:ext cx="0" cy="867659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カーブを安定して走行することのできる旋回量計算式の定義と検証</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制御に加え，カーブの曲率を考慮した曲率制御と，バッテリ電圧の低下を考慮したバッテリ電圧補償係数を導入した．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35429" y="1509887"/>
            <a:ext cx="6225923" cy="338554"/>
            <a:chOff x="148408" y="894063"/>
            <a:chExt cx="3946508" cy="338554"/>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48408" y="894063"/>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２</a:t>
              </a:r>
              <a:r>
                <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背景</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3149" y="2742107"/>
            <a:ext cx="6253909" cy="338554"/>
            <a:chOff x="130668" y="906928"/>
            <a:chExt cx="3964248" cy="338554"/>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0668" y="906928"/>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３</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実装</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カーブの曲率に応じた定数を曲率旋回量として旋回量計算式に加える形で組み込んだ．</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そのために，機能モデルでも示したようにコースを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の区間に分割し，区間ごとに走行パラメータを変更することにした．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曲率制御で用いる旋回量と，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係数を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区間すべてで調整するのは困難であるため，曲率の近い区間で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種類に分類し，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セットの前進量，曲率旋回量，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パラメータを用意した．曲率の分類は右下の帯グラフの通りに分類した．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前進量は曲率分類が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上がるごとに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8</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低下するように定義した．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カーブ半径は試走会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で取得したログデータから算出した．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パラメータは限界感度法によって算出したものを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のみ値を小さくして使用している．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曲率旋回量を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計算の出力値に足し合わせることで曲率制御の旋回量を算出する．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3-1</a:t>
            </a:r>
            <a:r>
              <a:rPr lang="en-US" altLang="ja-JP" sz="1200" b="1" dirty="0">
                <a:solidFill>
                  <a:prstClr val="black"/>
                </a:solidFill>
                <a:latin typeface="Yu Gothic" panose="020B0400000000000000" pitchFamily="34" charset="-128"/>
                <a:ea typeface="Yu Gothic" panose="020B0400000000000000" pitchFamily="34" charset="-128"/>
              </a:rPr>
              <a:t>.</a:t>
            </a:r>
            <a:r>
              <a:rPr lang="ja-JP" altLang="en-US" sz="1200" b="1" dirty="0">
                <a:solidFill>
                  <a:prstClr val="black"/>
                </a:solidFill>
                <a:latin typeface="Yu Gothic" panose="020B0400000000000000" pitchFamily="34" charset="-128"/>
                <a:ea typeface="Yu Gothic" panose="020B0400000000000000" pitchFamily="34" charset="-128"/>
              </a:rPr>
              <a:t> </a:t>
            </a:r>
            <a:r>
              <a:rPr kumimoji="1" lang="ja-JP" altLang="en-US"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曲率制御の導入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具体的なパラメータの値は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補足</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で頂いた新品のオフィシャルバッテリの放電特性と電圧の低下による旋回曲率への影響を調査を行った．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3-2</a:t>
            </a:r>
            <a:r>
              <a:rPr lang="en-US" altLang="ja-JP" sz="1200" b="1" dirty="0">
                <a:solidFill>
                  <a:prstClr val="black"/>
                </a:solidFill>
                <a:latin typeface="Yu Gothic" panose="020B0400000000000000" pitchFamily="34" charset="-128"/>
                <a:ea typeface="Yu Gothic" panose="020B0400000000000000" pitchFamily="34" charset="-128"/>
              </a:rPr>
              <a:t>.</a:t>
            </a:r>
            <a:r>
              <a:rPr lang="ja-JP" altLang="en-US" sz="1200" b="1" dirty="0">
                <a:solidFill>
                  <a:prstClr val="black"/>
                </a:solidFill>
                <a:latin typeface="Yu Gothic" panose="020B0400000000000000" pitchFamily="34" charset="-128"/>
                <a:ea typeface="Yu Gothic" panose="020B0400000000000000" pitchFamily="34" charset="-128"/>
              </a:rPr>
              <a:t> </a:t>
            </a:r>
            <a:r>
              <a:rPr kumimoji="1" lang="ja-JP" altLang="en-US"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バッテリ電圧補償係数の導入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初めの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程度まで低下し，その後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分かけて緩やかに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ほどまで低下した．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8845" y="3616271"/>
            <a:ext cx="3124077"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電圧が低下するとほぼ線形に旋回曲率が低下していく．</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から電圧が安定するため，パラメータ調整の際は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放電させてから行うようにした．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バッテリの放電には，競技とは別に放電を行うプログラムを作成し，自動で放電を行えるようにした．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740555" y="5359644"/>
            <a:ext cx="5756460" cy="1349922"/>
            <a:chOff x="763685" y="6917592"/>
            <a:chExt cx="5756460" cy="1349922"/>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763685" y="7160569"/>
              <a:ext cx="3897637" cy="410753"/>
              <a:chOff x="667013" y="6996367"/>
              <a:chExt cx="3897637"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P</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nary>
                            <m:naryPr>
                              <m:chr m:val="∑"/>
                              <m:supHide m:val="on"/>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naryPr>
                            <m:sub>
                              <m:r>
                                <m:rPr>
                                  <m:brk m:alnAt="7"/>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up/>
                            <m:e>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e>
                          </m:nary>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D</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−1</m:t>
                                  </m:r>
                                </m:sub>
                              </m:sSub>
                            </m:num>
                            <m:den>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den>
                          </m:f>
                          <m: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𝐶𝑢𝑣</m:t>
                          </m:r>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2"/>
                    <a:stretch>
                      <a:fillRect t="-161194" b="-22089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667013" y="7070938"/>
                <a:ext cx="606282" cy="2616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旋回量</a:t>
                </a: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45749" y="6917592"/>
              <a:ext cx="1874396" cy="1349922"/>
              <a:chOff x="4625691" y="4877840"/>
              <a:chExt cx="2250736" cy="1045592"/>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25691" y="4877840"/>
                <a:ext cx="2180068" cy="1045592"/>
                <a:chOff x="3032601" y="5048183"/>
                <a:chExt cx="2151079" cy="110181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32601" y="5048183"/>
                      <a:ext cx="443711" cy="110181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P</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I</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D</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Cuv</a:t>
                      </a:r>
                      <a:endParaRPr kumimoji="1" lang="en-US" altLang="ja-JP" sz="9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mc:Choice>
              <mc:Fallback xmlns="">
                <p:sp>
                  <p:nvSpPr>
                    <p:cNvPr id="61" name="テキスト ボックス 60">
                      <a:extLst>
                        <a:ext uri="{FF2B5EF4-FFF2-40B4-BE49-F238E27FC236}">
                          <a16:creationId xmlns:a16="http://schemas.microsoft.com/office/drawing/2014/main" id="{CC54C565-B45C-8A4B-841C-40C498CA33F0}"/>
                        </a:ext>
                      </a:extLst>
                    </p:cNvPr>
                    <p:cNvSpPr txBox="1">
                      <a:spLocks noRot="1" noChangeAspect="1" noMove="1" noResize="1" noEditPoints="1" noAdjustHandles="1" noChangeArrowheads="1" noChangeShapeType="1" noTextEdit="1"/>
                    </p:cNvSpPr>
                    <p:nvPr/>
                  </p:nvSpPr>
                  <p:spPr>
                    <a:xfrm>
                      <a:off x="3032601" y="5048183"/>
                      <a:ext cx="443711" cy="1101814"/>
                    </a:xfrm>
                    <a:prstGeom prst="rect">
                      <a:avLst/>
                    </a:prstGeom>
                    <a:blipFill>
                      <a:blip r:embed="rId3"/>
                      <a:stretch>
                        <a:fillRect/>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5221" y="5073030"/>
                  <a:ext cx="58459" cy="10350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4168" cy="103108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893889" y="4886429"/>
                <a:ext cx="1982538" cy="103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比例制御ゲイン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積分制御ゲイン　　</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微分制御ゲイン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電圧低下補償係数</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曲率旋回量</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輝度の目標値との偏差</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時間ステップ</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en-US" altLang="ja-JP" sz="90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ms</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パラメータ調整時電圧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バッテリ電圧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endPar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新品のバッテリの放電特性の調査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電圧の低下による旋回曲率への影響の調査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EV3RT</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に搭載し，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つの</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モータを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PWM100%</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で回転させ，電圧の推移を測定した．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走行体に前進量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を与えた時の旋回曲率をバッテリ電圧を変化させて測定した．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6867" y="3981009"/>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旋回曲率を維持するには電圧が低下した際は旋回指令値を上げるべき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走行中の電圧の急変を防ぐには新品のバッテリではなく，放電させたものを使用すべき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また，競技中での電圧変化に対応する方法として，電圧低下による旋回曲率への影響は線形であるとみなし，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3-1.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で実装した曲率項に電圧低下を補償する係数をかけることで，電圧低下を考慮した旋回量計算式を構築した．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453377" y="6101852"/>
                <a:ext cx="4105326" cy="36933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=1+1.8</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num>
                        <m:den>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den>
                      </m:f>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453377" y="6101852"/>
                <a:ext cx="4105326" cy="369332"/>
              </a:xfrm>
              <a:prstGeom prst="rect">
                <a:avLst/>
              </a:prstGeom>
              <a:blipFill>
                <a:blip r:embed="rId6"/>
                <a:stretch>
                  <a:fillRect t="-3279" b="-1639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13466" y="6772102"/>
            <a:ext cx="6285530" cy="338554"/>
            <a:chOff x="110624" y="907258"/>
            <a:chExt cx="3984292" cy="338554"/>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10624" y="907258"/>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４</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効果の検証</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制御のみ，</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）曲率制御導入後，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）バッテリ補償導入後の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パターンにおいてコースの走行を行い，完走率，タイムの平均，タイムの分散を評価した．なお，走行の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パラメータは限界感度法で算出したものを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ext uri="{D42A27DB-BD31-4B8C-83A1-F6EECF244321}">
                <p14:modId xmlns:p14="http://schemas.microsoft.com/office/powerpoint/2010/main" val="313492615"/>
              </p:ext>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22</a:t>
                      </a:r>
                      <a:endParaRPr kumimoji="1" lang="ja-JP" altLang="en-US" sz="1050" dirty="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93%</a:t>
                      </a:r>
                      <a:endParaRPr kumimoji="1" lang="ja-JP" altLang="en-US" sz="1050" dirty="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93%</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29.8</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曲率制御を導入すると，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のみと比較して完走率，タイム共に改善が見込めることがわかった．</a:t>
            </a:r>
            <a:b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b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バッテリ補償を導入すると，曲率制御導入後と比較して完走率にはほぼ影響しないが，若干のタイムの短縮とタイムのばらつきを抑える効果があることがわかった．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検証環境</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2019</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年度コース（自作，紙製）</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L</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コース</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　　：</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8.25V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から</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刻み</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実験回数：電圧ごとに各</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実験時間：</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09:00〜18:00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照明　　：蛍光灯</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594B1FEF-0212-4B0E-85FD-D48A10B9DEC1}"/>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TotalTime>
  <Words>2320</Words>
  <Application>Microsoft Office PowerPoint</Application>
  <PresentationFormat>A3 297x420 mm</PresentationFormat>
  <Paragraphs>536</Paragraphs>
  <Slides>6</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6</vt:i4>
      </vt:variant>
    </vt:vector>
  </HeadingPairs>
  <TitlesOfParts>
    <vt:vector size="21" baseType="lpstr">
      <vt:lpstr>HG丸ｺﾞｼｯｸM-PRO</vt:lpstr>
      <vt:lpstr>HG創英角ｺﾞｼｯｸUB</vt:lpstr>
      <vt:lpstr>Meiryo UI</vt:lpstr>
      <vt:lpstr>ＭＳ Ｐゴシック</vt:lpstr>
      <vt:lpstr>ＭＳ ゴシック</vt:lpstr>
      <vt:lpstr>メイリオ</vt:lpstr>
      <vt:lpstr>メイリオ</vt:lpstr>
      <vt:lpstr>Yu Gothic</vt:lpstr>
      <vt:lpstr>Yu Gothic</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ryoga</cp:lastModifiedBy>
  <cp:revision>220</cp:revision>
  <cp:lastPrinted>2018-04-01T05:10:42Z</cp:lastPrinted>
  <dcterms:created xsi:type="dcterms:W3CDTF">2002-02-28T07:41:56Z</dcterms:created>
  <dcterms:modified xsi:type="dcterms:W3CDTF">2019-09-03T05:31:59Z</dcterms:modified>
</cp:coreProperties>
</file>