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46cf5e0a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46cf5e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On average, it was observed that ants made 9.61 turns out of 100 steps in each simulation run.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Also, speed changes when a turn happened was much higher than when ants were moving to one direction, indicating that sharp turns occurred in the simulation.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6cf5e0a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46cf5e0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For further analysis, we compared our model with the referencing model.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 extended model did show higher number of turns and speed changes.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However, it was also observed that sharp turns happened with the referencing model, too,  which is in contrast to our assumption.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d6900f5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d6900f5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So, we further analyzed the behavior of the referencing model with simulation and found that the interplay between parameters a and s or the strength of external reasons and social interaction could indirectly influence the number of sharp turns </a:t>
            </a:r>
            <a:r>
              <a:rPr lang="en" sz="1700">
                <a:solidFill>
                  <a:schemeClr val="dk1"/>
                </a:solidFill>
              </a:rPr>
              <a:t>occurred</a:t>
            </a:r>
            <a:r>
              <a:rPr lang="en" sz="1700">
                <a:solidFill>
                  <a:schemeClr val="dk1"/>
                </a:solidFill>
              </a:rPr>
              <a:t> during the simulation.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It was somewhat disappointing but we think that our approach has an advantage that we could explicitly control the occurrence of sharp turns.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d6900f5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d6900f5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These are the results that we have come up with so far.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Currently, we are trying different formula to prevent a group of ants from getting stuck in an absorbing state where every ant chooses one side indicated by this red circle.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bcc5cda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bcc5cda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Furthermore, we are developing other metrics to evaluate our model, such as the number of steps taken to get to the edge of obstacles with different lengths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Finally, we are working on prototyping a visualization tool using Qt Framework.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Sitong will show the work-in-progress prototype and explain it from now on.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bcc5cda0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bcc5cda0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cc5cda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bcc5cda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bcc5cda0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bcc5cda0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bcc5cda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bcc5cda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bcc5cda0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bcc5cda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cc5cda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cc5cd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According to the paper we read previously, a group of ants could make a turn without hesitation during collective transport as shown in this figure.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got interested into this phenomenon and are trying to find a decision-making mechanism behind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How do ants make sharp turn without hesitation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bcc5cda0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bcc5cda0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bcc5cda0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bcc5cda0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bcc5cda0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bcc5cda0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bcc5cda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bcc5cda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9f41f48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9f41f48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Forming a consensus during collective decision-making is one of the most important things for group survival.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Various studies were conducted to explain how animal groups form a consensus and many decision-making models were developed.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Arganda et al. built a Bayesian decision model to unify the previous works, which is our main referencing model for this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Forming a consensus during collective decision-making is one of the most important aspects for group survival. Various studies were conducted to explain how different kinds of animal groups come up with a consensus, resulting in numerous decision-making models.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unified decision-making rule, where each individual makes a decision with Bayesian estimations based on the number of others with the same choice, was proposed to consolidate the previous efforts.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It was observed that Paratrechina longicornis ants can maintain a consensus not only when they are collectively transporting but also making a sharp turn in the presence of obstacles [1], which could not be effectively explained with the decision-making rule proposed in [2].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bcc5cda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bcc5cda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model basically states that the higher the number of individuals that choose one option in previous step, the higher to probability of choosing that option in the current step.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figure on the right shows the probability of of choosing one option depending on the number of individuals that chose two options, namely nx and ny.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According to this model, an individual would rapidly change its decision if a group is small. On the other hand, it would take longer to change its decision if a group is large as shown in figure on the right.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unified decision-making rule, where each individual makes a decision with Bayesian estimations based on the number of others with the same choice, was proposed to consolidate the previous efforts.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cc5cd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bcc5cd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model, however, could not effectively explain the phenomenon we are interested 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shown in the figure, the decision of a group eventually ends up with majority votes in the end.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9f41f48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9f41f48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in this project, we propose an extended decision-making model to explain sharp turns in the connected of two options.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do so, we introduced two concepts, namely short-term memory and decaying rate of preference, in this extended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also working on testing the effectiveness of the proposed model using simulation.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are planning to use three or more metrics shown here to evaluate how well the proposed model explain the phenomenon.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Finally, we are working on building a visualization program to demonstrate how the model works using Qt framework.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bcc5cda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bcc5cda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Presenter: </a:t>
            </a:r>
            <a:r>
              <a:rPr lang="en"/>
              <a:t>Jooseok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So, we came up with this extended formula based on the assumption that the preference of moving to one direction would decrease if ants move along it </a:t>
            </a:r>
            <a:r>
              <a:rPr lang="en" sz="1700"/>
              <a:t>without</a:t>
            </a:r>
            <a:r>
              <a:rPr lang="en" sz="1700"/>
              <a:t> making any progress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introduced two concepts, namely decaying rate of preference and short-term memory into the model.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Here, the tx or ty indicate the elapsed time without making progress from the time when ants chose option x or y.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If the tx increases, then the effect of nx or the number of ants already chose option x decreases leading to lower probability of choosing x.</a:t>
            </a:r>
            <a:endParaRPr sz="1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bcc5cda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bcc5cda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Presenter: </a:t>
            </a:r>
            <a:r>
              <a:rPr lang="en"/>
              <a:t>Jooseok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Then, w</a:t>
            </a:r>
            <a:r>
              <a:rPr lang="en" sz="1700"/>
              <a:t>e checked whether the new concepts had the expected effect.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Each graph here is a </a:t>
            </a:r>
            <a:r>
              <a:rPr lang="en" sz="1700"/>
              <a:t>probability</a:t>
            </a:r>
            <a:r>
              <a:rPr lang="en" sz="1700"/>
              <a:t> map showing the </a:t>
            </a:r>
            <a:r>
              <a:rPr lang="en" sz="1700"/>
              <a:t>probability</a:t>
            </a:r>
            <a:r>
              <a:rPr lang="en" sz="1700"/>
              <a:t> of choosing option x depending on the number of other ants who chose option x and option y.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 you can see, as the elapsed time tx increases, the region with high probability or red region gets smaller.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However, we also found that the probability map stops </a:t>
            </a:r>
            <a:r>
              <a:rPr lang="en" sz="1700"/>
              <a:t>changing</a:t>
            </a:r>
            <a:r>
              <a:rPr lang="en" sz="1700"/>
              <a:t> after a certain point.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are trying to solve this issue with different formula.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bcc5cda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bcc5cda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With the extended model, we also did a preliminary simulation to check whether the expected behaviors such as sharp turns emerge.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We simulated ant’s decision-making process when they are faced with a bar-shape obstacle during collective transport.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In each step, an individual ant decides to go left or right depending on the extended formula.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When all ants’ decisions are made, the collective movement of the group is calculated by the net force of ants.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How Do Ants Maintain Consensus in the Context of Changing Decisions?</a:t>
            </a:r>
            <a:endParaRPr sz="3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180"/>
              <a:t>Investigating Ants’ Sharp Turn During Collective Transport Using Simulation</a:t>
            </a:r>
            <a:endParaRPr b="0" sz="2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437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Jooseok Lee &amp; Sitong Lu</a:t>
            </a:r>
            <a:endParaRPr sz="15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CSCI 5423 Project Presentation</a:t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 average, a group of ants made </a:t>
            </a:r>
            <a:r>
              <a:rPr b="1" lang="en" sz="1600" u="sng"/>
              <a:t>9.61 turns</a:t>
            </a:r>
            <a:r>
              <a:rPr lang="en" sz="1600"/>
              <a:t> out of 100 steps in each simulation run with standard deviation 2.27.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Speed changes when a turn happened were </a:t>
            </a:r>
            <a:r>
              <a:rPr b="1" lang="en" sz="1600" u="sng"/>
              <a:t>much higher</a:t>
            </a:r>
            <a:r>
              <a:rPr lang="en" sz="1600"/>
              <a:t> than when ants were moving to one direction → Indicating a sharp turn</a:t>
            </a:r>
            <a:endParaRPr sz="160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88" y="2824825"/>
            <a:ext cx="2581675" cy="17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1205213" y="4525775"/>
            <a:ext cx="28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7.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Number of turns ants made in each simulation run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837" y="2879550"/>
            <a:ext cx="2301125" cy="1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4841088" y="4459300"/>
            <a:ext cx="28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8.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Speed changes (Normal movement vs turn)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3692975" y="4833575"/>
            <a:ext cx="5385600" cy="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** Parameters that could show the intended results were chosen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the referencing model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729450" y="1288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extended model showed </a:t>
            </a:r>
            <a:r>
              <a:rPr b="1" lang="en" sz="1600" u="sng"/>
              <a:t>higher number of turns</a:t>
            </a:r>
            <a:r>
              <a:rPr lang="en" sz="1600"/>
              <a:t> and </a:t>
            </a:r>
            <a:r>
              <a:rPr b="1" lang="en" sz="1600" u="sng"/>
              <a:t>speed changes</a:t>
            </a:r>
            <a:r>
              <a:rPr lang="en" sz="1600"/>
              <a:t> when a turn happened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Unlike our assumption about the referencing model, however, </a:t>
            </a:r>
            <a:r>
              <a:rPr b="1" lang="en" sz="1600" u="sng"/>
              <a:t>sharp turns did happen with the referencing model</a:t>
            </a:r>
            <a:r>
              <a:rPr lang="en" sz="1600"/>
              <a:t>.</a:t>
            </a:r>
            <a:endParaRPr sz="1600"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25" y="2798275"/>
            <a:ext cx="2767925" cy="1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975" y="2722075"/>
            <a:ext cx="2704061" cy="18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1297138" y="4531875"/>
            <a:ext cx="29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9.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Comparison between two models (number of turns)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4923238" y="4531875"/>
            <a:ext cx="29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10.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Comparison between two models (Speed changes)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3758400" y="4850700"/>
            <a:ext cx="5385600" cy="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** Parameters that could show the intended results were chosen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 turns in the referencing model 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Unlike our assumption about the referencing model, however, </a:t>
            </a:r>
            <a:r>
              <a:rPr b="1" lang="en" sz="1600" u="sng"/>
              <a:t>sharp turns did happen with the referencing model</a:t>
            </a:r>
            <a:r>
              <a:rPr lang="en" sz="1600"/>
              <a:t>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interplay between parameters a and s (i.e. the strength of external reasons and social interaction, respectively) could indirectly influence the number of sharp turns occurred during the simulation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s=1.07 , a=2.5 and n=36, the minimum value of px is 0.11 meaning sharp turns are probable </a:t>
            </a:r>
            <a:endParaRPr sz="1400"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25" y="3394900"/>
            <a:ext cx="2048100" cy="14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353443" y="4824300"/>
            <a:ext cx="44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10.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depending on n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(Reference model)</a:t>
            </a:r>
            <a:endParaRPr baseline="-25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5495813" y="3758638"/>
            <a:ext cx="205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5966200" y="3571575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interplay between parameter a and s could indirectly influence the number of sharp turns occured</a:t>
            </a:r>
            <a:endParaRPr sz="1100"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4">
            <a:alphaModFix/>
          </a:blip>
          <a:srcRect b="0" l="0" r="6498" t="0"/>
          <a:stretch/>
        </p:blipFill>
        <p:spPr>
          <a:xfrm>
            <a:off x="236025" y="3571575"/>
            <a:ext cx="2194421" cy="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Probability map stops changing after a certain point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Possible to </a:t>
            </a:r>
            <a:r>
              <a:rPr lang="en" sz="1400"/>
              <a:t>stuck in an absorbing state where every ant chooses one side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Planning to try different formula and see what happens</a:t>
            </a:r>
            <a:endParaRPr sz="1500"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68" y="2571750"/>
            <a:ext cx="2513756" cy="23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2886900" y="4835700"/>
            <a:ext cx="29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11.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Probability map when t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100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3122275" y="2742750"/>
            <a:ext cx="5541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to do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Developing other metrics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Number of steps taken to get to the edge of obstacles with different lengths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Completing prototype for visualization tool using Qt Framework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13" y="1962650"/>
            <a:ext cx="3855974" cy="31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25" y="1853850"/>
            <a:ext cx="6509562" cy="34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63" y="1929300"/>
            <a:ext cx="6404875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49" y="1853851"/>
            <a:ext cx="6184726" cy="28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62" y="2016622"/>
            <a:ext cx="3870674" cy="31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813" y="2198525"/>
            <a:ext cx="24955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61100"/>
            <a:ext cx="7688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Ants sometimes </a:t>
            </a:r>
            <a:r>
              <a:rPr b="1" lang="en" sz="1600" u="sng"/>
              <a:t>turn sharply</a:t>
            </a:r>
            <a:r>
              <a:rPr lang="en" sz="1600"/>
              <a:t> during collective transport (Helen et al., 2016).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How? → </a:t>
            </a:r>
            <a:r>
              <a:rPr b="1" lang="en" sz="1600" u="sng"/>
              <a:t>Decision-making Mechanism</a:t>
            </a:r>
            <a:r>
              <a:rPr lang="en" sz="1600"/>
              <a:t> behind this phenomenon</a:t>
            </a:r>
            <a:endParaRPr sz="1600"/>
          </a:p>
        </p:txBody>
      </p:sp>
      <p:sp>
        <p:nvSpPr>
          <p:cNvPr id="95" name="Google Shape;95;p14"/>
          <p:cNvSpPr/>
          <p:nvPr/>
        </p:nvSpPr>
        <p:spPr>
          <a:xfrm>
            <a:off x="5252975" y="3169725"/>
            <a:ext cx="253200" cy="239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661800" y="3308513"/>
            <a:ext cx="253200" cy="2394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134025" y="3787300"/>
            <a:ext cx="8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Sharp turn 1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451850" y="3787300"/>
            <a:ext cx="8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Sharp turn 2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4"/>
          <p:cNvCxnSpPr>
            <a:stCxn id="96" idx="4"/>
            <a:endCxn id="97" idx="3"/>
          </p:cNvCxnSpPr>
          <p:nvPr/>
        </p:nvCxnSpPr>
        <p:spPr>
          <a:xfrm rot="5400000">
            <a:off x="3631300" y="2891813"/>
            <a:ext cx="501000" cy="18132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5" idx="4"/>
            <a:endCxn id="98" idx="1"/>
          </p:cNvCxnSpPr>
          <p:nvPr/>
        </p:nvCxnSpPr>
        <p:spPr>
          <a:xfrm flipH="1" rot="-5400000">
            <a:off x="5595725" y="3192975"/>
            <a:ext cx="639900" cy="1072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3198600" y="46602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Sharp turns during collective transport</a:t>
            </a:r>
            <a:endParaRPr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63" y="1929300"/>
            <a:ext cx="6404875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87" y="1915875"/>
            <a:ext cx="6307825" cy="3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69" y="1926474"/>
            <a:ext cx="3719673" cy="32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QnA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Formation - Related Work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1388475"/>
            <a:ext cx="76887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 u="sng"/>
              <a:t>Forming a consensus</a:t>
            </a:r>
            <a:r>
              <a:rPr lang="en" sz="1700"/>
              <a:t> during collective decision-making is one of the most important aspects for group survival.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Various studies were conducted to explain how different kinds of animal groups come up with a consensus, resulting in </a:t>
            </a:r>
            <a:r>
              <a:rPr b="1" lang="en" sz="1700" u="sng"/>
              <a:t>numerous decision-making models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en" sz="1700" u="sng"/>
              <a:t>Bayesian decision model</a:t>
            </a:r>
            <a:r>
              <a:rPr lang="en" sz="1700"/>
              <a:t>,  based on the number of others with the same choice, provides a </a:t>
            </a:r>
            <a:r>
              <a:rPr b="1" lang="en" sz="1700" u="sng"/>
              <a:t>unified rule for consensus formation</a:t>
            </a:r>
            <a:r>
              <a:rPr lang="en" sz="1700"/>
              <a:t> in animal collectives (Arganda </a:t>
            </a:r>
            <a:r>
              <a:rPr i="1" lang="en" sz="1700"/>
              <a:t>et al.</a:t>
            </a:r>
            <a:r>
              <a:rPr lang="en" sz="1700"/>
              <a:t>, 2012).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388475"/>
            <a:ext cx="76887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</a:t>
            </a:r>
            <a:r>
              <a:rPr b="1" lang="en" sz="1600" u="sng"/>
              <a:t>higher the number of individuals</a:t>
            </a:r>
            <a:r>
              <a:rPr lang="en" sz="1600"/>
              <a:t> that chose option x (i.e., </a:t>
            </a:r>
            <a:r>
              <a:rPr b="1" lang="en" sz="1600"/>
              <a:t>n</a:t>
            </a:r>
            <a:r>
              <a:rPr b="1" baseline="-25000" lang="en" sz="1600"/>
              <a:t>x</a:t>
            </a:r>
            <a:r>
              <a:rPr lang="en" sz="1600"/>
              <a:t>), the </a:t>
            </a:r>
            <a:r>
              <a:rPr b="1" lang="en" sz="1600" u="sng"/>
              <a:t>higher the probability </a:t>
            </a:r>
            <a:r>
              <a:rPr lang="en" sz="1600"/>
              <a:t>of choosing option x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Low number of individuals → </a:t>
            </a:r>
            <a:r>
              <a:rPr b="1" lang="en" sz="1400" u="sng"/>
              <a:t>Fast transition</a:t>
            </a:r>
            <a:r>
              <a:rPr lang="en" sz="1400"/>
              <a:t> between preferring options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High number of individuals → </a:t>
            </a:r>
            <a:r>
              <a:rPr b="1" lang="en" sz="1400" u="sng"/>
              <a:t>Intermediate region</a:t>
            </a:r>
            <a:r>
              <a:rPr lang="en" sz="1400"/>
              <a:t>  (Green area)</a:t>
            </a:r>
            <a:endParaRPr sz="1400"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Unified Rule for </a:t>
            </a:r>
            <a:r>
              <a:rPr lang="en"/>
              <a:t>Consensus</a:t>
            </a:r>
            <a:r>
              <a:rPr lang="en"/>
              <a:t> formation 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41050" y="2693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6498" t="0"/>
          <a:stretch/>
        </p:blipFill>
        <p:spPr>
          <a:xfrm>
            <a:off x="784175" y="3134900"/>
            <a:ext cx="3221525" cy="10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894938" y="43637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2.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Each individual’s probability of choosing option x </a:t>
            </a:r>
            <a:endParaRPr sz="600"/>
          </a:p>
        </p:txBody>
      </p:sp>
      <p:sp>
        <p:nvSpPr>
          <p:cNvPr id="117" name="Google Shape;117;p16"/>
          <p:cNvSpPr txBox="1"/>
          <p:nvPr/>
        </p:nvSpPr>
        <p:spPr>
          <a:xfrm>
            <a:off x="5054325" y="4363725"/>
            <a:ext cx="3447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3.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 general decision-making process in animal groups. (A) Probability of choosing option x depending on the number of individuals that chose option x (B).</a:t>
            </a:r>
            <a:endParaRPr sz="6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99" y="2920574"/>
            <a:ext cx="3288401" cy="1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existing work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1388475"/>
            <a:ext cx="76887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</a:t>
            </a:r>
            <a:r>
              <a:rPr lang="en" sz="1600"/>
              <a:t>he proposed decision model, </a:t>
            </a:r>
            <a:r>
              <a:rPr lang="en" sz="1600"/>
              <a:t>however, </a:t>
            </a:r>
            <a:r>
              <a:rPr b="1" lang="en" sz="1600"/>
              <a:t>COULD NOT</a:t>
            </a:r>
            <a:r>
              <a:rPr lang="en" sz="1600"/>
              <a:t> effectively explain the phenomenon where ants make </a:t>
            </a:r>
            <a:r>
              <a:rPr b="1" lang="en" sz="1600" u="sng"/>
              <a:t>sharp turns</a:t>
            </a:r>
            <a:r>
              <a:rPr lang="en" sz="1600"/>
              <a:t> maintaining a consensus.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 is highly likely that ants will continue to go to a direction if they reach the points where the probability of choosing the direction reaches near one.</a:t>
            </a:r>
            <a:endParaRPr sz="1400"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46658" r="0" t="0"/>
          <a:stretch/>
        </p:blipFill>
        <p:spPr>
          <a:xfrm>
            <a:off x="3326950" y="2841700"/>
            <a:ext cx="2490099" cy="21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4261750" y="4166500"/>
            <a:ext cx="1089900" cy="5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665775" y="3113325"/>
            <a:ext cx="628500" cy="10041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887950" y="4408475"/>
            <a:ext cx="2530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4.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Ants will continue to go to a direction if they reach the points where the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choosing the direction reaches near one.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Concept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9450" y="1388475"/>
            <a:ext cx="76887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explain this phenomena, we propose an </a:t>
            </a:r>
            <a:r>
              <a:rPr b="1" lang="en" sz="1600" u="sng"/>
              <a:t>extended decision-making model</a:t>
            </a:r>
            <a:r>
              <a:rPr lang="en" sz="1600"/>
              <a:t> to explain sharp turns in the </a:t>
            </a:r>
            <a:r>
              <a:rPr b="1" lang="en" sz="1600"/>
              <a:t>context of two options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 u="sng"/>
              <a:t>Short-term memory</a:t>
            </a:r>
            <a:endParaRPr b="1" sz="1400"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 u="sng"/>
              <a:t>Decaying rate of preference</a:t>
            </a:r>
            <a:endParaRPr b="1" sz="1400" u="sng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test the </a:t>
            </a:r>
            <a:r>
              <a:rPr b="1" lang="en" sz="1600" u="sng"/>
              <a:t>effectiveness</a:t>
            </a:r>
            <a:r>
              <a:rPr lang="en" sz="1600"/>
              <a:t> of proposed model using simulation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sharp turns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steps taken to form a consensus after sharp turns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steps taken to escape an obstacle depending on the length of it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etc.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build a </a:t>
            </a:r>
            <a:r>
              <a:rPr b="1" lang="en" sz="1600" u="sng"/>
              <a:t>visualization program </a:t>
            </a:r>
            <a:r>
              <a:rPr lang="en" sz="1600"/>
              <a:t>using Qt framework.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formula 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799400"/>
            <a:ext cx="49720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5265957" y="2922670"/>
            <a:ext cx="342900" cy="342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241464" y="3540445"/>
            <a:ext cx="342900" cy="342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612700" y="2419350"/>
            <a:ext cx="1143000" cy="383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612825" y="1910450"/>
            <a:ext cx="1143000" cy="38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278350" y="2804475"/>
            <a:ext cx="2351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Elapsed time without </a:t>
            </a:r>
            <a:br>
              <a:rPr lang="en" sz="1200"/>
            </a:br>
            <a:r>
              <a:rPr lang="en" sz="1200"/>
              <a:t>any reward on choosing option x  </a:t>
            </a:r>
            <a:endParaRPr sz="1200"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6278350" y="3422250"/>
            <a:ext cx="2351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Elapsed time without </a:t>
            </a:r>
            <a:br>
              <a:rPr lang="en" sz="1200"/>
            </a:br>
            <a:r>
              <a:rPr lang="en" sz="1200"/>
              <a:t>any reward on choosing option y </a:t>
            </a:r>
            <a:endParaRPr sz="1200"/>
          </a:p>
        </p:txBody>
      </p:sp>
      <p:cxnSp>
        <p:nvCxnSpPr>
          <p:cNvPr id="147" name="Google Shape;147;p19"/>
          <p:cNvCxnSpPr>
            <a:stCxn id="141" idx="6"/>
            <a:endCxn id="145" idx="1"/>
          </p:cNvCxnSpPr>
          <p:nvPr/>
        </p:nvCxnSpPr>
        <p:spPr>
          <a:xfrm>
            <a:off x="5608857" y="3094120"/>
            <a:ext cx="669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42" idx="6"/>
            <a:endCxn id="146" idx="1"/>
          </p:cNvCxnSpPr>
          <p:nvPr/>
        </p:nvCxnSpPr>
        <p:spPr>
          <a:xfrm>
            <a:off x="5584364" y="3711895"/>
            <a:ext cx="693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13650" y="2908275"/>
            <a:ext cx="2351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</a:t>
            </a:r>
            <a:r>
              <a:rPr b="1" lang="en" sz="1200"/>
              <a:t>higher </a:t>
            </a:r>
            <a:r>
              <a:rPr lang="en" sz="1200"/>
              <a:t>the elapsed time t</a:t>
            </a:r>
            <a:r>
              <a:rPr baseline="-25000" lang="en" sz="1200"/>
              <a:t>x</a:t>
            </a:r>
            <a:r>
              <a:rPr lang="en" sz="1200"/>
              <a:t>, the </a:t>
            </a:r>
            <a:r>
              <a:rPr b="1" lang="en" sz="1200"/>
              <a:t>lower the positive effect</a:t>
            </a:r>
            <a:r>
              <a:rPr lang="en" sz="1200"/>
              <a:t> </a:t>
            </a:r>
            <a:r>
              <a:rPr b="1" lang="en" sz="1200"/>
              <a:t>of n</a:t>
            </a:r>
            <a:r>
              <a:rPr b="1" baseline="-25000" lang="en" sz="1200"/>
              <a:t>x</a:t>
            </a:r>
            <a:r>
              <a:rPr lang="en" sz="1200"/>
              <a:t> (i.e. number of others chose option x) on the probability of choosing x</a:t>
            </a:r>
            <a:endParaRPr sz="1200"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00050" y="4104150"/>
            <a:ext cx="246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</a:t>
            </a:r>
            <a:r>
              <a:rPr b="1" lang="en" sz="1200"/>
              <a:t>higher</a:t>
            </a:r>
            <a:r>
              <a:rPr lang="en" sz="1200"/>
              <a:t> the elapsed time t</a:t>
            </a:r>
            <a:r>
              <a:rPr baseline="-25000" lang="en" sz="1200"/>
              <a:t>y</a:t>
            </a:r>
            <a:r>
              <a:rPr lang="en" sz="1200"/>
              <a:t>, the lower the </a:t>
            </a:r>
            <a:r>
              <a:rPr b="1" lang="en" sz="1200"/>
              <a:t>negative effect of n</a:t>
            </a:r>
            <a:r>
              <a:rPr b="1" baseline="-25000" lang="en" sz="1200"/>
              <a:t>y</a:t>
            </a:r>
            <a:r>
              <a:rPr lang="en" sz="1200"/>
              <a:t> (i.e. number of others chose option y) on the probability of choosing x</a:t>
            </a:r>
            <a:endParaRPr sz="1200"/>
          </a:p>
        </p:txBody>
      </p:sp>
      <p:sp>
        <p:nvSpPr>
          <p:cNvPr id="151" name="Google Shape;151;p19"/>
          <p:cNvSpPr txBox="1"/>
          <p:nvPr/>
        </p:nvSpPr>
        <p:spPr>
          <a:xfrm>
            <a:off x="3912925" y="4329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692975" y="4666425"/>
            <a:ext cx="53856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** </a:t>
            </a:r>
            <a:r>
              <a:rPr lang="en" sz="1000"/>
              <a:t>t</a:t>
            </a:r>
            <a:r>
              <a:rPr baseline="-25000" lang="en" sz="1000"/>
              <a:t>x</a:t>
            </a:r>
            <a:r>
              <a:rPr lang="en" sz="1000"/>
              <a:t> </a:t>
            </a:r>
            <a:r>
              <a:rPr lang="en" sz="1000"/>
              <a:t> and t</a:t>
            </a:r>
            <a:r>
              <a:rPr baseline="-25000" lang="en" sz="1000"/>
              <a:t>y</a:t>
            </a:r>
            <a:r>
              <a:rPr lang="en" sz="1000"/>
              <a:t> are set back to zero when each individual gets rewards or chooses different option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 </a:t>
            </a:r>
            <a:endParaRPr sz="1000"/>
          </a:p>
        </p:txBody>
      </p:sp>
      <p:sp>
        <p:nvSpPr>
          <p:cNvPr id="153" name="Google Shape;153;p19"/>
          <p:cNvSpPr/>
          <p:nvPr/>
        </p:nvSpPr>
        <p:spPr>
          <a:xfrm>
            <a:off x="5168000" y="2865671"/>
            <a:ext cx="3649500" cy="11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4520300" y="1842075"/>
            <a:ext cx="1358100" cy="11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7002250" y="2526975"/>
            <a:ext cx="18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Short-term memory</a:t>
            </a:r>
            <a:endParaRPr b="1" sz="1600"/>
          </a:p>
        </p:txBody>
      </p:sp>
      <p:sp>
        <p:nvSpPr>
          <p:cNvPr id="156" name="Google Shape;156;p19"/>
          <p:cNvSpPr txBox="1"/>
          <p:nvPr/>
        </p:nvSpPr>
        <p:spPr>
          <a:xfrm>
            <a:off x="6915775" y="1870275"/>
            <a:ext cx="20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Decay rate of preference</a:t>
            </a:r>
            <a:endParaRPr b="1" sz="1600"/>
          </a:p>
        </p:txBody>
      </p:sp>
      <p:sp>
        <p:nvSpPr>
          <p:cNvPr id="157" name="Google Shape;157;p19"/>
          <p:cNvSpPr txBox="1"/>
          <p:nvPr/>
        </p:nvSpPr>
        <p:spPr>
          <a:xfrm>
            <a:off x="328175" y="1231350"/>
            <a:ext cx="852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Assumption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The preference of moving to one direction would decrease if ants move along it without making any progress </a:t>
            </a:r>
            <a:endParaRPr/>
          </a:p>
        </p:txBody>
      </p:sp>
      <p:cxnSp>
        <p:nvCxnSpPr>
          <p:cNvPr id="158" name="Google Shape;158;p19"/>
          <p:cNvCxnSpPr>
            <a:endCxn id="149" idx="3"/>
          </p:cNvCxnSpPr>
          <p:nvPr/>
        </p:nvCxnSpPr>
        <p:spPr>
          <a:xfrm flipH="1">
            <a:off x="2765050" y="2105325"/>
            <a:ext cx="1858200" cy="109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endCxn id="150" idx="3"/>
          </p:cNvCxnSpPr>
          <p:nvPr/>
        </p:nvCxnSpPr>
        <p:spPr>
          <a:xfrm flipH="1">
            <a:off x="2863050" y="2807100"/>
            <a:ext cx="2008200" cy="1586700"/>
          </a:xfrm>
          <a:prstGeom prst="bentConnector3">
            <a:avLst>
              <a:gd fmla="val -401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decaying factor  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4774900" y="4228875"/>
            <a:ext cx="2530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5.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Probability of choosing option x.</a:t>
            </a:r>
            <a:b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region of higher probability shrinks as the value of t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grows.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453450" y="1334075"/>
            <a:ext cx="3173100" cy="23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probability of choosing option x depending on the number of n</a:t>
            </a:r>
            <a:r>
              <a:rPr baseline="-25000" lang="en" sz="1400"/>
              <a:t>x</a:t>
            </a:r>
            <a:r>
              <a:rPr lang="en" sz="1400"/>
              <a:t> and n</a:t>
            </a:r>
            <a:r>
              <a:rPr baseline="-25000" lang="en" sz="1400"/>
              <a:t>y</a:t>
            </a:r>
            <a:r>
              <a:rPr lang="en" sz="1400"/>
              <a:t> decreases as the value of tx grows.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However, the probability map stops </a:t>
            </a:r>
            <a:r>
              <a:rPr lang="en" sz="1400"/>
              <a:t>changing</a:t>
            </a:r>
            <a:r>
              <a:rPr lang="en" sz="1400"/>
              <a:t> after a certain point → </a:t>
            </a:r>
            <a:r>
              <a:rPr b="1" lang="en" sz="1400"/>
              <a:t>Room for improvement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00" y="1334075"/>
            <a:ext cx="3631484" cy="37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Ants’ decision-making process when they are faced with a bar-shape obstacle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runs: 1000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decision-making steps in each run: 100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ants in a group: 36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options: 2 (i.e., left or right)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Collective movement: Net force of ants in each direction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74" name="Google Shape;174;p21"/>
          <p:cNvGrpSpPr/>
          <p:nvPr/>
        </p:nvGrpSpPr>
        <p:grpSpPr>
          <a:xfrm>
            <a:off x="1978800" y="3133575"/>
            <a:ext cx="5034000" cy="1866175"/>
            <a:chOff x="2055000" y="3209775"/>
            <a:chExt cx="5034000" cy="1866175"/>
          </a:xfrm>
        </p:grpSpPr>
        <p:cxnSp>
          <p:nvCxnSpPr>
            <p:cNvPr id="175" name="Google Shape;175;p21"/>
            <p:cNvCxnSpPr>
              <a:stCxn id="176" idx="2"/>
            </p:cNvCxnSpPr>
            <p:nvPr/>
          </p:nvCxnSpPr>
          <p:spPr>
            <a:xfrm rot="10800000">
              <a:off x="3344646" y="3564369"/>
              <a:ext cx="54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Google Shape;177;p21"/>
            <p:cNvCxnSpPr/>
            <p:nvPr/>
          </p:nvCxnSpPr>
          <p:spPr>
            <a:xfrm rot="10800000">
              <a:off x="3344646" y="3904544"/>
              <a:ext cx="54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3344646" y="4289494"/>
              <a:ext cx="54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79" name="Google Shape;179;p21"/>
            <p:cNvGrpSpPr/>
            <p:nvPr/>
          </p:nvGrpSpPr>
          <p:grpSpPr>
            <a:xfrm>
              <a:off x="2055000" y="3209775"/>
              <a:ext cx="5034000" cy="1866175"/>
              <a:chOff x="2055000" y="3209775"/>
              <a:chExt cx="5034000" cy="1866175"/>
            </a:xfrm>
          </p:grpSpPr>
          <p:sp>
            <p:nvSpPr>
              <p:cNvPr id="180" name="Google Shape;180;p21"/>
              <p:cNvSpPr txBox="1"/>
              <p:nvPr/>
            </p:nvSpPr>
            <p:spPr>
              <a:xfrm>
                <a:off x="2586000" y="4768150"/>
                <a:ext cx="3975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400050" lvl="0" marL="40005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b="1" lang="en" sz="8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Figure 6. </a:t>
                </a:r>
                <a:r>
                  <a:rPr lang="en" sz="8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Ants are making decisions when they face with a bar-shape obstacle</a:t>
                </a:r>
                <a:endParaRPr sz="8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81" name="Google Shape;181;p21"/>
              <p:cNvGrpSpPr/>
              <p:nvPr/>
            </p:nvGrpSpPr>
            <p:grpSpPr>
              <a:xfrm>
                <a:off x="2055000" y="3209775"/>
                <a:ext cx="5034000" cy="1389538"/>
                <a:chOff x="2055000" y="3209775"/>
                <a:chExt cx="5034000" cy="1389538"/>
              </a:xfrm>
            </p:grpSpPr>
            <p:grpSp>
              <p:nvGrpSpPr>
                <p:cNvPr id="182" name="Google Shape;182;p21"/>
                <p:cNvGrpSpPr/>
                <p:nvPr/>
              </p:nvGrpSpPr>
              <p:grpSpPr>
                <a:xfrm>
                  <a:off x="2055000" y="3209775"/>
                  <a:ext cx="5034000" cy="1389538"/>
                  <a:chOff x="2055000" y="3209775"/>
                  <a:chExt cx="5034000" cy="1389538"/>
                </a:xfrm>
              </p:grpSpPr>
              <p:sp>
                <p:nvSpPr>
                  <p:cNvPr id="183" name="Google Shape;183;p21"/>
                  <p:cNvSpPr/>
                  <p:nvPr/>
                </p:nvSpPr>
                <p:spPr>
                  <a:xfrm>
                    <a:off x="2055000" y="3209775"/>
                    <a:ext cx="5034000" cy="212100"/>
                  </a:xfrm>
                  <a:prstGeom prst="rect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176" name="Google Shape;176;p2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 rot="6597299">
                    <a:off x="3872725" y="3423700"/>
                    <a:ext cx="427100" cy="427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4" name="Google Shape;184;p2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 rot="2857625">
                    <a:off x="3960825" y="3974263"/>
                    <a:ext cx="426975" cy="4269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5" name="Google Shape;185;p21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 rot="-6580766">
                    <a:off x="4931450" y="3438175"/>
                    <a:ext cx="427825" cy="427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6" name="Google Shape;186;p2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 rot="5400000">
                    <a:off x="3872725" y="3683625"/>
                    <a:ext cx="427075" cy="4270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7" name="Google Shape;187;p21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 rot="-5266526">
                    <a:off x="4973825" y="3710450"/>
                    <a:ext cx="427825" cy="427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8" name="Google Shape;188;p21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4458950" y="4171488"/>
                    <a:ext cx="427825" cy="427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89" name="Google Shape;189;p21"/>
                <p:cNvSpPr/>
                <p:nvPr/>
              </p:nvSpPr>
              <p:spPr>
                <a:xfrm>
                  <a:off x="4326437" y="4236851"/>
                  <a:ext cx="184800" cy="219000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1"/>
                <p:cNvSpPr/>
                <p:nvPr/>
              </p:nvSpPr>
              <p:spPr>
                <a:xfrm rot="10794419">
                  <a:off x="4831097" y="4237351"/>
                  <a:ext cx="184800" cy="219000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91" name="Google Shape;191;p2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57075" y="3462900"/>
                <a:ext cx="708600" cy="70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Google Shape;192;p21"/>
              <p:cNvSpPr txBox="1"/>
              <p:nvPr/>
            </p:nvSpPr>
            <p:spPr>
              <a:xfrm>
                <a:off x="4808365" y="4185180"/>
                <a:ext cx="265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Lato"/>
                    <a:ea typeface="Lato"/>
                    <a:cs typeface="Lato"/>
                    <a:sym typeface="Lato"/>
                  </a:rPr>
                  <a:t>?</a:t>
                </a:r>
                <a:endParaRPr b="1" sz="9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3" name="Google Shape;193;p21"/>
              <p:cNvSpPr txBox="1"/>
              <p:nvPr/>
            </p:nvSpPr>
            <p:spPr>
              <a:xfrm>
                <a:off x="4302324" y="4185180"/>
                <a:ext cx="265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Lato"/>
                    <a:ea typeface="Lato"/>
                    <a:cs typeface="Lato"/>
                    <a:sym typeface="Lato"/>
                  </a:rPr>
                  <a:t>?</a:t>
                </a:r>
                <a:endParaRPr b="1" sz="9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21"/>
              <p:cNvCxnSpPr/>
              <p:nvPr/>
            </p:nvCxnSpPr>
            <p:spPr>
              <a:xfrm rot="10800000">
                <a:off x="5379896" y="3641644"/>
                <a:ext cx="54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95" name="Google Shape;195;p21"/>
              <p:cNvCxnSpPr/>
              <p:nvPr/>
            </p:nvCxnSpPr>
            <p:spPr>
              <a:xfrm rot="10800000">
                <a:off x="5379896" y="3904544"/>
                <a:ext cx="54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