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2" r:id="rId10"/>
    <p:sldId id="265" r:id="rId11"/>
    <p:sldId id="266" r:id="rId12"/>
    <p:sldId id="267"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78" d="100"/>
          <a:sy n="78" d="100"/>
        </p:scale>
        <p:origin x="67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31700F3-C098-415E-BB7B-9430A6AE8E99}" type="datetimeFigureOut">
              <a:rPr kumimoji="1" lang="ja-JP" altLang="en-US" smtClean="0"/>
              <a:t>2016/4/27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B5252A6-4DD6-4BB8-A999-8D4DF271BA6A}" type="slidenum">
              <a:rPr kumimoji="1" lang="ja-JP" altLang="en-US" smtClean="0"/>
              <a:t>‹#›</a:t>
            </a:fld>
            <a:endParaRPr kumimoji="1" lang="ja-JP" altLang="en-US"/>
          </a:p>
        </p:txBody>
      </p:sp>
    </p:spTree>
    <p:extLst>
      <p:ext uri="{BB962C8B-B14F-4D97-AF65-F5344CB8AC3E}">
        <p14:creationId xmlns:p14="http://schemas.microsoft.com/office/powerpoint/2010/main" val="2189686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31700F3-C098-415E-BB7B-9430A6AE8E99}" type="datetimeFigureOut">
              <a:rPr kumimoji="1" lang="ja-JP" altLang="en-US" smtClean="0"/>
              <a:t>2016/4/27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B5252A6-4DD6-4BB8-A999-8D4DF271BA6A}" type="slidenum">
              <a:rPr kumimoji="1" lang="ja-JP" altLang="en-US" smtClean="0"/>
              <a:t>‹#›</a:t>
            </a:fld>
            <a:endParaRPr kumimoji="1" lang="ja-JP" altLang="en-US"/>
          </a:p>
        </p:txBody>
      </p:sp>
    </p:spTree>
    <p:extLst>
      <p:ext uri="{BB962C8B-B14F-4D97-AF65-F5344CB8AC3E}">
        <p14:creationId xmlns:p14="http://schemas.microsoft.com/office/powerpoint/2010/main" val="1786589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31700F3-C098-415E-BB7B-9430A6AE8E99}" type="datetimeFigureOut">
              <a:rPr kumimoji="1" lang="ja-JP" altLang="en-US" smtClean="0"/>
              <a:t>2016/4/27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B5252A6-4DD6-4BB8-A999-8D4DF271BA6A}" type="slidenum">
              <a:rPr kumimoji="1" lang="ja-JP" altLang="en-US" smtClean="0"/>
              <a:t>‹#›</a:t>
            </a:fld>
            <a:endParaRPr kumimoji="1" lang="ja-JP" altLang="en-US"/>
          </a:p>
        </p:txBody>
      </p:sp>
    </p:spTree>
    <p:extLst>
      <p:ext uri="{BB962C8B-B14F-4D97-AF65-F5344CB8AC3E}">
        <p14:creationId xmlns:p14="http://schemas.microsoft.com/office/powerpoint/2010/main" val="2927895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31700F3-C098-415E-BB7B-9430A6AE8E99}" type="datetimeFigureOut">
              <a:rPr kumimoji="1" lang="ja-JP" altLang="en-US" smtClean="0"/>
              <a:t>2016/4/27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B5252A6-4DD6-4BB8-A999-8D4DF271BA6A}" type="slidenum">
              <a:rPr kumimoji="1" lang="ja-JP" altLang="en-US" smtClean="0"/>
              <a:t>‹#›</a:t>
            </a:fld>
            <a:endParaRPr kumimoji="1" lang="ja-JP" altLang="en-US"/>
          </a:p>
        </p:txBody>
      </p:sp>
    </p:spTree>
    <p:extLst>
      <p:ext uri="{BB962C8B-B14F-4D97-AF65-F5344CB8AC3E}">
        <p14:creationId xmlns:p14="http://schemas.microsoft.com/office/powerpoint/2010/main" val="155255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31700F3-C098-415E-BB7B-9430A6AE8E99}" type="datetimeFigureOut">
              <a:rPr kumimoji="1" lang="ja-JP" altLang="en-US" smtClean="0"/>
              <a:t>2016/4/27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B5252A6-4DD6-4BB8-A999-8D4DF271BA6A}" type="slidenum">
              <a:rPr kumimoji="1" lang="ja-JP" altLang="en-US" smtClean="0"/>
              <a:t>‹#›</a:t>
            </a:fld>
            <a:endParaRPr kumimoji="1" lang="ja-JP" altLang="en-US"/>
          </a:p>
        </p:txBody>
      </p:sp>
    </p:spTree>
    <p:extLst>
      <p:ext uri="{BB962C8B-B14F-4D97-AF65-F5344CB8AC3E}">
        <p14:creationId xmlns:p14="http://schemas.microsoft.com/office/powerpoint/2010/main" val="3448802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31700F3-C098-415E-BB7B-9430A6AE8E99}" type="datetimeFigureOut">
              <a:rPr kumimoji="1" lang="ja-JP" altLang="en-US" smtClean="0"/>
              <a:t>2016/4/27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B5252A6-4DD6-4BB8-A999-8D4DF271BA6A}" type="slidenum">
              <a:rPr kumimoji="1" lang="ja-JP" altLang="en-US" smtClean="0"/>
              <a:t>‹#›</a:t>
            </a:fld>
            <a:endParaRPr kumimoji="1" lang="ja-JP" altLang="en-US"/>
          </a:p>
        </p:txBody>
      </p:sp>
    </p:spTree>
    <p:extLst>
      <p:ext uri="{BB962C8B-B14F-4D97-AF65-F5344CB8AC3E}">
        <p14:creationId xmlns:p14="http://schemas.microsoft.com/office/powerpoint/2010/main" val="4028500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31700F3-C098-415E-BB7B-9430A6AE8E99}" type="datetimeFigureOut">
              <a:rPr kumimoji="1" lang="ja-JP" altLang="en-US" smtClean="0"/>
              <a:t>2016/4/27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B5252A6-4DD6-4BB8-A999-8D4DF271BA6A}" type="slidenum">
              <a:rPr kumimoji="1" lang="ja-JP" altLang="en-US" smtClean="0"/>
              <a:t>‹#›</a:t>
            </a:fld>
            <a:endParaRPr kumimoji="1" lang="ja-JP" altLang="en-US"/>
          </a:p>
        </p:txBody>
      </p:sp>
    </p:spTree>
    <p:extLst>
      <p:ext uri="{BB962C8B-B14F-4D97-AF65-F5344CB8AC3E}">
        <p14:creationId xmlns:p14="http://schemas.microsoft.com/office/powerpoint/2010/main" val="2195698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31700F3-C098-415E-BB7B-9430A6AE8E99}" type="datetimeFigureOut">
              <a:rPr kumimoji="1" lang="ja-JP" altLang="en-US" smtClean="0"/>
              <a:t>2016/4/27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B5252A6-4DD6-4BB8-A999-8D4DF271BA6A}" type="slidenum">
              <a:rPr kumimoji="1" lang="ja-JP" altLang="en-US" smtClean="0"/>
              <a:t>‹#›</a:t>
            </a:fld>
            <a:endParaRPr kumimoji="1" lang="ja-JP" altLang="en-US"/>
          </a:p>
        </p:txBody>
      </p:sp>
    </p:spTree>
    <p:extLst>
      <p:ext uri="{BB962C8B-B14F-4D97-AF65-F5344CB8AC3E}">
        <p14:creationId xmlns:p14="http://schemas.microsoft.com/office/powerpoint/2010/main" val="3989895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31700F3-C098-415E-BB7B-9430A6AE8E99}" type="datetimeFigureOut">
              <a:rPr kumimoji="1" lang="ja-JP" altLang="en-US" smtClean="0"/>
              <a:t>2016/4/27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B5252A6-4DD6-4BB8-A999-8D4DF271BA6A}" type="slidenum">
              <a:rPr kumimoji="1" lang="ja-JP" altLang="en-US" smtClean="0"/>
              <a:t>‹#›</a:t>
            </a:fld>
            <a:endParaRPr kumimoji="1" lang="ja-JP" altLang="en-US"/>
          </a:p>
        </p:txBody>
      </p:sp>
    </p:spTree>
    <p:extLst>
      <p:ext uri="{BB962C8B-B14F-4D97-AF65-F5344CB8AC3E}">
        <p14:creationId xmlns:p14="http://schemas.microsoft.com/office/powerpoint/2010/main" val="3179189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31700F3-C098-415E-BB7B-9430A6AE8E99}" type="datetimeFigureOut">
              <a:rPr kumimoji="1" lang="ja-JP" altLang="en-US" smtClean="0"/>
              <a:t>2016/4/27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B5252A6-4DD6-4BB8-A999-8D4DF271BA6A}" type="slidenum">
              <a:rPr kumimoji="1" lang="ja-JP" altLang="en-US" smtClean="0"/>
              <a:t>‹#›</a:t>
            </a:fld>
            <a:endParaRPr kumimoji="1" lang="ja-JP" altLang="en-US"/>
          </a:p>
        </p:txBody>
      </p:sp>
    </p:spTree>
    <p:extLst>
      <p:ext uri="{BB962C8B-B14F-4D97-AF65-F5344CB8AC3E}">
        <p14:creationId xmlns:p14="http://schemas.microsoft.com/office/powerpoint/2010/main" val="1113409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31700F3-C098-415E-BB7B-9430A6AE8E99}" type="datetimeFigureOut">
              <a:rPr kumimoji="1" lang="ja-JP" altLang="en-US" smtClean="0"/>
              <a:t>2016/4/27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B5252A6-4DD6-4BB8-A999-8D4DF271BA6A}" type="slidenum">
              <a:rPr kumimoji="1" lang="ja-JP" altLang="en-US" smtClean="0"/>
              <a:t>‹#›</a:t>
            </a:fld>
            <a:endParaRPr kumimoji="1" lang="ja-JP" altLang="en-US"/>
          </a:p>
        </p:txBody>
      </p:sp>
    </p:spTree>
    <p:extLst>
      <p:ext uri="{BB962C8B-B14F-4D97-AF65-F5344CB8AC3E}">
        <p14:creationId xmlns:p14="http://schemas.microsoft.com/office/powerpoint/2010/main" val="745482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1700F3-C098-415E-BB7B-9430A6AE8E99}" type="datetimeFigureOut">
              <a:rPr kumimoji="1" lang="ja-JP" altLang="en-US" smtClean="0"/>
              <a:t>2016/4/27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5252A6-4DD6-4BB8-A999-8D4DF271BA6A}" type="slidenum">
              <a:rPr kumimoji="1" lang="ja-JP" altLang="en-US" smtClean="0"/>
              <a:t>‹#›</a:t>
            </a:fld>
            <a:endParaRPr kumimoji="1" lang="ja-JP" altLang="en-US"/>
          </a:p>
        </p:txBody>
      </p:sp>
    </p:spTree>
    <p:extLst>
      <p:ext uri="{BB962C8B-B14F-4D97-AF65-F5344CB8AC3E}">
        <p14:creationId xmlns:p14="http://schemas.microsoft.com/office/powerpoint/2010/main" val="3698459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ゲーム制作講座</a:t>
            </a:r>
            <a:r>
              <a:rPr lang="en-US" altLang="ja-JP" dirty="0" smtClean="0"/>
              <a:t/>
            </a:r>
            <a:br>
              <a:rPr lang="en-US" altLang="ja-JP" dirty="0" smtClean="0"/>
            </a:br>
            <a:r>
              <a:rPr lang="ja-JP" altLang="en-US" dirty="0" smtClean="0"/>
              <a:t>第二回</a:t>
            </a:r>
            <a:endParaRPr kumimoji="1" lang="ja-JP" altLang="en-US" dirty="0"/>
          </a:p>
        </p:txBody>
      </p:sp>
      <p:sp>
        <p:nvSpPr>
          <p:cNvPr id="3" name="サブタイトル 2"/>
          <p:cNvSpPr>
            <a:spLocks noGrp="1"/>
          </p:cNvSpPr>
          <p:nvPr>
            <p:ph type="subTitle" idx="1"/>
          </p:nvPr>
        </p:nvSpPr>
        <p:spPr/>
        <p:txBody>
          <a:bodyPr/>
          <a:lstStyle/>
          <a:p>
            <a:r>
              <a:rPr lang="ja-JP" altLang="en-US" dirty="0" smtClean="0"/>
              <a:t>秋津　早苗</a:t>
            </a:r>
            <a:endParaRPr kumimoji="1" lang="ja-JP" altLang="en-US" dirty="0"/>
          </a:p>
        </p:txBody>
      </p:sp>
    </p:spTree>
    <p:extLst>
      <p:ext uri="{BB962C8B-B14F-4D97-AF65-F5344CB8AC3E}">
        <p14:creationId xmlns:p14="http://schemas.microsoft.com/office/powerpoint/2010/main" val="1411274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クリア！！！！！</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Program.cs</a:t>
            </a:r>
            <a:r>
              <a:rPr kumimoji="1" lang="ja-JP" altLang="en-US" dirty="0" smtClean="0"/>
              <a:t>の</a:t>
            </a:r>
            <a:r>
              <a:rPr kumimoji="1" lang="en-US" altLang="ja-JP" dirty="0" smtClean="0"/>
              <a:t>while</a:t>
            </a:r>
            <a:r>
              <a:rPr kumimoji="1" lang="ja-JP" altLang="en-US" dirty="0" smtClean="0"/>
              <a:t>ループの中括弧のなかに</a:t>
            </a:r>
            <a:endParaRPr kumimoji="1" lang="en-US" altLang="ja-JP" dirty="0" smtClean="0"/>
          </a:p>
          <a:p>
            <a:pPr marL="0" indent="0">
              <a:buNone/>
            </a:pPr>
            <a:r>
              <a:rPr lang="en-US" altLang="ja-JP" dirty="0">
                <a:solidFill>
                  <a:srgbClr val="0000FF"/>
                </a:solidFill>
                <a:highlight>
                  <a:srgbClr val="FFFFFF"/>
                </a:highlight>
                <a:latin typeface="ＭＳ ゴシック" panose="020B0609070205080204" pitchFamily="49" charset="-128"/>
                <a:ea typeface="ＭＳ ゴシック" panose="020B0609070205080204" pitchFamily="49" charset="-128"/>
              </a:rPr>
              <a:t>if</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err="1">
                <a:solidFill>
                  <a:srgbClr val="000000"/>
                </a:solidFill>
                <a:highlight>
                  <a:srgbClr val="FFFFFF"/>
                </a:highlight>
                <a:latin typeface="ＭＳ ゴシック" panose="020B0609070205080204" pitchFamily="49" charset="-128"/>
                <a:ea typeface="ＭＳ ゴシック" panose="020B0609070205080204" pitchFamily="49" charset="-128"/>
              </a:rPr>
              <a:t>asd.</a:t>
            </a:r>
            <a:r>
              <a:rPr lang="en-US" altLang="ja-JP" dirty="0" err="1">
                <a:solidFill>
                  <a:srgbClr val="2B91AF"/>
                </a:solidFill>
                <a:highlight>
                  <a:srgbClr val="FFFFFF"/>
                </a:highlight>
                <a:latin typeface="ＭＳ ゴシック" panose="020B0609070205080204" pitchFamily="49" charset="-128"/>
                <a:ea typeface="ＭＳ ゴシック" panose="020B0609070205080204" pitchFamily="49" charset="-128"/>
              </a:rPr>
              <a:t>Engine</a:t>
            </a:r>
            <a:r>
              <a:rPr lang="en-US" altLang="ja-JP" dirty="0" err="1">
                <a:solidFill>
                  <a:srgbClr val="000000"/>
                </a:solidFill>
                <a:highlight>
                  <a:srgbClr val="FFFFFF"/>
                </a:highlight>
                <a:latin typeface="ＭＳ ゴシック" panose="020B0609070205080204" pitchFamily="49" charset="-128"/>
                <a:ea typeface="ＭＳ ゴシック" panose="020B0609070205080204" pitchFamily="49" charset="-128"/>
              </a:rPr>
              <a:t>.CurrentScene.Layers.All</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(x =&gt; </a:t>
            </a:r>
            <a:r>
              <a:rPr lang="en-US" altLang="ja-JP" dirty="0" err="1">
                <a:solidFill>
                  <a:srgbClr val="000000"/>
                </a:solidFill>
                <a:highlight>
                  <a:srgbClr val="FFFFFF"/>
                </a:highlight>
                <a:latin typeface="ＭＳ ゴシック" panose="020B0609070205080204" pitchFamily="49" charset="-128"/>
                <a:ea typeface="ＭＳ ゴシック" panose="020B0609070205080204" pitchFamily="49" charset="-128"/>
              </a:rPr>
              <a:t>x.ObjectCount</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 0</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smtClean="0">
                <a:solidFill>
                  <a:srgbClr val="0000FF"/>
                </a:solidFill>
                <a:highlight>
                  <a:srgbClr val="FFFFFF"/>
                </a:highlight>
                <a:latin typeface="ＭＳ ゴシック" panose="020B0609070205080204" pitchFamily="49" charset="-128"/>
                <a:ea typeface="ＭＳ ゴシック" panose="020B0609070205080204" pitchFamily="49" charset="-128"/>
              </a:rPr>
              <a:t>break</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t>
            </a:r>
            <a:endParaRPr kumimoji="1" lang="ja-JP" altLang="en-US" dirty="0"/>
          </a:p>
        </p:txBody>
      </p:sp>
    </p:spTree>
    <p:extLst>
      <p:ext uri="{BB962C8B-B14F-4D97-AF65-F5344CB8AC3E}">
        <p14:creationId xmlns:p14="http://schemas.microsoft.com/office/powerpoint/2010/main" val="786778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どうでしたか？？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超超超駆け足だったので分からないところとか困った点とか沢山あると思います。</a:t>
            </a:r>
            <a:endParaRPr kumimoji="1" lang="en-US" altLang="ja-JP" dirty="0" smtClean="0"/>
          </a:p>
          <a:p>
            <a:r>
              <a:rPr lang="ja-JP" altLang="en-US" dirty="0"/>
              <a:t>僕</a:t>
            </a:r>
            <a:r>
              <a:rPr lang="ja-JP" altLang="en-US" dirty="0" smtClean="0"/>
              <a:t>や周りの人にどんどん質問してください。</a:t>
            </a:r>
            <a:endParaRPr lang="en-US" altLang="ja-JP" dirty="0" smtClean="0"/>
          </a:p>
          <a:p>
            <a:r>
              <a:rPr kumimoji="1" lang="ja-JP" altLang="en-US" dirty="0" smtClean="0"/>
              <a:t>「分からないところが分からない」という状態でも、呑み込めていない人がいる</a:t>
            </a:r>
            <a:r>
              <a:rPr lang="ja-JP" altLang="en-US" dirty="0" smtClean="0"/>
              <a:t>かどうか知りたいのでドシドシ質問してください。</a:t>
            </a:r>
            <a:endParaRPr lang="en-US" altLang="ja-JP" dirty="0" smtClean="0"/>
          </a:p>
          <a:p>
            <a:r>
              <a:rPr kumimoji="1" lang="en-US" altLang="ja-JP" dirty="0" smtClean="0"/>
              <a:t>48hGameJam</a:t>
            </a:r>
            <a:r>
              <a:rPr kumimoji="1" lang="ja-JP" altLang="en-US" dirty="0" smtClean="0"/>
              <a:t>頑張りましょう</a:t>
            </a:r>
            <a:r>
              <a:rPr kumimoji="1" lang="en-US" altLang="ja-JP" dirty="0" smtClean="0"/>
              <a:t>…</a:t>
            </a:r>
            <a:endParaRPr kumimoji="1" lang="ja-JP" altLang="en-US" dirty="0"/>
          </a:p>
        </p:txBody>
      </p:sp>
    </p:spTree>
    <p:extLst>
      <p:ext uri="{BB962C8B-B14F-4D97-AF65-F5344CB8AC3E}">
        <p14:creationId xmlns:p14="http://schemas.microsoft.com/office/powerpoint/2010/main" val="2979636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なにか分からないことがあれば</a:t>
            </a:r>
            <a:r>
              <a:rPr kumimoji="1" lang="en-US" altLang="ja-JP" dirty="0" smtClean="0"/>
              <a:t>…</a:t>
            </a:r>
            <a:endParaRPr kumimoji="1" lang="ja-JP" altLang="en-US" dirty="0"/>
          </a:p>
        </p:txBody>
      </p:sp>
    </p:spTree>
    <p:extLst>
      <p:ext uri="{BB962C8B-B14F-4D97-AF65-F5344CB8AC3E}">
        <p14:creationId xmlns:p14="http://schemas.microsoft.com/office/powerpoint/2010/main" val="324633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10427" y="2473131"/>
            <a:ext cx="10515600" cy="1325563"/>
          </a:xfrm>
        </p:spPr>
        <p:txBody>
          <a:bodyPr/>
          <a:lstStyle/>
          <a:p>
            <a:pPr algn="ctr"/>
            <a:r>
              <a:rPr kumimoji="1" lang="ja-JP" altLang="en-US" dirty="0" smtClean="0"/>
              <a:t>キャラクターを動かしたい</a:t>
            </a:r>
            <a:endParaRPr kumimoji="1" lang="ja-JP" altLang="en-US" dirty="0"/>
          </a:p>
        </p:txBody>
      </p:sp>
    </p:spTree>
    <p:extLst>
      <p:ext uri="{BB962C8B-B14F-4D97-AF65-F5344CB8AC3E}">
        <p14:creationId xmlns:p14="http://schemas.microsoft.com/office/powerpoint/2010/main" val="4223672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復</a:t>
            </a:r>
            <a:r>
              <a:rPr lang="ja-JP" altLang="en-US" dirty="0"/>
              <a:t>習</a:t>
            </a:r>
            <a:endParaRPr kumimoji="1" lang="ja-JP" altLang="en-US" dirty="0"/>
          </a:p>
        </p:txBody>
      </p:sp>
      <p:sp>
        <p:nvSpPr>
          <p:cNvPr id="16" name="角丸四角形 15"/>
          <p:cNvSpPr/>
          <p:nvPr/>
        </p:nvSpPr>
        <p:spPr>
          <a:xfrm>
            <a:off x="3671559" y="1387052"/>
            <a:ext cx="1842760" cy="640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スタート</a:t>
            </a:r>
            <a:endParaRPr kumimoji="1" lang="ja-JP" altLang="en-US" dirty="0"/>
          </a:p>
        </p:txBody>
      </p:sp>
      <p:sp>
        <p:nvSpPr>
          <p:cNvPr id="17" name="正方形/長方形 16"/>
          <p:cNvSpPr/>
          <p:nvPr/>
        </p:nvSpPr>
        <p:spPr>
          <a:xfrm>
            <a:off x="3671559" y="2565959"/>
            <a:ext cx="1842760" cy="622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初期化</a:t>
            </a:r>
            <a:endParaRPr kumimoji="1" lang="ja-JP" altLang="en-US" dirty="0"/>
          </a:p>
        </p:txBody>
      </p:sp>
      <p:sp>
        <p:nvSpPr>
          <p:cNvPr id="18" name="ひし形 17"/>
          <p:cNvSpPr/>
          <p:nvPr/>
        </p:nvSpPr>
        <p:spPr>
          <a:xfrm>
            <a:off x="3213195" y="3685281"/>
            <a:ext cx="2778101" cy="79573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終わった？</a:t>
            </a:r>
            <a:endParaRPr kumimoji="1" lang="ja-JP" altLang="en-US" dirty="0"/>
          </a:p>
        </p:txBody>
      </p:sp>
      <p:sp>
        <p:nvSpPr>
          <p:cNvPr id="19" name="正方形/長方形 18"/>
          <p:cNvSpPr/>
          <p:nvPr/>
        </p:nvSpPr>
        <p:spPr>
          <a:xfrm>
            <a:off x="3608739" y="5056142"/>
            <a:ext cx="1968403" cy="566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後片付け</a:t>
            </a:r>
            <a:endParaRPr kumimoji="1" lang="ja-JP" altLang="en-US" dirty="0"/>
          </a:p>
        </p:txBody>
      </p:sp>
      <p:sp>
        <p:nvSpPr>
          <p:cNvPr id="20" name="角丸四角形 19"/>
          <p:cNvSpPr/>
          <p:nvPr/>
        </p:nvSpPr>
        <p:spPr>
          <a:xfrm>
            <a:off x="3608738" y="6198151"/>
            <a:ext cx="1968403" cy="554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終了</a:t>
            </a:r>
            <a:endParaRPr kumimoji="1" lang="ja-JP" altLang="en-US" dirty="0"/>
          </a:p>
        </p:txBody>
      </p:sp>
      <p:cxnSp>
        <p:nvCxnSpPr>
          <p:cNvPr id="21" name="直線矢印コネクタ 20"/>
          <p:cNvCxnSpPr>
            <a:stCxn id="18" idx="2"/>
            <a:endCxn id="19" idx="0"/>
          </p:cNvCxnSpPr>
          <p:nvPr/>
        </p:nvCxnSpPr>
        <p:spPr>
          <a:xfrm flipH="1">
            <a:off x="4592941" y="4481019"/>
            <a:ext cx="9305" cy="5751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p:cNvCxnSpPr>
            <a:stCxn id="19" idx="2"/>
            <a:endCxn id="20" idx="0"/>
          </p:cNvCxnSpPr>
          <p:nvPr/>
        </p:nvCxnSpPr>
        <p:spPr>
          <a:xfrm flipH="1">
            <a:off x="4592940" y="5623027"/>
            <a:ext cx="1" cy="5751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p:cNvCxnSpPr>
            <a:stCxn id="16" idx="2"/>
            <a:endCxn id="17" idx="0"/>
          </p:cNvCxnSpPr>
          <p:nvPr/>
        </p:nvCxnSpPr>
        <p:spPr>
          <a:xfrm>
            <a:off x="4592939" y="2027735"/>
            <a:ext cx="0" cy="5382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p:cNvCxnSpPr>
            <a:stCxn id="17" idx="2"/>
            <a:endCxn id="18" idx="0"/>
          </p:cNvCxnSpPr>
          <p:nvPr/>
        </p:nvCxnSpPr>
        <p:spPr>
          <a:xfrm>
            <a:off x="4592939" y="3188683"/>
            <a:ext cx="9307" cy="4965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テキスト ボックス 24"/>
          <p:cNvSpPr txBox="1"/>
          <p:nvPr/>
        </p:nvSpPr>
        <p:spPr>
          <a:xfrm>
            <a:off x="4722071" y="4524526"/>
            <a:ext cx="1584495" cy="369332"/>
          </a:xfrm>
          <a:prstGeom prst="rect">
            <a:avLst/>
          </a:prstGeom>
          <a:noFill/>
        </p:spPr>
        <p:txBody>
          <a:bodyPr wrap="square" rtlCol="0">
            <a:spAutoFit/>
          </a:bodyPr>
          <a:lstStyle/>
          <a:p>
            <a:r>
              <a:rPr kumimoji="1" lang="en-US" altLang="ja-JP" dirty="0" smtClean="0"/>
              <a:t>YES</a:t>
            </a:r>
            <a:endParaRPr kumimoji="1" lang="ja-JP" altLang="en-US" dirty="0"/>
          </a:p>
        </p:txBody>
      </p:sp>
      <p:sp>
        <p:nvSpPr>
          <p:cNvPr id="26" name="正方形/長方形 25"/>
          <p:cNvSpPr/>
          <p:nvPr/>
        </p:nvSpPr>
        <p:spPr>
          <a:xfrm>
            <a:off x="7046463" y="3771788"/>
            <a:ext cx="1818332" cy="622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更新</a:t>
            </a:r>
            <a:endParaRPr kumimoji="1" lang="ja-JP" altLang="en-US" dirty="0"/>
          </a:p>
        </p:txBody>
      </p:sp>
      <p:cxnSp>
        <p:nvCxnSpPr>
          <p:cNvPr id="27" name="直線矢印コネクタ 26"/>
          <p:cNvCxnSpPr>
            <a:stCxn id="18" idx="3"/>
            <a:endCxn id="26" idx="1"/>
          </p:cNvCxnSpPr>
          <p:nvPr/>
        </p:nvCxnSpPr>
        <p:spPr>
          <a:xfrm>
            <a:off x="5991296" y="4083150"/>
            <a:ext cx="10551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曲線コネクタ 27"/>
          <p:cNvCxnSpPr>
            <a:stCxn id="26" idx="0"/>
            <a:endCxn id="18" idx="0"/>
          </p:cNvCxnSpPr>
          <p:nvPr/>
        </p:nvCxnSpPr>
        <p:spPr>
          <a:xfrm rot="16200000" flipV="1">
            <a:off x="6235685" y="2051843"/>
            <a:ext cx="86507" cy="3353383"/>
          </a:xfrm>
          <a:prstGeom prst="curvedConnector3">
            <a:avLst>
              <a:gd name="adj1" fmla="val 364256"/>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173071" y="3713818"/>
            <a:ext cx="800392" cy="369332"/>
          </a:xfrm>
          <a:prstGeom prst="rect">
            <a:avLst/>
          </a:prstGeom>
          <a:noFill/>
        </p:spPr>
        <p:txBody>
          <a:bodyPr wrap="square" rtlCol="0">
            <a:spAutoFit/>
          </a:bodyPr>
          <a:lstStyle/>
          <a:p>
            <a:r>
              <a:rPr kumimoji="1" lang="en-US" altLang="ja-JP" dirty="0" smtClean="0"/>
              <a:t>NO</a:t>
            </a:r>
            <a:endParaRPr kumimoji="1" lang="ja-JP" altLang="en-US" dirty="0"/>
          </a:p>
        </p:txBody>
      </p:sp>
    </p:spTree>
    <p:extLst>
      <p:ext uri="{BB962C8B-B14F-4D97-AF65-F5344CB8AC3E}">
        <p14:creationId xmlns:p14="http://schemas.microsoft.com/office/powerpoint/2010/main" val="2933829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角丸四角形 15"/>
          <p:cNvSpPr/>
          <p:nvPr/>
        </p:nvSpPr>
        <p:spPr>
          <a:xfrm>
            <a:off x="3671559" y="1387052"/>
            <a:ext cx="1842760" cy="640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スタート</a:t>
            </a:r>
            <a:endParaRPr kumimoji="1" lang="ja-JP" altLang="en-US" dirty="0"/>
          </a:p>
        </p:txBody>
      </p:sp>
      <p:sp>
        <p:nvSpPr>
          <p:cNvPr id="17" name="正方形/長方形 16"/>
          <p:cNvSpPr/>
          <p:nvPr/>
        </p:nvSpPr>
        <p:spPr>
          <a:xfrm>
            <a:off x="3671559" y="2565959"/>
            <a:ext cx="1842760" cy="622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初期化</a:t>
            </a:r>
            <a:endParaRPr kumimoji="1" lang="ja-JP" altLang="en-US" dirty="0"/>
          </a:p>
        </p:txBody>
      </p:sp>
      <p:sp>
        <p:nvSpPr>
          <p:cNvPr id="18" name="ひし形 17"/>
          <p:cNvSpPr/>
          <p:nvPr/>
        </p:nvSpPr>
        <p:spPr>
          <a:xfrm>
            <a:off x="3213195" y="3685281"/>
            <a:ext cx="2778101" cy="79573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終わった？</a:t>
            </a:r>
            <a:endParaRPr kumimoji="1" lang="ja-JP" altLang="en-US" dirty="0"/>
          </a:p>
        </p:txBody>
      </p:sp>
      <p:sp>
        <p:nvSpPr>
          <p:cNvPr id="19" name="正方形/長方形 18"/>
          <p:cNvSpPr/>
          <p:nvPr/>
        </p:nvSpPr>
        <p:spPr>
          <a:xfrm>
            <a:off x="3608739" y="5056142"/>
            <a:ext cx="1968403" cy="566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後片付け</a:t>
            </a:r>
            <a:endParaRPr kumimoji="1" lang="ja-JP" altLang="en-US" dirty="0"/>
          </a:p>
        </p:txBody>
      </p:sp>
      <p:sp>
        <p:nvSpPr>
          <p:cNvPr id="20" name="角丸四角形 19"/>
          <p:cNvSpPr/>
          <p:nvPr/>
        </p:nvSpPr>
        <p:spPr>
          <a:xfrm>
            <a:off x="3608738" y="6198151"/>
            <a:ext cx="1968403" cy="554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終了</a:t>
            </a:r>
            <a:endParaRPr kumimoji="1" lang="ja-JP" altLang="en-US" dirty="0"/>
          </a:p>
        </p:txBody>
      </p:sp>
      <p:cxnSp>
        <p:nvCxnSpPr>
          <p:cNvPr id="21" name="直線矢印コネクタ 20"/>
          <p:cNvCxnSpPr>
            <a:stCxn id="18" idx="2"/>
            <a:endCxn id="19" idx="0"/>
          </p:cNvCxnSpPr>
          <p:nvPr/>
        </p:nvCxnSpPr>
        <p:spPr>
          <a:xfrm flipH="1">
            <a:off x="4592941" y="4481019"/>
            <a:ext cx="9305" cy="5751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p:cNvCxnSpPr>
            <a:stCxn id="19" idx="2"/>
            <a:endCxn id="20" idx="0"/>
          </p:cNvCxnSpPr>
          <p:nvPr/>
        </p:nvCxnSpPr>
        <p:spPr>
          <a:xfrm flipH="1">
            <a:off x="4592940" y="5623027"/>
            <a:ext cx="1" cy="5751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p:cNvCxnSpPr>
            <a:stCxn id="16" idx="2"/>
            <a:endCxn id="17" idx="0"/>
          </p:cNvCxnSpPr>
          <p:nvPr/>
        </p:nvCxnSpPr>
        <p:spPr>
          <a:xfrm>
            <a:off x="4592939" y="2027735"/>
            <a:ext cx="0" cy="5382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p:cNvCxnSpPr>
            <a:stCxn id="17" idx="2"/>
            <a:endCxn id="18" idx="0"/>
          </p:cNvCxnSpPr>
          <p:nvPr/>
        </p:nvCxnSpPr>
        <p:spPr>
          <a:xfrm>
            <a:off x="4592939" y="3188683"/>
            <a:ext cx="9307" cy="4965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テキスト ボックス 24"/>
          <p:cNvSpPr txBox="1"/>
          <p:nvPr/>
        </p:nvSpPr>
        <p:spPr>
          <a:xfrm>
            <a:off x="4722071" y="4524526"/>
            <a:ext cx="1584495" cy="369332"/>
          </a:xfrm>
          <a:prstGeom prst="rect">
            <a:avLst/>
          </a:prstGeom>
          <a:noFill/>
        </p:spPr>
        <p:txBody>
          <a:bodyPr wrap="square" rtlCol="0">
            <a:spAutoFit/>
          </a:bodyPr>
          <a:lstStyle/>
          <a:p>
            <a:r>
              <a:rPr kumimoji="1" lang="en-US" altLang="ja-JP" dirty="0" smtClean="0"/>
              <a:t>YES</a:t>
            </a:r>
            <a:endParaRPr kumimoji="1" lang="ja-JP" altLang="en-US" dirty="0"/>
          </a:p>
        </p:txBody>
      </p:sp>
      <p:sp>
        <p:nvSpPr>
          <p:cNvPr id="26" name="正方形/長方形 25"/>
          <p:cNvSpPr/>
          <p:nvPr/>
        </p:nvSpPr>
        <p:spPr>
          <a:xfrm>
            <a:off x="7046463" y="3771788"/>
            <a:ext cx="1818332" cy="622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更新</a:t>
            </a:r>
            <a:endParaRPr kumimoji="1" lang="ja-JP" altLang="en-US" dirty="0"/>
          </a:p>
        </p:txBody>
      </p:sp>
      <p:cxnSp>
        <p:nvCxnSpPr>
          <p:cNvPr id="27" name="直線矢印コネクタ 26"/>
          <p:cNvCxnSpPr>
            <a:stCxn id="18" idx="3"/>
            <a:endCxn id="26" idx="1"/>
          </p:cNvCxnSpPr>
          <p:nvPr/>
        </p:nvCxnSpPr>
        <p:spPr>
          <a:xfrm>
            <a:off x="5991296" y="4083150"/>
            <a:ext cx="10551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曲線コネクタ 27"/>
          <p:cNvCxnSpPr>
            <a:stCxn id="26" idx="0"/>
            <a:endCxn id="18" idx="0"/>
          </p:cNvCxnSpPr>
          <p:nvPr/>
        </p:nvCxnSpPr>
        <p:spPr>
          <a:xfrm rot="16200000" flipV="1">
            <a:off x="6235685" y="2051843"/>
            <a:ext cx="86507" cy="3353383"/>
          </a:xfrm>
          <a:prstGeom prst="curvedConnector3">
            <a:avLst>
              <a:gd name="adj1" fmla="val 364256"/>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173071" y="3713818"/>
            <a:ext cx="800392" cy="369332"/>
          </a:xfrm>
          <a:prstGeom prst="rect">
            <a:avLst/>
          </a:prstGeom>
          <a:noFill/>
        </p:spPr>
        <p:txBody>
          <a:bodyPr wrap="square" rtlCol="0">
            <a:spAutoFit/>
          </a:bodyPr>
          <a:lstStyle/>
          <a:p>
            <a:r>
              <a:rPr kumimoji="1" lang="en-US" altLang="ja-JP" dirty="0" smtClean="0"/>
              <a:t>NO</a:t>
            </a:r>
            <a:endParaRPr kumimoji="1" lang="ja-JP" altLang="en-US" dirty="0"/>
          </a:p>
        </p:txBody>
      </p:sp>
      <p:sp>
        <p:nvSpPr>
          <p:cNvPr id="4" name="テキスト ボックス 3"/>
          <p:cNvSpPr txBox="1"/>
          <p:nvPr/>
        </p:nvSpPr>
        <p:spPr>
          <a:xfrm>
            <a:off x="7685148" y="1214547"/>
            <a:ext cx="4153191" cy="646331"/>
          </a:xfrm>
          <a:prstGeom prst="rect">
            <a:avLst/>
          </a:prstGeom>
          <a:noFill/>
        </p:spPr>
        <p:txBody>
          <a:bodyPr wrap="square" rtlCol="0">
            <a:spAutoFit/>
          </a:bodyPr>
          <a:lstStyle/>
          <a:p>
            <a:r>
              <a:rPr lang="ja-JP" altLang="en-US" dirty="0" smtClean="0"/>
              <a:t>ここでキャラクターの座標を毎回変更して動いているように見せる</a:t>
            </a:r>
            <a:endParaRPr kumimoji="1" lang="ja-JP" altLang="en-US" dirty="0"/>
          </a:p>
        </p:txBody>
      </p:sp>
      <p:cxnSp>
        <p:nvCxnSpPr>
          <p:cNvPr id="7" name="曲線コネクタ 6"/>
          <p:cNvCxnSpPr>
            <a:stCxn id="4" idx="2"/>
            <a:endCxn id="26" idx="3"/>
          </p:cNvCxnSpPr>
          <p:nvPr/>
        </p:nvCxnSpPr>
        <p:spPr>
          <a:xfrm rot="5400000">
            <a:off x="8202134" y="2523540"/>
            <a:ext cx="2222272" cy="896949"/>
          </a:xfrm>
          <a:prstGeom prst="curvedConnector2">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48677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Target</a:t>
            </a:r>
            <a:r>
              <a:rPr kumimoji="1" lang="ja-JP" altLang="en-US" dirty="0" smtClean="0"/>
              <a:t>クラスを修正する</a:t>
            </a:r>
            <a:endParaRPr kumimoji="1" lang="ja-JP" altLang="en-US" dirty="0"/>
          </a:p>
        </p:txBody>
      </p:sp>
      <p:sp>
        <p:nvSpPr>
          <p:cNvPr id="3" name="コンテンツ プレースホルダー 2"/>
          <p:cNvSpPr>
            <a:spLocks noGrp="1"/>
          </p:cNvSpPr>
          <p:nvPr>
            <p:ph idx="1"/>
          </p:nvPr>
        </p:nvSpPr>
        <p:spPr/>
        <p:txBody>
          <a:bodyPr>
            <a:normAutofit fontScale="62500" lnSpcReduction="20000"/>
          </a:bodyPr>
          <a:lstStyle/>
          <a:p>
            <a:pPr marL="0" indent="0">
              <a:buNone/>
            </a:pPr>
            <a:r>
              <a:rPr lang="en-US" altLang="ja-JP" dirty="0">
                <a:solidFill>
                  <a:srgbClr val="0000FF"/>
                </a:solidFill>
                <a:highlight>
                  <a:srgbClr val="FFFFFF"/>
                </a:highlight>
                <a:latin typeface="ＭＳ ゴシック" panose="020B0609070205080204" pitchFamily="49" charset="-128"/>
                <a:ea typeface="ＭＳ ゴシック" panose="020B0609070205080204" pitchFamily="49" charset="-128"/>
              </a:rPr>
              <a:t>public</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Target()</a:t>
            </a:r>
          </a:p>
          <a:p>
            <a:pPr marL="0" indent="0">
              <a:buNone/>
            </a:pP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endPar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pPr marL="0" indent="0">
              <a:buNone/>
            </a:pPr>
            <a:r>
              <a:rPr lang="en-US" altLang="ja-JP" dirty="0" smtClean="0">
                <a:solidFill>
                  <a:srgbClr val="0000FF"/>
                </a:solidFill>
                <a:highlight>
                  <a:srgbClr val="FFFFFF"/>
                </a:highlight>
                <a:latin typeface="ＭＳ ゴシック" panose="020B0609070205080204" pitchFamily="49" charset="-128"/>
                <a:ea typeface="ＭＳ ゴシック" panose="020B0609070205080204" pitchFamily="49" charset="-128"/>
              </a:rPr>
              <a:t>    </a:t>
            </a:r>
            <a:r>
              <a:rPr lang="en-US" altLang="ja-JP" dirty="0" err="1" smtClean="0">
                <a:solidFill>
                  <a:srgbClr val="0000FF"/>
                </a:solidFill>
                <a:highlight>
                  <a:srgbClr val="FFFFFF"/>
                </a:highlight>
                <a:latin typeface="ＭＳ ゴシック" panose="020B0609070205080204" pitchFamily="49" charset="-128"/>
                <a:ea typeface="ＭＳ ゴシック" panose="020B0609070205080204" pitchFamily="49" charset="-128"/>
              </a:rPr>
              <a:t>this</a:t>
            </a:r>
            <a:r>
              <a:rPr lang="en-US" altLang="ja-JP"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.Texture</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 asd.</a:t>
            </a:r>
            <a:r>
              <a:rPr lang="en-US" altLang="ja-JP" dirty="0" smtClean="0">
                <a:solidFill>
                  <a:srgbClr val="2B91AF"/>
                </a:solidFill>
                <a:highlight>
                  <a:srgbClr val="FFFFFF"/>
                </a:highlight>
                <a:latin typeface="ＭＳ ゴシック" panose="020B0609070205080204" pitchFamily="49" charset="-128"/>
                <a:ea typeface="ＭＳ ゴシック" panose="020B0609070205080204" pitchFamily="49" charset="-128"/>
              </a:rPr>
              <a:t>Engine</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.Graphics.CreateTexture2D</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dirty="0">
                <a:solidFill>
                  <a:srgbClr val="A31515"/>
                </a:solidFill>
                <a:highlight>
                  <a:srgbClr val="FFFFFF"/>
                </a:highlight>
                <a:latin typeface="ＭＳ ゴシック" panose="020B0609070205080204" pitchFamily="49" charset="-128"/>
                <a:ea typeface="ＭＳ ゴシック" panose="020B0609070205080204" pitchFamily="49" charset="-128"/>
              </a:rPr>
              <a:t>"Resources/target.png"</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err="1" smtClean="0">
                <a:solidFill>
                  <a:srgbClr val="0000FF"/>
                </a:solidFill>
                <a:highlight>
                  <a:srgbClr val="FFFFFF"/>
                </a:highlight>
                <a:latin typeface="ＭＳ ゴシック" panose="020B0609070205080204" pitchFamily="49" charset="-128"/>
                <a:ea typeface="ＭＳ ゴシック" panose="020B0609070205080204" pitchFamily="49" charset="-128"/>
              </a:rPr>
              <a:t>this</a:t>
            </a:r>
            <a:r>
              <a:rPr lang="en-US" altLang="ja-JP"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.speed</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a:solidFill>
                  <a:srgbClr val="0000FF"/>
                </a:solidFill>
                <a:highlight>
                  <a:srgbClr val="FFFFFF"/>
                </a:highlight>
                <a:latin typeface="ＭＳ ゴシック" panose="020B0609070205080204" pitchFamily="49" charset="-128"/>
                <a:ea typeface="ＭＳ ゴシック" panose="020B0609070205080204" pitchFamily="49" charset="-128"/>
              </a:rPr>
              <a:t>new</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asd.</a:t>
            </a:r>
            <a:r>
              <a:rPr lang="en-US" altLang="ja-JP" dirty="0">
                <a:solidFill>
                  <a:srgbClr val="2B91AF"/>
                </a:solidFill>
                <a:highlight>
                  <a:srgbClr val="FFFFFF"/>
                </a:highlight>
                <a:latin typeface="ＭＳ ゴシック" panose="020B0609070205080204" pitchFamily="49" charset="-128"/>
                <a:ea typeface="ＭＳ ゴシック" panose="020B0609070205080204" pitchFamily="49" charset="-128"/>
              </a:rPr>
              <a:t>Vector2DF</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(5.0f, 2.0f</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dirty="0">
                <a:solidFill>
                  <a:srgbClr val="008000"/>
                </a:solidFill>
                <a:highlight>
                  <a:srgbClr val="FFFFFF"/>
                </a:highlight>
                <a:latin typeface="ＭＳ ゴシック" panose="020B0609070205080204" pitchFamily="49" charset="-128"/>
                <a:ea typeface="ＭＳ ゴシック" panose="020B0609070205080204" pitchFamily="49" charset="-128"/>
              </a:rPr>
              <a:t>ここを追加</a:t>
            </a:r>
            <a:endPar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pPr marL="0" indent="0">
              <a:buNone/>
            </a:pP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endPar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endParaRPr>
          </a:p>
          <a:p>
            <a:pPr marL="0" indent="0">
              <a:buNone/>
            </a:pPr>
            <a:r>
              <a:rPr lang="en-US" altLang="ja-JP"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dirty="0">
                <a:solidFill>
                  <a:srgbClr val="008000"/>
                </a:solidFill>
                <a:highlight>
                  <a:srgbClr val="FFFFFF"/>
                </a:highlight>
                <a:latin typeface="ＭＳ ゴシック" panose="020B0609070205080204" pitchFamily="49" charset="-128"/>
                <a:ea typeface="ＭＳ ゴシック" panose="020B0609070205080204" pitchFamily="49" charset="-128"/>
              </a:rPr>
              <a:t>ここを追加</a:t>
            </a:r>
            <a:endPar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pPr marL="0" indent="0">
              <a:buNone/>
            </a:pPr>
            <a:r>
              <a:rPr lang="en-US" altLang="ja-JP" dirty="0" smtClean="0">
                <a:solidFill>
                  <a:srgbClr val="0000FF"/>
                </a:solidFill>
                <a:highlight>
                  <a:srgbClr val="FFFFFF"/>
                </a:highlight>
                <a:latin typeface="ＭＳ ゴシック" panose="020B0609070205080204" pitchFamily="49" charset="-128"/>
                <a:ea typeface="ＭＳ ゴシック" panose="020B0609070205080204" pitchFamily="49" charset="-128"/>
              </a:rPr>
              <a:t>protected</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a:solidFill>
                  <a:srgbClr val="0000FF"/>
                </a:solidFill>
                <a:highlight>
                  <a:srgbClr val="FFFFFF"/>
                </a:highlight>
                <a:latin typeface="ＭＳ ゴシック" panose="020B0609070205080204" pitchFamily="49" charset="-128"/>
                <a:ea typeface="ＭＳ ゴシック" panose="020B0609070205080204" pitchFamily="49" charset="-128"/>
              </a:rPr>
              <a:t>override</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a:solidFill>
                  <a:srgbClr val="0000FF"/>
                </a:solidFill>
                <a:highlight>
                  <a:srgbClr val="FFFFFF"/>
                </a:highlight>
                <a:latin typeface="ＭＳ ゴシック" panose="020B0609070205080204" pitchFamily="49" charset="-128"/>
                <a:ea typeface="ＭＳ ゴシック" panose="020B0609070205080204" pitchFamily="49" charset="-128"/>
              </a:rPr>
              <a:t>void</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err="1">
                <a:solidFill>
                  <a:srgbClr val="000000"/>
                </a:solidFill>
                <a:highlight>
                  <a:srgbClr val="FFFFFF"/>
                </a:highlight>
                <a:latin typeface="ＭＳ ゴシック" panose="020B0609070205080204" pitchFamily="49" charset="-128"/>
                <a:ea typeface="ＭＳ ゴシック" panose="020B0609070205080204" pitchFamily="49" charset="-128"/>
              </a:rPr>
              <a:t>OnUpdate</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endPar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pPr marL="0" indent="0">
              <a:buNone/>
            </a:pP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err="1" smtClean="0">
                <a:solidFill>
                  <a:srgbClr val="0000FF"/>
                </a:solidFill>
                <a:highlight>
                  <a:srgbClr val="FFFFFF"/>
                </a:highlight>
                <a:latin typeface="ＭＳ ゴシック" panose="020B0609070205080204" pitchFamily="49" charset="-128"/>
                <a:ea typeface="ＭＳ ゴシック" panose="020B0609070205080204" pitchFamily="49" charset="-128"/>
              </a:rPr>
              <a:t>this</a:t>
            </a:r>
            <a:r>
              <a:rPr lang="en-US" altLang="ja-JP"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.Position</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err="1">
                <a:solidFill>
                  <a:srgbClr val="0000FF"/>
                </a:solidFill>
                <a:highlight>
                  <a:srgbClr val="FFFFFF"/>
                </a:highlight>
                <a:latin typeface="ＭＳ ゴシック" panose="020B0609070205080204" pitchFamily="49" charset="-128"/>
                <a:ea typeface="ＭＳ ゴシック" panose="020B0609070205080204" pitchFamily="49" charset="-128"/>
              </a:rPr>
              <a:t>this</a:t>
            </a:r>
            <a:r>
              <a:rPr lang="en-US" altLang="ja-JP" dirty="0" err="1">
                <a:solidFill>
                  <a:srgbClr val="000000"/>
                </a:solidFill>
                <a:highlight>
                  <a:srgbClr val="FFFFFF"/>
                </a:highlight>
                <a:latin typeface="ＭＳ ゴシック" panose="020B0609070205080204" pitchFamily="49" charset="-128"/>
                <a:ea typeface="ＭＳ ゴシック" panose="020B0609070205080204" pitchFamily="49" charset="-128"/>
              </a:rPr>
              <a:t>.speed</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endPar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pPr marL="0" indent="0">
              <a:buNone/>
            </a:pPr>
            <a:r>
              <a:rPr lang="en-US" altLang="ja-JP" dirty="0" smtClean="0">
                <a:solidFill>
                  <a:srgbClr val="0000FF"/>
                </a:solidFill>
                <a:highlight>
                  <a:srgbClr val="FFFFFF"/>
                </a:highlight>
                <a:latin typeface="ＭＳ ゴシック" panose="020B0609070205080204" pitchFamily="49" charset="-128"/>
                <a:ea typeface="ＭＳ ゴシック" panose="020B0609070205080204" pitchFamily="49" charset="-128"/>
              </a:rPr>
              <a:t>private</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asd.</a:t>
            </a:r>
            <a:r>
              <a:rPr lang="en-US" altLang="ja-JP" dirty="0">
                <a:solidFill>
                  <a:srgbClr val="2B91AF"/>
                </a:solidFill>
                <a:highlight>
                  <a:srgbClr val="FFFFFF"/>
                </a:highlight>
                <a:latin typeface="ＭＳ ゴシック" panose="020B0609070205080204" pitchFamily="49" charset="-128"/>
                <a:ea typeface="ＭＳ ゴシック" panose="020B0609070205080204" pitchFamily="49" charset="-128"/>
              </a:rPr>
              <a:t>Vector2DF</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speed;</a:t>
            </a:r>
            <a:endParaRPr kumimoji="1" lang="ja-JP" altLang="en-US" dirty="0"/>
          </a:p>
        </p:txBody>
      </p:sp>
    </p:spTree>
    <p:extLst>
      <p:ext uri="{BB962C8B-B14F-4D97-AF65-F5344CB8AC3E}">
        <p14:creationId xmlns:p14="http://schemas.microsoft.com/office/powerpoint/2010/main" val="563662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壁</a:t>
            </a:r>
            <a:r>
              <a:rPr lang="ja-JP" altLang="en-US" dirty="0" smtClean="0"/>
              <a:t>で跳ね返るようにする</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lang="ja-JP" altLang="en-US" dirty="0" smtClean="0">
                <a:solidFill>
                  <a:srgbClr val="000000"/>
                </a:solidFill>
                <a:highlight>
                  <a:srgbClr val="FFFFFF"/>
                </a:highlight>
                <a:latin typeface="ＭＳ ゴシック" panose="020B0609070205080204" pitchFamily="49" charset="-128"/>
                <a:ea typeface="ＭＳ ゴシック" panose="020B0609070205080204" pitchFamily="49" charset="-128"/>
              </a:rPr>
              <a:t>コンストラクタ（</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Target(){}</a:t>
            </a:r>
            <a:r>
              <a:rPr lang="ja-JP" altLang="en-US" dirty="0" smtClean="0">
                <a:solidFill>
                  <a:srgbClr val="000000"/>
                </a:solidFill>
                <a:highlight>
                  <a:srgbClr val="FFFFFF"/>
                </a:highlight>
                <a:latin typeface="ＭＳ ゴシック" panose="020B0609070205080204" pitchFamily="49" charset="-128"/>
                <a:ea typeface="ＭＳ ゴシック" panose="020B0609070205080204" pitchFamily="49" charset="-128"/>
              </a:rPr>
              <a:t>の中身）に</a:t>
            </a:r>
            <a:endPar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pPr marL="0" indent="0">
              <a:buNone/>
            </a:pPr>
            <a:r>
              <a:rPr lang="en-US" altLang="ja-JP" dirty="0" smtClean="0">
                <a:solidFill>
                  <a:srgbClr val="0000FF"/>
                </a:solidFill>
                <a:highlight>
                  <a:srgbClr val="FFFFFF"/>
                </a:highlight>
                <a:latin typeface="ＭＳ ゴシック" panose="020B0609070205080204" pitchFamily="49" charset="-128"/>
                <a:ea typeface="ＭＳ ゴシック" panose="020B0609070205080204" pitchFamily="49" charset="-128"/>
              </a:rPr>
              <a:t>        </a:t>
            </a:r>
            <a:r>
              <a:rPr lang="en-US" altLang="ja-JP" dirty="0" err="1" smtClean="0">
                <a:solidFill>
                  <a:srgbClr val="0000FF"/>
                </a:solidFill>
                <a:highlight>
                  <a:srgbClr val="FFFFFF"/>
                </a:highlight>
                <a:latin typeface="ＭＳ ゴシック" panose="020B0609070205080204" pitchFamily="49" charset="-128"/>
                <a:ea typeface="ＭＳ ゴシック" panose="020B0609070205080204" pitchFamily="49" charset="-128"/>
              </a:rPr>
              <a:t>this</a:t>
            </a:r>
            <a:r>
              <a:rPr lang="en-US" altLang="ja-JP"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.CenterPosition</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a:solidFill>
                  <a:srgbClr val="0000FF"/>
                </a:solidFill>
                <a:highlight>
                  <a:srgbClr val="FFFFFF"/>
                </a:highlight>
                <a:latin typeface="ＭＳ ゴシック" panose="020B0609070205080204" pitchFamily="49" charset="-128"/>
                <a:ea typeface="ＭＳ ゴシック" panose="020B0609070205080204" pitchFamily="49" charset="-128"/>
              </a:rPr>
              <a:t>this</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.Texture.Size.To2DF() / 2.0f</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r>
              <a:rPr lang="ja-JP" altLang="en-US" dirty="0" smtClean="0">
                <a:solidFill>
                  <a:srgbClr val="000000"/>
                </a:solidFill>
                <a:highlight>
                  <a:srgbClr val="FFFFFF"/>
                </a:highlight>
                <a:latin typeface="ＭＳ ゴシック" panose="020B0609070205080204" pitchFamily="49" charset="-128"/>
                <a:ea typeface="ＭＳ ゴシック" panose="020B0609070205080204" pitchFamily="49" charset="-128"/>
              </a:rPr>
              <a:t>    を追加</a:t>
            </a:r>
            <a:endPar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OnUpdate</a:t>
            </a:r>
            <a:r>
              <a:rPr lang="ja-JP" altLang="en-US" dirty="0" smtClean="0">
                <a:solidFill>
                  <a:srgbClr val="000000"/>
                </a:solidFill>
                <a:highlight>
                  <a:srgbClr val="FFFFFF"/>
                </a:highlight>
                <a:latin typeface="ＭＳ ゴシック" panose="020B0609070205080204" pitchFamily="49" charset="-128"/>
                <a:ea typeface="ＭＳ ゴシック" panose="020B0609070205080204" pitchFamily="49" charset="-128"/>
              </a:rPr>
              <a:t>メソッドに</a:t>
            </a:r>
            <a:endPar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endParaRPr>
          </a:p>
          <a:p>
            <a:pPr marL="0" indent="0">
              <a:buNone/>
            </a:pPr>
            <a:r>
              <a:rPr lang="en-US" altLang="ja-JP" dirty="0" smtClean="0">
                <a:solidFill>
                  <a:srgbClr val="0000FF"/>
                </a:solidFill>
                <a:highlight>
                  <a:srgbClr val="FFFFFF"/>
                </a:highlight>
                <a:latin typeface="ＭＳ ゴシック" panose="020B0609070205080204" pitchFamily="49" charset="-128"/>
                <a:ea typeface="ＭＳ ゴシック" panose="020B0609070205080204" pitchFamily="49" charset="-128"/>
              </a:rPr>
              <a:t>    if</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err="1" smtClean="0">
                <a:solidFill>
                  <a:srgbClr val="0000FF"/>
                </a:solidFill>
                <a:highlight>
                  <a:srgbClr val="FFFFFF"/>
                </a:highlight>
                <a:latin typeface="ＭＳ ゴシック" panose="020B0609070205080204" pitchFamily="49" charset="-128"/>
                <a:ea typeface="ＭＳ ゴシック" panose="020B0609070205080204" pitchFamily="49" charset="-128"/>
              </a:rPr>
              <a:t>this</a:t>
            </a:r>
            <a:r>
              <a:rPr lang="en-US" altLang="ja-JP"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.Position.X</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&lt; 0 || </a:t>
            </a:r>
            <a:r>
              <a:rPr lang="en-US" altLang="ja-JP" dirty="0" err="1" smtClean="0">
                <a:solidFill>
                  <a:srgbClr val="0000FF"/>
                </a:solidFill>
                <a:highlight>
                  <a:srgbClr val="FFFFFF"/>
                </a:highlight>
                <a:latin typeface="ＭＳ ゴシック" panose="020B0609070205080204" pitchFamily="49" charset="-128"/>
                <a:ea typeface="ＭＳ ゴシック" panose="020B0609070205080204" pitchFamily="49" charset="-128"/>
              </a:rPr>
              <a:t>this</a:t>
            </a:r>
            <a:r>
              <a:rPr lang="en-US" altLang="ja-JP"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.Position.X</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&gt; </a:t>
            </a:r>
            <a:r>
              <a:rPr lang="en-US" altLang="ja-JP"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asd.</a:t>
            </a:r>
            <a:r>
              <a:rPr lang="en-US" altLang="ja-JP" dirty="0" err="1" smtClean="0">
                <a:solidFill>
                  <a:srgbClr val="2B91AF"/>
                </a:solidFill>
                <a:highlight>
                  <a:srgbClr val="FFFFFF"/>
                </a:highlight>
                <a:latin typeface="ＭＳ ゴシック" panose="020B0609070205080204" pitchFamily="49" charset="-128"/>
                <a:ea typeface="ＭＳ ゴシック" panose="020B0609070205080204" pitchFamily="49" charset="-128"/>
              </a:rPr>
              <a:t>Engine</a:t>
            </a:r>
            <a:r>
              <a:rPr lang="en-US" altLang="ja-JP"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.WindowSize.X</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err="1" smtClean="0">
                <a:solidFill>
                  <a:srgbClr val="0000FF"/>
                </a:solidFill>
                <a:highlight>
                  <a:srgbClr val="FFFFFF"/>
                </a:highlight>
                <a:latin typeface="ＭＳ ゴシック" panose="020B0609070205080204" pitchFamily="49" charset="-128"/>
                <a:ea typeface="ＭＳ ゴシック" panose="020B0609070205080204" pitchFamily="49" charset="-128"/>
              </a:rPr>
              <a:t>this</a:t>
            </a:r>
            <a:r>
              <a:rPr lang="en-US" altLang="ja-JP"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.speed.X</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 -1;</a:t>
            </a:r>
          </a:p>
          <a:p>
            <a:pPr marL="0" indent="0">
              <a:buNone/>
            </a:pP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smtClean="0">
                <a:solidFill>
                  <a:srgbClr val="0000FF"/>
                </a:solidFill>
                <a:highlight>
                  <a:srgbClr val="FFFFFF"/>
                </a:highlight>
                <a:latin typeface="ＭＳ ゴシック" panose="020B0609070205080204" pitchFamily="49" charset="-128"/>
                <a:ea typeface="ＭＳ ゴシック" panose="020B0609070205080204" pitchFamily="49" charset="-128"/>
              </a:rPr>
              <a:t>if</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err="1" smtClean="0">
                <a:solidFill>
                  <a:srgbClr val="0000FF"/>
                </a:solidFill>
                <a:highlight>
                  <a:srgbClr val="FFFFFF"/>
                </a:highlight>
                <a:latin typeface="ＭＳ ゴシック" panose="020B0609070205080204" pitchFamily="49" charset="-128"/>
                <a:ea typeface="ＭＳ ゴシック" panose="020B0609070205080204" pitchFamily="49" charset="-128"/>
              </a:rPr>
              <a:t>this</a:t>
            </a:r>
            <a:r>
              <a:rPr lang="en-US" altLang="ja-JP"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.Position.Y</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&lt; 0 || </a:t>
            </a:r>
            <a:r>
              <a:rPr lang="en-US" altLang="ja-JP" dirty="0" err="1" smtClean="0">
                <a:solidFill>
                  <a:srgbClr val="0000FF"/>
                </a:solidFill>
                <a:highlight>
                  <a:srgbClr val="FFFFFF"/>
                </a:highlight>
                <a:latin typeface="ＭＳ ゴシック" panose="020B0609070205080204" pitchFamily="49" charset="-128"/>
                <a:ea typeface="ＭＳ ゴシック" panose="020B0609070205080204" pitchFamily="49" charset="-128"/>
              </a:rPr>
              <a:t>this</a:t>
            </a:r>
            <a:r>
              <a:rPr lang="en-US" altLang="ja-JP"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.Position.Y</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&gt; </a:t>
            </a:r>
            <a:r>
              <a:rPr lang="en-US" altLang="ja-JP"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asd.</a:t>
            </a:r>
            <a:r>
              <a:rPr lang="en-US" altLang="ja-JP" dirty="0" err="1" smtClean="0">
                <a:solidFill>
                  <a:srgbClr val="2B91AF"/>
                </a:solidFill>
                <a:highlight>
                  <a:srgbClr val="FFFFFF"/>
                </a:highlight>
                <a:latin typeface="ＭＳ ゴシック" panose="020B0609070205080204" pitchFamily="49" charset="-128"/>
                <a:ea typeface="ＭＳ ゴシック" panose="020B0609070205080204" pitchFamily="49" charset="-128"/>
              </a:rPr>
              <a:t>Engine</a:t>
            </a:r>
            <a:r>
              <a:rPr lang="en-US" altLang="ja-JP"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.WindowSize.Y</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err="1" smtClean="0">
                <a:solidFill>
                  <a:srgbClr val="0000FF"/>
                </a:solidFill>
                <a:highlight>
                  <a:srgbClr val="FFFFFF"/>
                </a:highlight>
                <a:latin typeface="ＭＳ ゴシック" panose="020B0609070205080204" pitchFamily="49" charset="-128"/>
                <a:ea typeface="ＭＳ ゴシック" panose="020B0609070205080204" pitchFamily="49" charset="-128"/>
              </a:rPr>
              <a:t>this</a:t>
            </a:r>
            <a:r>
              <a:rPr lang="en-US" altLang="ja-JP"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.speed.Y</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 -1;</a:t>
            </a:r>
          </a:p>
          <a:p>
            <a:pPr marL="0" indent="0">
              <a:buNone/>
            </a:pP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ja-JP" altLang="en-US" dirty="0" smtClean="0">
                <a:solidFill>
                  <a:srgbClr val="000000"/>
                </a:solidFill>
                <a:highlight>
                  <a:srgbClr val="FFFFFF"/>
                </a:highlight>
                <a:latin typeface="ＭＳ ゴシック" panose="020B0609070205080204" pitchFamily="49" charset="-128"/>
                <a:ea typeface="ＭＳ ゴシック" panose="020B0609070205080204" pitchFamily="49" charset="-128"/>
              </a:rPr>
              <a:t>を追加</a:t>
            </a:r>
            <a:endPar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4194469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出現位置とスピードをランダムにする</a:t>
            </a:r>
            <a:endParaRPr kumimoji="1" lang="ja-JP" altLang="en-US" dirty="0"/>
          </a:p>
        </p:txBody>
      </p:sp>
      <p:sp>
        <p:nvSpPr>
          <p:cNvPr id="6" name="コンテンツ プレースホルダー 5"/>
          <p:cNvSpPr>
            <a:spLocks noGrp="1"/>
          </p:cNvSpPr>
          <p:nvPr>
            <p:ph idx="1"/>
          </p:nvPr>
        </p:nvSpPr>
        <p:spPr>
          <a:xfrm>
            <a:off x="838200" y="1626376"/>
            <a:ext cx="10515600" cy="5102491"/>
          </a:xfrm>
        </p:spPr>
        <p:txBody>
          <a:bodyPr>
            <a:normAutofit fontScale="62500" lnSpcReduction="20000"/>
          </a:bodyPr>
          <a:lstStyle/>
          <a:p>
            <a:r>
              <a:rPr kumimoji="1" lang="en-US" altLang="ja-JP" dirty="0" smtClean="0"/>
              <a:t>Target</a:t>
            </a:r>
            <a:r>
              <a:rPr kumimoji="1" lang="ja-JP" altLang="en-US" dirty="0" smtClean="0"/>
              <a:t>のコンストラクタを</a:t>
            </a:r>
            <a:endParaRPr kumimoji="1" lang="en-US" altLang="ja-JP" dirty="0" smtClean="0"/>
          </a:p>
          <a:p>
            <a:pPr marL="0" indent="0">
              <a:buNone/>
            </a:pPr>
            <a:r>
              <a:rPr lang="en-US" altLang="ja-JP" dirty="0">
                <a:solidFill>
                  <a:srgbClr val="0000FF"/>
                </a:solidFill>
                <a:highlight>
                  <a:srgbClr val="FFFFFF"/>
                </a:highlight>
                <a:latin typeface="ＭＳ ゴシック" panose="020B0609070205080204" pitchFamily="49" charset="-128"/>
                <a:ea typeface="ＭＳ ゴシック" panose="020B0609070205080204" pitchFamily="49" charset="-128"/>
              </a:rPr>
              <a:t>public</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Target(</a:t>
            </a:r>
            <a:r>
              <a:rPr lang="en-US" altLang="ja-JP" dirty="0">
                <a:solidFill>
                  <a:srgbClr val="0000FF"/>
                </a:solidFill>
                <a:highlight>
                  <a:srgbClr val="FFFFFF"/>
                </a:highlight>
                <a:latin typeface="ＭＳ ゴシック" panose="020B0609070205080204" pitchFamily="49" charset="-128"/>
                <a:ea typeface="ＭＳ ゴシック" panose="020B0609070205080204" pitchFamily="49" charset="-128"/>
              </a:rPr>
              <a:t>ref</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err="1">
                <a:solidFill>
                  <a:srgbClr val="000000"/>
                </a:solidFill>
                <a:highlight>
                  <a:srgbClr val="FFFFFF"/>
                </a:highlight>
                <a:latin typeface="ＭＳ ゴシック" panose="020B0609070205080204" pitchFamily="49" charset="-128"/>
                <a:ea typeface="ＭＳ ゴシック" panose="020B0609070205080204" pitchFamily="49" charset="-128"/>
              </a:rPr>
              <a:t>System.</a:t>
            </a:r>
            <a:r>
              <a:rPr lang="en-US" altLang="ja-JP" dirty="0" err="1">
                <a:solidFill>
                  <a:srgbClr val="2B91AF"/>
                </a:solidFill>
                <a:highlight>
                  <a:srgbClr val="FFFFFF"/>
                </a:highlight>
                <a:latin typeface="ＭＳ ゴシック" panose="020B0609070205080204" pitchFamily="49" charset="-128"/>
                <a:ea typeface="ＭＳ ゴシック" panose="020B0609070205080204" pitchFamily="49" charset="-128"/>
              </a:rPr>
              <a:t>Random</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random)</a:t>
            </a:r>
          </a:p>
          <a:p>
            <a:pPr marL="0" indent="0">
              <a:buNone/>
            </a:pP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r>
              <a:rPr lang="en-US" altLang="ja-JP" dirty="0" smtClean="0">
                <a:solidFill>
                  <a:srgbClr val="0000FF"/>
                </a:solidFill>
                <a:highlight>
                  <a:srgbClr val="FFFFFF"/>
                </a:highlight>
                <a:latin typeface="ＭＳ ゴシック" panose="020B0609070205080204" pitchFamily="49" charset="-128"/>
                <a:ea typeface="ＭＳ ゴシック" panose="020B0609070205080204" pitchFamily="49" charset="-128"/>
              </a:rPr>
              <a:t>    </a:t>
            </a:r>
            <a:r>
              <a:rPr lang="en-US" altLang="ja-JP" dirty="0" err="1" smtClean="0">
                <a:solidFill>
                  <a:srgbClr val="0000FF"/>
                </a:solidFill>
                <a:highlight>
                  <a:srgbClr val="FFFFFF"/>
                </a:highlight>
                <a:latin typeface="ＭＳ ゴシック" panose="020B0609070205080204" pitchFamily="49" charset="-128"/>
                <a:ea typeface="ＭＳ ゴシック" panose="020B0609070205080204" pitchFamily="49" charset="-128"/>
              </a:rPr>
              <a:t>this</a:t>
            </a:r>
            <a:r>
              <a:rPr lang="en-US" altLang="ja-JP"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.Texture</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asd.</a:t>
            </a:r>
            <a:r>
              <a:rPr lang="en-US" altLang="ja-JP" dirty="0" smtClean="0">
                <a:solidFill>
                  <a:srgbClr val="2B91AF"/>
                </a:solidFill>
                <a:highlight>
                  <a:srgbClr val="FFFFFF"/>
                </a:highlight>
                <a:latin typeface="ＭＳ ゴシック" panose="020B0609070205080204" pitchFamily="49" charset="-128"/>
                <a:ea typeface="ＭＳ ゴシック" panose="020B0609070205080204" pitchFamily="49" charset="-128"/>
              </a:rPr>
              <a:t>Engine</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.Graphics.CreateTexture2D</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dirty="0">
                <a:solidFill>
                  <a:srgbClr val="A31515"/>
                </a:solidFill>
                <a:highlight>
                  <a:srgbClr val="FFFFFF"/>
                </a:highlight>
                <a:latin typeface="ＭＳ ゴシック" panose="020B0609070205080204" pitchFamily="49" charset="-128"/>
                <a:ea typeface="ＭＳ ゴシック" panose="020B0609070205080204" pitchFamily="49" charset="-128"/>
              </a:rPr>
              <a:t>"Resources/target.png"</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r>
              <a:rPr lang="en-US" altLang="ja-JP" dirty="0" smtClean="0">
                <a:solidFill>
                  <a:srgbClr val="0000FF"/>
                </a:solidFill>
                <a:highlight>
                  <a:srgbClr val="FFFFFF"/>
                </a:highlight>
                <a:latin typeface="ＭＳ ゴシック" panose="020B0609070205080204" pitchFamily="49" charset="-128"/>
                <a:ea typeface="ＭＳ ゴシック" panose="020B0609070205080204" pitchFamily="49" charset="-128"/>
              </a:rPr>
              <a:t>    </a:t>
            </a:r>
            <a:r>
              <a:rPr lang="en-US" altLang="ja-JP" dirty="0" err="1" smtClean="0">
                <a:solidFill>
                  <a:srgbClr val="0000FF"/>
                </a:solidFill>
                <a:highlight>
                  <a:srgbClr val="FFFFFF"/>
                </a:highlight>
                <a:latin typeface="ＭＳ ゴシック" panose="020B0609070205080204" pitchFamily="49" charset="-128"/>
                <a:ea typeface="ＭＳ ゴシック" panose="020B0609070205080204" pitchFamily="49" charset="-128"/>
              </a:rPr>
              <a:t>this</a:t>
            </a:r>
            <a:r>
              <a:rPr lang="en-US" altLang="ja-JP"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.CenterPosition</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a:solidFill>
                  <a:srgbClr val="0000FF"/>
                </a:solidFill>
                <a:highlight>
                  <a:srgbClr val="FFFFFF"/>
                </a:highlight>
                <a:latin typeface="ＭＳ ゴシック" panose="020B0609070205080204" pitchFamily="49" charset="-128"/>
                <a:ea typeface="ＭＳ ゴシック" panose="020B0609070205080204" pitchFamily="49" charset="-128"/>
              </a:rPr>
              <a:t>this</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.Texture.Size.To2DF() / 2.0f;</a:t>
            </a:r>
          </a:p>
          <a:p>
            <a:pPr marL="0" indent="0">
              <a:buNone/>
            </a:pPr>
            <a:r>
              <a:rPr lang="en-US" altLang="ja-JP" dirty="0" smtClean="0">
                <a:solidFill>
                  <a:srgbClr val="0000FF"/>
                </a:solidFill>
                <a:highlight>
                  <a:srgbClr val="FFFFFF"/>
                </a:highlight>
                <a:latin typeface="ＭＳ ゴシック" panose="020B0609070205080204" pitchFamily="49" charset="-128"/>
                <a:ea typeface="ＭＳ ゴシック" panose="020B0609070205080204" pitchFamily="49" charset="-128"/>
              </a:rPr>
              <a:t>    </a:t>
            </a:r>
            <a:r>
              <a:rPr lang="en-US" altLang="ja-JP" dirty="0" err="1" smtClean="0">
                <a:solidFill>
                  <a:srgbClr val="0000FF"/>
                </a:solidFill>
                <a:highlight>
                  <a:srgbClr val="FFFFFF"/>
                </a:highlight>
                <a:latin typeface="ＭＳ ゴシック" panose="020B0609070205080204" pitchFamily="49" charset="-128"/>
                <a:ea typeface="ＭＳ ゴシック" panose="020B0609070205080204" pitchFamily="49" charset="-128"/>
              </a:rPr>
              <a:t>var</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angle = </a:t>
            </a:r>
            <a:r>
              <a:rPr lang="en-US" altLang="ja-JP" dirty="0" err="1">
                <a:solidFill>
                  <a:srgbClr val="000000"/>
                </a:solidFill>
                <a:highlight>
                  <a:srgbClr val="FFFFFF"/>
                </a:highlight>
                <a:latin typeface="ＭＳ ゴシック" panose="020B0609070205080204" pitchFamily="49" charset="-128"/>
                <a:ea typeface="ＭＳ ゴシック" panose="020B0609070205080204" pitchFamily="49" charset="-128"/>
              </a:rPr>
              <a:t>random.NextDouble</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 2.0 * </a:t>
            </a:r>
            <a:r>
              <a:rPr lang="en-US" altLang="ja-JP" dirty="0" err="1" smtClean="0">
                <a:solidFill>
                  <a:srgbClr val="2B91AF"/>
                </a:solidFill>
                <a:highlight>
                  <a:srgbClr val="FFFFFF"/>
                </a:highlight>
                <a:latin typeface="ＭＳ ゴシック" panose="020B0609070205080204" pitchFamily="49" charset="-128"/>
                <a:ea typeface="ＭＳ ゴシック" panose="020B0609070205080204" pitchFamily="49" charset="-128"/>
              </a:rPr>
              <a:t>Math</a:t>
            </a:r>
            <a:r>
              <a:rPr lang="en-US" altLang="ja-JP"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.PI</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r>
              <a:rPr lang="en-US" altLang="ja-JP" dirty="0" smtClean="0">
                <a:solidFill>
                  <a:srgbClr val="0000FF"/>
                </a:solidFill>
                <a:highlight>
                  <a:srgbClr val="FFFFFF"/>
                </a:highlight>
                <a:latin typeface="ＭＳ ゴシック" panose="020B0609070205080204" pitchFamily="49" charset="-128"/>
                <a:ea typeface="ＭＳ ゴシック" panose="020B0609070205080204" pitchFamily="49" charset="-128"/>
              </a:rPr>
              <a:t>    </a:t>
            </a:r>
            <a:r>
              <a:rPr lang="en-US" altLang="ja-JP" dirty="0" err="1" smtClean="0">
                <a:solidFill>
                  <a:srgbClr val="0000FF"/>
                </a:solidFill>
                <a:highlight>
                  <a:srgbClr val="FFFFFF"/>
                </a:highlight>
                <a:latin typeface="ＭＳ ゴシック" panose="020B0609070205080204" pitchFamily="49" charset="-128"/>
                <a:ea typeface="ＭＳ ゴシック" panose="020B0609070205080204" pitchFamily="49" charset="-128"/>
              </a:rPr>
              <a:t>this</a:t>
            </a:r>
            <a:r>
              <a:rPr lang="en-US" altLang="ja-JP"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.speed</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a:solidFill>
                  <a:srgbClr val="0000FF"/>
                </a:solidFill>
                <a:highlight>
                  <a:srgbClr val="FFFFFF"/>
                </a:highlight>
                <a:latin typeface="ＭＳ ゴシック" panose="020B0609070205080204" pitchFamily="49" charset="-128"/>
                <a:ea typeface="ＭＳ ゴシック" panose="020B0609070205080204" pitchFamily="49" charset="-128"/>
              </a:rPr>
              <a:t>new</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asd.</a:t>
            </a:r>
            <a:r>
              <a:rPr lang="en-US" altLang="ja-JP" dirty="0">
                <a:solidFill>
                  <a:srgbClr val="2B91AF"/>
                </a:solidFill>
                <a:highlight>
                  <a:srgbClr val="FFFFFF"/>
                </a:highlight>
                <a:latin typeface="ＭＳ ゴシック" panose="020B0609070205080204" pitchFamily="49" charset="-128"/>
                <a:ea typeface="ＭＳ ゴシック" panose="020B0609070205080204" pitchFamily="49" charset="-128"/>
              </a:rPr>
              <a:t>Vector2DF</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dirty="0">
                <a:solidFill>
                  <a:srgbClr val="0000FF"/>
                </a:solidFill>
                <a:highlight>
                  <a:srgbClr val="FFFFFF"/>
                </a:highlight>
                <a:latin typeface="ＭＳ ゴシック" panose="020B0609070205080204" pitchFamily="49" charset="-128"/>
                <a:ea typeface="ＭＳ ゴシック" panose="020B0609070205080204" pitchFamily="49" charset="-128"/>
              </a:rPr>
              <a:t>float</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dirty="0" err="1">
                <a:solidFill>
                  <a:srgbClr val="2B91AF"/>
                </a:solidFill>
                <a:highlight>
                  <a:srgbClr val="FFFFFF"/>
                </a:highlight>
                <a:latin typeface="ＭＳ ゴシック" panose="020B0609070205080204" pitchFamily="49" charset="-128"/>
                <a:ea typeface="ＭＳ ゴシック" panose="020B0609070205080204" pitchFamily="49" charset="-128"/>
              </a:rPr>
              <a:t>Math</a:t>
            </a:r>
            <a:r>
              <a:rPr lang="en-US" altLang="ja-JP" dirty="0" err="1">
                <a:solidFill>
                  <a:srgbClr val="000000"/>
                </a:solidFill>
                <a:highlight>
                  <a:srgbClr val="FFFFFF"/>
                </a:highlight>
                <a:latin typeface="ＭＳ ゴシック" panose="020B0609070205080204" pitchFamily="49" charset="-128"/>
                <a:ea typeface="ＭＳ ゴシック" panose="020B0609070205080204" pitchFamily="49" charset="-128"/>
              </a:rPr>
              <a:t>.Cos</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(angle), (</a:t>
            </a:r>
            <a:r>
              <a:rPr lang="en-US" altLang="ja-JP" dirty="0">
                <a:solidFill>
                  <a:srgbClr val="0000FF"/>
                </a:solidFill>
                <a:highlight>
                  <a:srgbClr val="FFFFFF"/>
                </a:highlight>
                <a:latin typeface="ＭＳ ゴシック" panose="020B0609070205080204" pitchFamily="49" charset="-128"/>
                <a:ea typeface="ＭＳ ゴシック" panose="020B0609070205080204" pitchFamily="49" charset="-128"/>
              </a:rPr>
              <a:t>float</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dirty="0" err="1">
                <a:solidFill>
                  <a:srgbClr val="2B91AF"/>
                </a:solidFill>
                <a:highlight>
                  <a:srgbClr val="FFFFFF"/>
                </a:highlight>
                <a:latin typeface="ＭＳ ゴシック" panose="020B0609070205080204" pitchFamily="49" charset="-128"/>
                <a:ea typeface="ＭＳ ゴシック" panose="020B0609070205080204" pitchFamily="49" charset="-128"/>
              </a:rPr>
              <a:t>Math</a:t>
            </a:r>
            <a:r>
              <a:rPr lang="en-US" altLang="ja-JP" dirty="0" err="1">
                <a:solidFill>
                  <a:srgbClr val="000000"/>
                </a:solidFill>
                <a:highlight>
                  <a:srgbClr val="FFFFFF"/>
                </a:highlight>
                <a:latin typeface="ＭＳ ゴシック" panose="020B0609070205080204" pitchFamily="49" charset="-128"/>
                <a:ea typeface="ＭＳ ゴシック" panose="020B0609070205080204" pitchFamily="49" charset="-128"/>
              </a:rPr>
              <a:t>.Sin</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(angle)) * 5.0F;</a:t>
            </a:r>
          </a:p>
          <a:p>
            <a:pPr marL="0" indent="0">
              <a:buNone/>
            </a:pPr>
            <a:r>
              <a:rPr lang="en-US" altLang="ja-JP" dirty="0" smtClean="0">
                <a:solidFill>
                  <a:srgbClr val="0000FF"/>
                </a:solidFill>
                <a:highlight>
                  <a:srgbClr val="FFFFFF"/>
                </a:highlight>
                <a:latin typeface="ＭＳ ゴシック" panose="020B0609070205080204" pitchFamily="49" charset="-128"/>
                <a:ea typeface="ＭＳ ゴシック" panose="020B0609070205080204" pitchFamily="49" charset="-128"/>
              </a:rPr>
              <a:t>    </a:t>
            </a:r>
            <a:r>
              <a:rPr lang="en-US" altLang="ja-JP" dirty="0" err="1" smtClean="0">
                <a:solidFill>
                  <a:srgbClr val="0000FF"/>
                </a:solidFill>
                <a:highlight>
                  <a:srgbClr val="FFFFFF"/>
                </a:highlight>
                <a:latin typeface="ＭＳ ゴシック" panose="020B0609070205080204" pitchFamily="49" charset="-128"/>
                <a:ea typeface="ＭＳ ゴシック" panose="020B0609070205080204" pitchFamily="49" charset="-128"/>
              </a:rPr>
              <a:t>this</a:t>
            </a:r>
            <a:r>
              <a:rPr lang="en-US" altLang="ja-JP"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.Position</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a:solidFill>
                  <a:srgbClr val="0000FF"/>
                </a:solidFill>
                <a:highlight>
                  <a:srgbClr val="FFFFFF"/>
                </a:highlight>
                <a:latin typeface="ＭＳ ゴシック" panose="020B0609070205080204" pitchFamily="49" charset="-128"/>
                <a:ea typeface="ＭＳ ゴシック" panose="020B0609070205080204" pitchFamily="49" charset="-128"/>
              </a:rPr>
              <a:t>new</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asd.</a:t>
            </a:r>
            <a:r>
              <a:rPr lang="en-US" altLang="ja-JP" dirty="0">
                <a:solidFill>
                  <a:srgbClr val="2B91AF"/>
                </a:solidFill>
                <a:highlight>
                  <a:srgbClr val="FFFFFF"/>
                </a:highlight>
                <a:latin typeface="ＭＳ ゴシック" panose="020B0609070205080204" pitchFamily="49" charset="-128"/>
                <a:ea typeface="ＭＳ ゴシック" panose="020B0609070205080204" pitchFamily="49" charset="-128"/>
              </a:rPr>
              <a:t>Vector2DF</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dirty="0" err="1">
                <a:solidFill>
                  <a:srgbClr val="000000"/>
                </a:solidFill>
                <a:highlight>
                  <a:srgbClr val="FFFFFF"/>
                </a:highlight>
                <a:latin typeface="ＭＳ ゴシック" panose="020B0609070205080204" pitchFamily="49" charset="-128"/>
                <a:ea typeface="ＭＳ ゴシック" panose="020B0609070205080204" pitchFamily="49" charset="-128"/>
              </a:rPr>
              <a:t>random.Next</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(0, </a:t>
            </a:r>
            <a:r>
              <a:rPr lang="en-US" altLang="ja-JP"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asd.</a:t>
            </a:r>
            <a:r>
              <a:rPr lang="en-US" altLang="ja-JP" dirty="0" err="1" smtClean="0">
                <a:solidFill>
                  <a:srgbClr val="2B91AF"/>
                </a:solidFill>
                <a:highlight>
                  <a:srgbClr val="FFFFFF"/>
                </a:highlight>
                <a:latin typeface="ＭＳ ゴシック" panose="020B0609070205080204" pitchFamily="49" charset="-128"/>
                <a:ea typeface="ＭＳ ゴシック" panose="020B0609070205080204" pitchFamily="49" charset="-128"/>
              </a:rPr>
              <a:t>Engine</a:t>
            </a:r>
            <a:r>
              <a:rPr lang="en-US" altLang="ja-JP"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.WindowSize.X</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err="1">
                <a:solidFill>
                  <a:srgbClr val="000000"/>
                </a:solidFill>
                <a:highlight>
                  <a:srgbClr val="FFFFFF"/>
                </a:highlight>
                <a:latin typeface="ＭＳ ゴシック" panose="020B0609070205080204" pitchFamily="49" charset="-128"/>
                <a:ea typeface="ＭＳ ゴシック" panose="020B0609070205080204" pitchFamily="49" charset="-128"/>
              </a:rPr>
              <a:t>random.Next</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(0, </a:t>
            </a:r>
            <a:r>
              <a:rPr lang="en-US" altLang="ja-JP" dirty="0" err="1">
                <a:solidFill>
                  <a:srgbClr val="000000"/>
                </a:solidFill>
                <a:highlight>
                  <a:srgbClr val="FFFFFF"/>
                </a:highlight>
                <a:latin typeface="ＭＳ ゴシック" panose="020B0609070205080204" pitchFamily="49" charset="-128"/>
                <a:ea typeface="ＭＳ ゴシック" panose="020B0609070205080204" pitchFamily="49" charset="-128"/>
              </a:rPr>
              <a:t>asd.</a:t>
            </a:r>
            <a:r>
              <a:rPr lang="en-US" altLang="ja-JP" dirty="0" err="1">
                <a:solidFill>
                  <a:srgbClr val="2B91AF"/>
                </a:solidFill>
                <a:highlight>
                  <a:srgbClr val="FFFFFF"/>
                </a:highlight>
                <a:latin typeface="ＭＳ ゴシック" panose="020B0609070205080204" pitchFamily="49" charset="-128"/>
                <a:ea typeface="ＭＳ ゴシック" panose="020B0609070205080204" pitchFamily="49" charset="-128"/>
              </a:rPr>
              <a:t>Engine</a:t>
            </a:r>
            <a:r>
              <a:rPr lang="en-US" altLang="ja-JP" dirty="0" err="1">
                <a:solidFill>
                  <a:srgbClr val="000000"/>
                </a:solidFill>
                <a:highlight>
                  <a:srgbClr val="FFFFFF"/>
                </a:highlight>
                <a:latin typeface="ＭＳ ゴシック" panose="020B0609070205080204" pitchFamily="49" charset="-128"/>
                <a:ea typeface="ＭＳ ゴシック" panose="020B0609070205080204" pitchFamily="49" charset="-128"/>
              </a:rPr>
              <a:t>.WindowSize.Y</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ja-JP" altLang="en-US" dirty="0" smtClean="0">
                <a:solidFill>
                  <a:srgbClr val="000000"/>
                </a:solidFill>
                <a:highlight>
                  <a:srgbClr val="FFFFFF"/>
                </a:highlight>
                <a:latin typeface="ＭＳ ゴシック" panose="020B0609070205080204" pitchFamily="49" charset="-128"/>
                <a:ea typeface="ＭＳ ゴシック" panose="020B0609070205080204" pitchFamily="49" charset="-128"/>
              </a:rPr>
              <a:t>と修正</a:t>
            </a:r>
            <a:endPar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Program.cs</a:t>
            </a:r>
            <a:r>
              <a:rPr lang="ja-JP" altLang="en-US" dirty="0" smtClean="0">
                <a:solidFill>
                  <a:srgbClr val="000000"/>
                </a:solidFill>
                <a:highlight>
                  <a:srgbClr val="FFFFFF"/>
                </a:highlight>
                <a:latin typeface="ＭＳ ゴシック" panose="020B0609070205080204" pitchFamily="49" charset="-128"/>
                <a:ea typeface="ＭＳ ゴシック" panose="020B0609070205080204" pitchFamily="49" charset="-128"/>
              </a:rPr>
              <a:t>の</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asd.Engine.AddObject2D</a:t>
            </a:r>
            <a:r>
              <a:rPr lang="ja-JP" altLang="en-US" dirty="0" smtClean="0">
                <a:solidFill>
                  <a:srgbClr val="000000"/>
                </a:solidFill>
                <a:highlight>
                  <a:srgbClr val="FFFFFF"/>
                </a:highlight>
                <a:latin typeface="ＭＳ ゴシック" panose="020B0609070205080204" pitchFamily="49" charset="-128"/>
                <a:ea typeface="ＭＳ ゴシック" panose="020B0609070205080204" pitchFamily="49" charset="-128"/>
              </a:rPr>
              <a:t>あたりを</a:t>
            </a:r>
            <a:endPar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pPr marL="0" indent="0">
              <a:buNone/>
            </a:pPr>
            <a:r>
              <a:rPr lang="en-US" altLang="ja-JP" dirty="0" err="1" smtClean="0">
                <a:solidFill>
                  <a:srgbClr val="0000FF"/>
                </a:solidFill>
                <a:highlight>
                  <a:srgbClr val="FFFFFF"/>
                </a:highlight>
                <a:latin typeface="ＭＳ ゴシック" panose="020B0609070205080204" pitchFamily="49" charset="-128"/>
                <a:ea typeface="ＭＳ ゴシック" panose="020B0609070205080204" pitchFamily="49" charset="-128"/>
              </a:rPr>
              <a:t>var</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random = </a:t>
            </a:r>
            <a:r>
              <a:rPr lang="en-US" altLang="ja-JP" dirty="0">
                <a:solidFill>
                  <a:srgbClr val="0000FF"/>
                </a:solidFill>
                <a:highlight>
                  <a:srgbClr val="FFFFFF"/>
                </a:highlight>
                <a:latin typeface="ＭＳ ゴシック" panose="020B0609070205080204" pitchFamily="49" charset="-128"/>
                <a:ea typeface="ＭＳ ゴシック" panose="020B0609070205080204" pitchFamily="49" charset="-128"/>
              </a:rPr>
              <a:t>new</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err="1">
                <a:solidFill>
                  <a:srgbClr val="000000"/>
                </a:solidFill>
                <a:highlight>
                  <a:srgbClr val="FFFFFF"/>
                </a:highlight>
                <a:latin typeface="ＭＳ ゴシック" panose="020B0609070205080204" pitchFamily="49" charset="-128"/>
                <a:ea typeface="ＭＳ ゴシック" panose="020B0609070205080204" pitchFamily="49" charset="-128"/>
              </a:rPr>
              <a:t>System.</a:t>
            </a:r>
            <a:r>
              <a:rPr lang="en-US" altLang="ja-JP" dirty="0" err="1">
                <a:solidFill>
                  <a:srgbClr val="2B91AF"/>
                </a:solidFill>
                <a:highlight>
                  <a:srgbClr val="FFFFFF"/>
                </a:highlight>
                <a:latin typeface="ＭＳ ゴシック" panose="020B0609070205080204" pitchFamily="49" charset="-128"/>
                <a:ea typeface="ＭＳ ゴシック" panose="020B0609070205080204" pitchFamily="49" charset="-128"/>
              </a:rPr>
              <a:t>Random</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asd.</a:t>
            </a:r>
            <a:r>
              <a:rPr lang="en-US" altLang="ja-JP" dirty="0" smtClean="0">
                <a:solidFill>
                  <a:srgbClr val="2B91AF"/>
                </a:solidFill>
                <a:highlight>
                  <a:srgbClr val="FFFFFF"/>
                </a:highlight>
                <a:latin typeface="ＭＳ ゴシック" panose="020B0609070205080204" pitchFamily="49" charset="-128"/>
                <a:ea typeface="ＭＳ ゴシック" panose="020B0609070205080204" pitchFamily="49" charset="-128"/>
              </a:rPr>
              <a:t>Engine</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.AddObject2D(</a:t>
            </a:r>
            <a:r>
              <a:rPr lang="en-US" altLang="ja-JP" dirty="0" smtClean="0">
                <a:solidFill>
                  <a:srgbClr val="0000FF"/>
                </a:solidFill>
                <a:highlight>
                  <a:srgbClr val="FFFFFF"/>
                </a:highlight>
                <a:latin typeface="ＭＳ ゴシック" panose="020B0609070205080204" pitchFamily="49" charset="-128"/>
                <a:ea typeface="ＭＳ ゴシック" panose="020B0609070205080204" pitchFamily="49" charset="-128"/>
              </a:rPr>
              <a:t>new</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a:solidFill>
                  <a:srgbClr val="2B91AF"/>
                </a:solidFill>
                <a:highlight>
                  <a:srgbClr val="FFFFFF"/>
                </a:highlight>
                <a:latin typeface="ＭＳ ゴシック" panose="020B0609070205080204" pitchFamily="49" charset="-128"/>
                <a:ea typeface="ＭＳ ゴシック" panose="020B0609070205080204" pitchFamily="49" charset="-128"/>
              </a:rPr>
              <a:t>Target</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dirty="0">
                <a:solidFill>
                  <a:srgbClr val="0000FF"/>
                </a:solidFill>
                <a:highlight>
                  <a:srgbClr val="FFFFFF"/>
                </a:highlight>
                <a:latin typeface="ＭＳ ゴシック" panose="020B0609070205080204" pitchFamily="49" charset="-128"/>
                <a:ea typeface="ＭＳ ゴシック" panose="020B0609070205080204" pitchFamily="49" charset="-128"/>
              </a:rPr>
              <a:t>ref</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random</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ja-JP" altLang="en-US" dirty="0" smtClean="0">
                <a:solidFill>
                  <a:srgbClr val="000000"/>
                </a:solidFill>
                <a:highlight>
                  <a:srgbClr val="FFFFFF"/>
                </a:highlight>
                <a:latin typeface="ＭＳ ゴシック" panose="020B0609070205080204" pitchFamily="49" charset="-128"/>
                <a:ea typeface="ＭＳ ゴシック" panose="020B0609070205080204" pitchFamily="49" charset="-128"/>
              </a:rPr>
              <a:t>と修正</a:t>
            </a:r>
            <a:endPar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endParaRPr>
          </a:p>
          <a:p>
            <a:pPr marL="0" indent="0">
              <a:buNone/>
            </a:pPr>
            <a:endParaRPr kumimoji="1" lang="ja-JP" altLang="en-US" dirty="0"/>
          </a:p>
        </p:txBody>
      </p:sp>
    </p:spTree>
    <p:extLst>
      <p:ext uri="{BB962C8B-B14F-4D97-AF65-F5344CB8AC3E}">
        <p14:creationId xmlns:p14="http://schemas.microsoft.com/office/powerpoint/2010/main" val="701354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球</a:t>
            </a:r>
            <a:r>
              <a:rPr lang="ja-JP" altLang="en-US" dirty="0" smtClean="0"/>
              <a:t>を沢山だす</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さっきの所を</a:t>
            </a:r>
            <a:endParaRPr lang="en-US" altLang="ja-JP" dirty="0"/>
          </a:p>
          <a:p>
            <a:pPr marL="0" indent="0">
              <a:buNone/>
            </a:pPr>
            <a:r>
              <a:rPr lang="en-US" altLang="ja-JP" dirty="0" err="1" smtClean="0">
                <a:solidFill>
                  <a:srgbClr val="0000FF"/>
                </a:solidFill>
                <a:highlight>
                  <a:srgbClr val="FFFFFF"/>
                </a:highlight>
                <a:latin typeface="ＭＳ ゴシック" panose="020B0609070205080204" pitchFamily="49" charset="-128"/>
                <a:ea typeface="ＭＳ ゴシック" panose="020B0609070205080204" pitchFamily="49" charset="-128"/>
              </a:rPr>
              <a:t>var</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random = </a:t>
            </a:r>
            <a:r>
              <a:rPr lang="en-US" altLang="ja-JP" dirty="0">
                <a:solidFill>
                  <a:srgbClr val="0000FF"/>
                </a:solidFill>
                <a:highlight>
                  <a:srgbClr val="FFFFFF"/>
                </a:highlight>
                <a:latin typeface="ＭＳ ゴシック" panose="020B0609070205080204" pitchFamily="49" charset="-128"/>
                <a:ea typeface="ＭＳ ゴシック" panose="020B0609070205080204" pitchFamily="49" charset="-128"/>
              </a:rPr>
              <a:t>new</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err="1">
                <a:solidFill>
                  <a:srgbClr val="000000"/>
                </a:solidFill>
                <a:highlight>
                  <a:srgbClr val="FFFFFF"/>
                </a:highlight>
                <a:latin typeface="ＭＳ ゴシック" panose="020B0609070205080204" pitchFamily="49" charset="-128"/>
                <a:ea typeface="ＭＳ ゴシック" panose="020B0609070205080204" pitchFamily="49" charset="-128"/>
              </a:rPr>
              <a:t>System.</a:t>
            </a:r>
            <a:r>
              <a:rPr lang="en-US" altLang="ja-JP" dirty="0" err="1">
                <a:solidFill>
                  <a:srgbClr val="2B91AF"/>
                </a:solidFill>
                <a:highlight>
                  <a:srgbClr val="FFFFFF"/>
                </a:highlight>
                <a:latin typeface="ＭＳ ゴシック" panose="020B0609070205080204" pitchFamily="49" charset="-128"/>
                <a:ea typeface="ＭＳ ゴシック" panose="020B0609070205080204" pitchFamily="49" charset="-128"/>
              </a:rPr>
              <a:t>Random</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r>
              <a:rPr lang="nn-NO" altLang="ja-JP" dirty="0" smtClean="0">
                <a:solidFill>
                  <a:srgbClr val="0000FF"/>
                </a:solidFill>
                <a:highlight>
                  <a:srgbClr val="FFFFFF"/>
                </a:highlight>
                <a:latin typeface="ＭＳ ゴシック" panose="020B0609070205080204" pitchFamily="49" charset="-128"/>
                <a:ea typeface="ＭＳ ゴシック" panose="020B0609070205080204" pitchFamily="49" charset="-128"/>
              </a:rPr>
              <a:t>for</a:t>
            </a:r>
            <a:r>
              <a:rPr lang="nn-NO"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nn-NO"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nn-NO" altLang="ja-JP" dirty="0">
                <a:solidFill>
                  <a:srgbClr val="0000FF"/>
                </a:solidFill>
                <a:highlight>
                  <a:srgbClr val="FFFFFF"/>
                </a:highlight>
                <a:latin typeface="ＭＳ ゴシック" panose="020B0609070205080204" pitchFamily="49" charset="-128"/>
                <a:ea typeface="ＭＳ ゴシック" panose="020B0609070205080204" pitchFamily="49" charset="-128"/>
              </a:rPr>
              <a:t>int</a:t>
            </a:r>
            <a:r>
              <a:rPr lang="nn-NO"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i=0; i&lt;10; i</a:t>
            </a:r>
            <a:r>
              <a:rPr lang="nn-NO"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p>
          <a:p>
            <a:pPr marL="0" indent="0">
              <a:buNone/>
            </a:pP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asd.</a:t>
            </a:r>
            <a:r>
              <a:rPr lang="en-US" altLang="ja-JP" dirty="0" smtClean="0">
                <a:solidFill>
                  <a:srgbClr val="2B91AF"/>
                </a:solidFill>
                <a:highlight>
                  <a:srgbClr val="FFFFFF"/>
                </a:highlight>
                <a:latin typeface="ＭＳ ゴシック" panose="020B0609070205080204" pitchFamily="49" charset="-128"/>
                <a:ea typeface="ＭＳ ゴシック" panose="020B0609070205080204" pitchFamily="49" charset="-128"/>
              </a:rPr>
              <a:t>Engine</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.AddObject2D(</a:t>
            </a:r>
            <a:r>
              <a:rPr lang="en-US" altLang="ja-JP" dirty="0" smtClean="0">
                <a:solidFill>
                  <a:srgbClr val="0000FF"/>
                </a:solidFill>
                <a:highlight>
                  <a:srgbClr val="FFFFFF"/>
                </a:highlight>
                <a:latin typeface="ＭＳ ゴシック" panose="020B0609070205080204" pitchFamily="49" charset="-128"/>
                <a:ea typeface="ＭＳ ゴシック" panose="020B0609070205080204" pitchFamily="49" charset="-128"/>
              </a:rPr>
              <a:t>new</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smtClean="0">
                <a:solidFill>
                  <a:srgbClr val="2B91AF"/>
                </a:solidFill>
                <a:highlight>
                  <a:srgbClr val="FFFFFF"/>
                </a:highlight>
                <a:latin typeface="ＭＳ ゴシック" panose="020B0609070205080204" pitchFamily="49" charset="-128"/>
                <a:ea typeface="ＭＳ ゴシック" panose="020B0609070205080204" pitchFamily="49" charset="-128"/>
              </a:rPr>
              <a:t>Target</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dirty="0" smtClean="0">
                <a:solidFill>
                  <a:srgbClr val="0000FF"/>
                </a:solidFill>
                <a:highlight>
                  <a:srgbClr val="FFFFFF"/>
                </a:highlight>
                <a:latin typeface="ＭＳ ゴシック" panose="020B0609070205080204" pitchFamily="49" charset="-128"/>
                <a:ea typeface="ＭＳ ゴシック" panose="020B0609070205080204" pitchFamily="49" charset="-128"/>
              </a:rPr>
              <a:t>ref</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random));</a:t>
            </a:r>
            <a:endParaRPr lang="nn-NO" altLang="ja-JP" dirty="0"/>
          </a:p>
          <a:p>
            <a:pPr marL="0" indent="0">
              <a:buNone/>
            </a:pPr>
            <a:r>
              <a:rPr lang="nn-NO"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endParaRPr lang="nn-NO" altLang="ja-JP"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pPr marL="0" indent="0">
              <a:buNone/>
            </a:pPr>
            <a:r>
              <a:rPr kumimoji="1" lang="ja-JP" altLang="en-US" dirty="0" smtClean="0">
                <a:solidFill>
                  <a:srgbClr val="000000"/>
                </a:solidFill>
                <a:highlight>
                  <a:srgbClr val="FFFFFF"/>
                </a:highlight>
                <a:latin typeface="ＭＳ ゴシック" panose="020B0609070205080204" pitchFamily="49" charset="-128"/>
                <a:ea typeface="ＭＳ ゴシック" panose="020B0609070205080204" pitchFamily="49" charset="-128"/>
              </a:rPr>
              <a:t>に修正</a:t>
            </a:r>
            <a:endParaRPr kumimoji="1" lang="ja-JP" altLang="en-US" dirty="0"/>
          </a:p>
        </p:txBody>
      </p:sp>
    </p:spTree>
    <p:extLst>
      <p:ext uri="{BB962C8B-B14F-4D97-AF65-F5344CB8AC3E}">
        <p14:creationId xmlns:p14="http://schemas.microsoft.com/office/powerpoint/2010/main" val="3351364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マウスに</a:t>
            </a:r>
            <a:r>
              <a:rPr lang="ja-JP" altLang="en-US" dirty="0" smtClean="0"/>
              <a:t>当たったら消えるようにする</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Target</a:t>
            </a:r>
            <a:r>
              <a:rPr kumimoji="1" lang="ja-JP" altLang="en-US" dirty="0" smtClean="0"/>
              <a:t>の</a:t>
            </a:r>
            <a:r>
              <a:rPr kumimoji="1" lang="en-US" altLang="ja-JP" dirty="0" err="1" smtClean="0"/>
              <a:t>OnUpdate</a:t>
            </a:r>
            <a:r>
              <a:rPr kumimoji="1" lang="ja-JP" altLang="en-US" dirty="0" smtClean="0"/>
              <a:t>メソッドに</a:t>
            </a:r>
            <a:endParaRPr kumimoji="1" lang="en-US" altLang="ja-JP" dirty="0" smtClean="0"/>
          </a:p>
          <a:p>
            <a:pPr marL="0" indent="0">
              <a:buNone/>
            </a:pPr>
            <a:r>
              <a:rPr lang="en-US" altLang="ja-JP" dirty="0" smtClean="0">
                <a:solidFill>
                  <a:srgbClr val="0000FF"/>
                </a:solidFill>
                <a:highlight>
                  <a:srgbClr val="FFFFFF"/>
                </a:highlight>
                <a:latin typeface="ＭＳ ゴシック" panose="020B0609070205080204" pitchFamily="49" charset="-128"/>
                <a:ea typeface="ＭＳ ゴシック" panose="020B0609070205080204" pitchFamily="49" charset="-128"/>
              </a:rPr>
              <a:t>if</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dirty="0" err="1">
                <a:solidFill>
                  <a:srgbClr val="000000"/>
                </a:solidFill>
                <a:highlight>
                  <a:srgbClr val="FFFFFF"/>
                </a:highlight>
                <a:latin typeface="ＭＳ ゴシック" panose="020B0609070205080204" pitchFamily="49" charset="-128"/>
                <a:ea typeface="ＭＳ ゴシック" panose="020B0609070205080204" pitchFamily="49" charset="-128"/>
              </a:rPr>
              <a:t>asd.</a:t>
            </a:r>
            <a:r>
              <a:rPr lang="en-US" altLang="ja-JP" dirty="0" err="1">
                <a:solidFill>
                  <a:srgbClr val="2B91AF"/>
                </a:solidFill>
                <a:highlight>
                  <a:srgbClr val="FFFFFF"/>
                </a:highlight>
                <a:latin typeface="ＭＳ ゴシック" panose="020B0609070205080204" pitchFamily="49" charset="-128"/>
                <a:ea typeface="ＭＳ ゴシック" panose="020B0609070205080204" pitchFamily="49" charset="-128"/>
              </a:rPr>
              <a:t>Engine</a:t>
            </a:r>
            <a:r>
              <a:rPr lang="en-US" altLang="ja-JP" dirty="0" err="1">
                <a:solidFill>
                  <a:srgbClr val="000000"/>
                </a:solidFill>
                <a:highlight>
                  <a:srgbClr val="FFFFFF"/>
                </a:highlight>
                <a:latin typeface="ＭＳ ゴシック" panose="020B0609070205080204" pitchFamily="49" charset="-128"/>
                <a:ea typeface="ＭＳ ゴシック" panose="020B0609070205080204" pitchFamily="49" charset="-128"/>
              </a:rPr>
              <a:t>.Mouse.Position</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dirty="0" err="1">
                <a:solidFill>
                  <a:srgbClr val="0000FF"/>
                </a:solidFill>
                <a:highlight>
                  <a:srgbClr val="FFFFFF"/>
                </a:highlight>
                <a:latin typeface="ＭＳ ゴシック" panose="020B0609070205080204" pitchFamily="49" charset="-128"/>
                <a:ea typeface="ＭＳ ゴシック" panose="020B0609070205080204" pitchFamily="49" charset="-128"/>
              </a:rPr>
              <a:t>this</a:t>
            </a:r>
            <a:r>
              <a:rPr lang="en-US" altLang="ja-JP" dirty="0" err="1">
                <a:solidFill>
                  <a:srgbClr val="000000"/>
                </a:solidFill>
                <a:highlight>
                  <a:srgbClr val="FFFFFF"/>
                </a:highlight>
                <a:latin typeface="ＭＳ ゴシック" panose="020B0609070205080204" pitchFamily="49" charset="-128"/>
                <a:ea typeface="ＭＳ ゴシック" panose="020B0609070205080204" pitchFamily="49" charset="-128"/>
              </a:rPr>
              <a:t>.Position</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).Length &lt; 16.0F)</a:t>
            </a:r>
          </a:p>
          <a:p>
            <a:pPr marL="0" indent="0">
              <a:buNone/>
            </a:pP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err="1" smtClean="0">
                <a:solidFill>
                  <a:srgbClr val="0000FF"/>
                </a:solidFill>
                <a:highlight>
                  <a:srgbClr val="FFFFFF"/>
                </a:highlight>
                <a:latin typeface="ＭＳ ゴシック" panose="020B0609070205080204" pitchFamily="49" charset="-128"/>
                <a:ea typeface="ＭＳ ゴシック" panose="020B0609070205080204" pitchFamily="49" charset="-128"/>
              </a:rPr>
              <a:t>this</a:t>
            </a:r>
            <a:r>
              <a:rPr lang="en-US" altLang="ja-JP"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.Dispose</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r>
              <a:rPr kumimoji="1" lang="ja-JP" altLang="en-US" dirty="0" smtClean="0">
                <a:solidFill>
                  <a:srgbClr val="000000"/>
                </a:solidFill>
                <a:highlight>
                  <a:srgbClr val="FFFFFF"/>
                </a:highlight>
                <a:latin typeface="ＭＳ ゴシック" panose="020B0609070205080204" pitchFamily="49" charset="-128"/>
                <a:ea typeface="ＭＳ ゴシック" panose="020B0609070205080204" pitchFamily="49" charset="-128"/>
              </a:rPr>
              <a:t>を追加</a:t>
            </a:r>
            <a:endParaRPr kumimoji="1" lang="ja-JP" altLang="en-US" dirty="0"/>
          </a:p>
        </p:txBody>
      </p:sp>
    </p:spTree>
    <p:extLst>
      <p:ext uri="{BB962C8B-B14F-4D97-AF65-F5344CB8AC3E}">
        <p14:creationId xmlns:p14="http://schemas.microsoft.com/office/powerpoint/2010/main" val="394942001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397</Words>
  <Application>Microsoft Office PowerPoint</Application>
  <PresentationFormat>ワイド画面</PresentationFormat>
  <Paragraphs>84</Paragraphs>
  <Slides>12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ＭＳ ゴシック</vt:lpstr>
      <vt:lpstr>游ゴシック</vt:lpstr>
      <vt:lpstr>游ゴシック Light</vt:lpstr>
      <vt:lpstr>Arial</vt:lpstr>
      <vt:lpstr>Office テーマ</vt:lpstr>
      <vt:lpstr>ゲーム制作講座 第二回</vt:lpstr>
      <vt:lpstr>キャラクターを動かしたい</vt:lpstr>
      <vt:lpstr>復習</vt:lpstr>
      <vt:lpstr>PowerPoint プレゼンテーション</vt:lpstr>
      <vt:lpstr>Targetクラスを修正する</vt:lpstr>
      <vt:lpstr>壁で跳ね返るようにする</vt:lpstr>
      <vt:lpstr>出現位置とスピードをランダムにする</vt:lpstr>
      <vt:lpstr>球を沢山だす</vt:lpstr>
      <vt:lpstr>マウスに当たったら消えるようにする</vt:lpstr>
      <vt:lpstr>クリア！！！！！</vt:lpstr>
      <vt:lpstr>どうでしたか？？</vt:lpstr>
      <vt:lpstr>なにか分からないことがあれば…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ゲーム制作講座 第二回</dc:title>
  <dc:creator>南條陽史</dc:creator>
  <cp:lastModifiedBy>南條陽史</cp:lastModifiedBy>
  <cp:revision>5</cp:revision>
  <dcterms:created xsi:type="dcterms:W3CDTF">2016-04-27T07:52:00Z</dcterms:created>
  <dcterms:modified xsi:type="dcterms:W3CDTF">2016-04-27T08:38:05Z</dcterms:modified>
</cp:coreProperties>
</file>