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1" r:id="rId4"/>
    <p:sldId id="262" r:id="rId5"/>
    <p:sldId id="278" r:id="rId6"/>
    <p:sldId id="257" r:id="rId7"/>
    <p:sldId id="277" r:id="rId8"/>
    <p:sldId id="259" r:id="rId9"/>
    <p:sldId id="263" r:id="rId10"/>
    <p:sldId id="264" r:id="rId11"/>
    <p:sldId id="265" r:id="rId12"/>
    <p:sldId id="266" r:id="rId13"/>
    <p:sldId id="267" r:id="rId14"/>
    <p:sldId id="268" r:id="rId15"/>
    <p:sldId id="269" r:id="rId16"/>
    <p:sldId id="270" r:id="rId17"/>
    <p:sldId id="272" r:id="rId18"/>
    <p:sldId id="271" r:id="rId19"/>
    <p:sldId id="275" r:id="rId20"/>
    <p:sldId id="273" r:id="rId21"/>
    <p:sldId id="274"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28" autoAdjust="0"/>
  </p:normalViewPr>
  <p:slideViewPr>
    <p:cSldViewPr>
      <p:cViewPr varScale="1">
        <p:scale>
          <a:sx n="59" d="100"/>
          <a:sy n="59" d="100"/>
        </p:scale>
        <p:origin x="-16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3D1A-5D76-4942-BE97-C194490D2FA0}" type="datetimeFigureOut">
              <a:rPr lang="en-US" smtClean="0"/>
              <a:t>3/29/2016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0FB09-4A7E-436A-8754-B89879B02FF4}" type="slidenum">
              <a:rPr lang="en-US" smtClean="0"/>
              <a:t>‹#›</a:t>
            </a:fld>
            <a:endParaRPr lang="en-US"/>
          </a:p>
        </p:txBody>
      </p:sp>
    </p:spTree>
    <p:extLst>
      <p:ext uri="{BB962C8B-B14F-4D97-AF65-F5344CB8AC3E}">
        <p14:creationId xmlns:p14="http://schemas.microsoft.com/office/powerpoint/2010/main" val="166511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some</a:t>
            </a:r>
            <a:r>
              <a:rPr lang="en-US" baseline="0" dirty="0" smtClean="0"/>
              <a:t> </a:t>
            </a:r>
            <a:r>
              <a:rPr lang="en-US" baseline="0" dirty="0" err="1" smtClean="0"/>
              <a:t>humerous</a:t>
            </a:r>
            <a:r>
              <a:rPr lang="en-US" baseline="0" dirty="0" smtClean="0"/>
              <a:t> mention about how this problem haunted us the whole time – whenever travelling became a ‘thing’.</a:t>
            </a:r>
          </a:p>
          <a:p>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1</a:t>
            </a:fld>
            <a:endParaRPr lang="en-US"/>
          </a:p>
        </p:txBody>
      </p:sp>
    </p:spTree>
    <p:extLst>
      <p:ext uri="{BB962C8B-B14F-4D97-AF65-F5344CB8AC3E}">
        <p14:creationId xmlns:p14="http://schemas.microsoft.com/office/powerpoint/2010/main" val="1864449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2 is done by starting every route from another one</a:t>
            </a:r>
          </a:p>
          <a:p>
            <a:r>
              <a:rPr lang="en-US" dirty="0" smtClean="0"/>
              <a:t>Number</a:t>
            </a:r>
            <a:r>
              <a:rPr lang="en-US" baseline="0" dirty="0" smtClean="0"/>
              <a:t> 3 already requires the ‘repair’ routing</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15</a:t>
            </a:fld>
            <a:endParaRPr lang="en-US"/>
          </a:p>
        </p:txBody>
      </p:sp>
    </p:spTree>
    <p:extLst>
      <p:ext uri="{BB962C8B-B14F-4D97-AF65-F5344CB8AC3E}">
        <p14:creationId xmlns:p14="http://schemas.microsoft.com/office/powerpoint/2010/main" val="2421326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it was better to run </a:t>
            </a:r>
            <a:r>
              <a:rPr lang="en-US" dirty="0" err="1" smtClean="0"/>
              <a:t>dijakstra</a:t>
            </a:r>
            <a:r>
              <a:rPr lang="en-US" baseline="0" dirty="0" smtClean="0"/>
              <a:t> for when edges were less than V squared</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20</a:t>
            </a:fld>
            <a:endParaRPr lang="en-US"/>
          </a:p>
        </p:txBody>
      </p:sp>
    </p:spTree>
    <p:extLst>
      <p:ext uri="{BB962C8B-B14F-4D97-AF65-F5344CB8AC3E}">
        <p14:creationId xmlns:p14="http://schemas.microsoft.com/office/powerpoint/2010/main" val="4004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a:t>
            </a:r>
            <a:r>
              <a:rPr lang="en-US" baseline="0" dirty="0" smtClean="0"/>
              <a:t> is static with time </a:t>
            </a:r>
          </a:p>
          <a:p>
            <a:r>
              <a:rPr lang="en-US" baseline="0" dirty="0" smtClean="0"/>
              <a:t>A solution is a set of routes</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2</a:t>
            </a:fld>
            <a:endParaRPr lang="en-US"/>
          </a:p>
        </p:txBody>
      </p:sp>
    </p:spTree>
    <p:extLst>
      <p:ext uri="{BB962C8B-B14F-4D97-AF65-F5344CB8AC3E}">
        <p14:creationId xmlns:p14="http://schemas.microsoft.com/office/powerpoint/2010/main" val="352833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considered two</a:t>
            </a:r>
            <a:r>
              <a:rPr lang="en-US" baseline="0" dirty="0" smtClean="0"/>
              <a:t> main objectives when trying to figure out how good a solution is</a:t>
            </a:r>
          </a:p>
          <a:p>
            <a:r>
              <a:rPr lang="en-US" baseline="0" dirty="0" smtClean="0"/>
              <a:t>The passenger cost here is one we conceived of. We decided it made more sense than the one that just sums the time of the passengers since for shorter rides and longer rides we believe the same amount of time added has a different value (e.g. – 10 minutes more on a 5 minute journey is a lot more significant than a 10 minute “bonus” to a 60 minute journey).</a:t>
            </a:r>
          </a:p>
          <a:p>
            <a:r>
              <a:rPr lang="en-US" baseline="0" dirty="0" smtClean="0"/>
              <a:t>The more interesting one here is the Passenger cost.</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3</a:t>
            </a:fld>
            <a:endParaRPr lang="en-US"/>
          </a:p>
        </p:txBody>
      </p:sp>
    </p:spTree>
    <p:extLst>
      <p:ext uri="{BB962C8B-B14F-4D97-AF65-F5344CB8AC3E}">
        <p14:creationId xmlns:p14="http://schemas.microsoft.com/office/powerpoint/2010/main" val="33872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difference between the actual</a:t>
            </a:r>
            <a:r>
              <a:rPr lang="en-US" baseline="0" dirty="0" smtClean="0"/>
              <a:t> distance in the transport network and the effective distance in the transit network.</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4</a:t>
            </a:fld>
            <a:endParaRPr lang="en-US"/>
          </a:p>
        </p:txBody>
      </p:sp>
    </p:spTree>
    <p:extLst>
      <p:ext uri="{BB962C8B-B14F-4D97-AF65-F5344CB8AC3E}">
        <p14:creationId xmlns:p14="http://schemas.microsoft.com/office/powerpoint/2010/main" val="184642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explain why the problem actually</a:t>
            </a:r>
            <a:r>
              <a:rPr lang="en-US" baseline="0" dirty="0" smtClean="0"/>
              <a:t> became quite hard;</a:t>
            </a:r>
          </a:p>
          <a:p>
            <a:r>
              <a:rPr lang="en-US" baseline="0" dirty="0" smtClean="0"/>
              <a:t>It’s a </a:t>
            </a:r>
            <a:r>
              <a:rPr lang="en-US" baseline="0" dirty="0" err="1" smtClean="0"/>
              <a:t>varient</a:t>
            </a:r>
            <a:r>
              <a:rPr lang="en-US" baseline="0" dirty="0" smtClean="0"/>
              <a:t> of VRP which is a </a:t>
            </a:r>
            <a:r>
              <a:rPr lang="en-US" baseline="0" dirty="0" err="1" smtClean="0"/>
              <a:t>varient</a:t>
            </a:r>
            <a:r>
              <a:rPr lang="en-US" baseline="0" dirty="0" smtClean="0"/>
              <a:t> of TSP which is NP.</a:t>
            </a:r>
          </a:p>
          <a:p>
            <a:r>
              <a:rPr lang="en-US" baseline="0" dirty="0" smtClean="0"/>
              <a:t>Also, calculating passenger cost requires all pairs shortest path and this takes time. Especially since graph size grows in the transit network.</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6</a:t>
            </a:fld>
            <a:endParaRPr lang="en-US"/>
          </a:p>
        </p:txBody>
      </p:sp>
    </p:spTree>
    <p:extLst>
      <p:ext uri="{BB962C8B-B14F-4D97-AF65-F5344CB8AC3E}">
        <p14:creationId xmlns:p14="http://schemas.microsoft.com/office/powerpoint/2010/main" val="85053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it’s worth</a:t>
            </a:r>
            <a:r>
              <a:rPr lang="en-US" baseline="0" dirty="0" smtClean="0"/>
              <a:t> mentioning that unfortunately we didn’t get around to </a:t>
            </a:r>
            <a:r>
              <a:rPr lang="en-US" baseline="0" dirty="0" err="1" smtClean="0"/>
              <a:t>connecing</a:t>
            </a:r>
            <a:r>
              <a:rPr lang="en-US" baseline="0" dirty="0" smtClean="0"/>
              <a:t> the two by generation a population of already SMART solutions and then </a:t>
            </a:r>
            <a:r>
              <a:rPr lang="en-US" baseline="0" dirty="0" err="1" smtClean="0"/>
              <a:t>GAing</a:t>
            </a:r>
            <a:r>
              <a:rPr lang="en-US" baseline="0" dirty="0" smtClean="0"/>
              <a:t> them.</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8</a:t>
            </a:fld>
            <a:endParaRPr lang="en-US"/>
          </a:p>
        </p:txBody>
      </p:sp>
    </p:spTree>
    <p:extLst>
      <p:ext uri="{BB962C8B-B14F-4D97-AF65-F5344CB8AC3E}">
        <p14:creationId xmlns:p14="http://schemas.microsoft.com/office/powerpoint/2010/main" val="1068130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were relatively good compared</a:t>
            </a:r>
            <a:r>
              <a:rPr lang="en-US" baseline="0" dirty="0" smtClean="0"/>
              <a:t> to run-time! </a:t>
            </a:r>
          </a:p>
          <a:p>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12</a:t>
            </a:fld>
            <a:endParaRPr lang="en-US"/>
          </a:p>
        </p:txBody>
      </p:sp>
    </p:spTree>
    <p:extLst>
      <p:ext uri="{BB962C8B-B14F-4D97-AF65-F5344CB8AC3E}">
        <p14:creationId xmlns:p14="http://schemas.microsoft.com/office/powerpoint/2010/main" val="404918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a:t>
            </a:r>
            <a:r>
              <a:rPr lang="en-US" baseline="0" dirty="0" smtClean="0"/>
              <a:t> had some new insight yesterday but that was too late…</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13</a:t>
            </a:fld>
            <a:endParaRPr lang="en-US"/>
          </a:p>
        </p:txBody>
      </p:sp>
    </p:spTree>
    <p:extLst>
      <p:ext uri="{BB962C8B-B14F-4D97-AF65-F5344CB8AC3E}">
        <p14:creationId xmlns:p14="http://schemas.microsoft.com/office/powerpoint/2010/main" val="198101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a:t>
            </a:r>
            <a:r>
              <a:rPr lang="en-US" dirty="0" err="1" smtClean="0"/>
              <a:t>peolple</a:t>
            </a:r>
            <a:r>
              <a:rPr lang="en-US" baseline="0" dirty="0" smtClean="0"/>
              <a:t> back into context – now we’re talking about generating random populations</a:t>
            </a:r>
            <a:endParaRPr lang="en-US" dirty="0"/>
          </a:p>
        </p:txBody>
      </p:sp>
      <p:sp>
        <p:nvSpPr>
          <p:cNvPr id="4" name="Slide Number Placeholder 3"/>
          <p:cNvSpPr>
            <a:spLocks noGrp="1"/>
          </p:cNvSpPr>
          <p:nvPr>
            <p:ph type="sldNum" sz="quarter" idx="10"/>
          </p:nvPr>
        </p:nvSpPr>
        <p:spPr/>
        <p:txBody>
          <a:bodyPr/>
          <a:lstStyle/>
          <a:p>
            <a:fld id="{4A80FB09-4A7E-436A-8754-B89879B02FF4}" type="slidenum">
              <a:rPr lang="en-US" smtClean="0"/>
              <a:t>14</a:t>
            </a:fld>
            <a:endParaRPr lang="en-US"/>
          </a:p>
        </p:txBody>
      </p:sp>
    </p:spTree>
    <p:extLst>
      <p:ext uri="{BB962C8B-B14F-4D97-AF65-F5344CB8AC3E}">
        <p14:creationId xmlns:p14="http://schemas.microsoft.com/office/powerpoint/2010/main" val="1530010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D7463-E31D-47EC-A845-F5DCBEC2F478}"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135145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D7463-E31D-47EC-A845-F5DCBEC2F478}"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256732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D7463-E31D-47EC-A845-F5DCBEC2F478}"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99305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D7463-E31D-47EC-A845-F5DCBEC2F478}"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278190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D7463-E31D-47EC-A845-F5DCBEC2F478}"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259752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D7463-E31D-47EC-A845-F5DCBEC2F478}"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82021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D7463-E31D-47EC-A845-F5DCBEC2F478}"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77928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D7463-E31D-47EC-A845-F5DCBEC2F478}"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3619616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D7463-E31D-47EC-A845-F5DCBEC2F478}"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34508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D7463-E31D-47EC-A845-F5DCBEC2F478}"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98946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D7463-E31D-47EC-A845-F5DCBEC2F478}"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58527-6697-489D-BE35-2054CD31AF14}" type="slidenum">
              <a:rPr lang="en-US" smtClean="0"/>
              <a:t>‹#›</a:t>
            </a:fld>
            <a:endParaRPr lang="en-US"/>
          </a:p>
        </p:txBody>
      </p:sp>
    </p:spTree>
    <p:extLst>
      <p:ext uri="{BB962C8B-B14F-4D97-AF65-F5344CB8AC3E}">
        <p14:creationId xmlns:p14="http://schemas.microsoft.com/office/powerpoint/2010/main" val="193827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D7463-E31D-47EC-A845-F5DCBEC2F478}" type="datetimeFigureOut">
              <a:rPr lang="en-US" smtClean="0"/>
              <a:t>3/29/2016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58527-6697-489D-BE35-2054CD31AF14}" type="slidenum">
              <a:rPr lang="en-US" smtClean="0"/>
              <a:t>‹#›</a:t>
            </a:fld>
            <a:endParaRPr lang="en-US"/>
          </a:p>
        </p:txBody>
      </p:sp>
    </p:spTree>
    <p:extLst>
      <p:ext uri="{BB962C8B-B14F-4D97-AF65-F5344CB8AC3E}">
        <p14:creationId xmlns:p14="http://schemas.microsoft.com/office/powerpoint/2010/main" val="369373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131" y="4800600"/>
            <a:ext cx="7772400" cy="1470025"/>
          </a:xfrm>
        </p:spPr>
        <p:txBody>
          <a:bodyPr/>
          <a:lstStyle/>
          <a:p>
            <a:r>
              <a:rPr lang="en-US" b="1" dirty="0" smtClean="0"/>
              <a:t>Urban Transit Routing Problem</a:t>
            </a:r>
            <a:endParaRPr lang="en-US" b="1" dirty="0"/>
          </a:p>
        </p:txBody>
      </p:sp>
      <p:sp>
        <p:nvSpPr>
          <p:cNvPr id="3" name="Subtitle 2"/>
          <p:cNvSpPr>
            <a:spLocks noGrp="1"/>
          </p:cNvSpPr>
          <p:nvPr>
            <p:ph type="subTitle" idx="1"/>
          </p:nvPr>
        </p:nvSpPr>
        <p:spPr>
          <a:xfrm>
            <a:off x="155575" y="5791200"/>
            <a:ext cx="8448098" cy="1600200"/>
          </a:xfrm>
        </p:spPr>
        <p:txBody>
          <a:bodyPr>
            <a:normAutofit/>
          </a:bodyPr>
          <a:lstStyle/>
          <a:p>
            <a:r>
              <a:rPr lang="en-US" sz="2400" dirty="0" smtClean="0"/>
              <a:t>By </a:t>
            </a:r>
            <a:r>
              <a:rPr lang="en-US" sz="2400" dirty="0" err="1" smtClean="0"/>
              <a:t>Nir</a:t>
            </a:r>
            <a:r>
              <a:rPr lang="en-US" sz="2400" dirty="0" smtClean="0"/>
              <a:t> Moshe, Rachel </a:t>
            </a:r>
            <a:r>
              <a:rPr lang="en-US" sz="2400" dirty="0" err="1" smtClean="0"/>
              <a:t>HaCohen</a:t>
            </a:r>
            <a:r>
              <a:rPr lang="en-US" sz="2400" dirty="0" smtClean="0"/>
              <a:t>, Akiva Schiff</a:t>
            </a:r>
            <a:endParaRPr lang="en-US" sz="2400" dirty="0"/>
          </a:p>
        </p:txBody>
      </p:sp>
      <p:sp>
        <p:nvSpPr>
          <p:cNvPr id="4" name="AutoShape 4" descr="https://users.cs.cf.ac.uk/C.L.Mumford/Research%20Topics/UTRP/Images/BusRoute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users.cs.cf.ac.uk/C.L.Mumford/Research%20Topics/UTRP/Images/BusRou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
            <a:ext cx="7848600" cy="527841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data:image/png;base64,iVBORw0KGgoAAAANSUhEUgAAAZcAAAB8CAMAAACSTA3KAAABhlBMVEWUnJotMC/3+fr///9BbLSUm5r2jV9PVVOYoJ5VW1kdHh6aoqAuMTAoKyotLyxCb7o1ZbFvjML7jlv2iFYAAABscqhdY2F3fnwkJiU/REI1a7epfY6JkY/2vaf2yLgvOENscnEUFBQwO0w3Ozk0RmTWzMS9vr0sLCP2wrBFTEmge5Oyf4qDiolxeHYgLkI1SWw1O0A7XJNITFE9Yp85VYSxs7TZ29wSERHK1OZ6lMYQCwDfWSMtYK/f17UOAAAVKSzg5e/nmoUAGB3eXi7u7u7ic06wvtuwakzYflfEdFG4uLguSXf2g07uZDDk3cPu7OF3QS9XOS/dURHOz9CdSy/y4Nyis9XdUxcnO1+7rb9me6ErTYX57+xWao0aGgobP3STps4AESofLURVebq9yeCVpcRcFwBiKhSdPBNBIBW6USovIh+NOhmCJgBmPS/NWCxGCgBENS+ERC+aV0PGlYPZrJyxkofvzcVaUF+DVEFoT09NU3L+up/mjHMVOVT2nnrMhHuDZ3mRto2jAAAQVUlEQVR4nO2djX/TxhnHbSuuZEmXmCIkORVgoTbGm9w2DbEhQKBBoyMQ6GIClLCWUraOtqPr2xgrXdv/fHfSnXR6f7EtO61+H9oPRmfr+emre+5FJ6nG2LKGtsYWU2kGajCNWEV/owb/G8uSjiQJVvzXK81UEVyaEqgjjYYJVCtNXXR9CnxGXNYkm0qdFyosJQqmqaZs8PqV97rNNQuzobkYTm2p6/OO9PckZjiQJNh68Py1i19Jn/9LkoUhQuNxsXB1Ad2qupQlxur+86tnPNKXe3tf8Ht73z77x99VzfLI1Ia6w0VtVlxKEjMefb537esdxGXn+d1nO9f2nn+xt7cjSfKQkKmNd55/CPVN1byUJWZT4p/t7TlcIBn0Z+fZF3fhX0aSicFALhDV3t5f+M2KSylidiUVcvjwS96nHQeT9G7DBlNbg1yuXau4lCVmKAFcTSK0c/fad6gQ4vLtXahvKi4lSVxWI5E4XK7tXYQdMMSFB1eg6hWXUsRovBiPheef3/1QGkMwkAseVu7mnfSpVEBwWAKSuKD8BkeSHpe6qrsaqZ1+qlp9/MW62G8hyYlqdYjYjAr9RHeQKkXpulKU1NKmAr+BNBiYZuqPm5pJScuopk9dNYULavtNhuLiCXRamcQ6pUXnQ5paBphIaj8bTkO1ZWQr3XFKg2ylWXVSgXo6F16yGlFc7APNpjBB2+0aA1jyMaV0C4T2lEedTPChRM9DhuIdykN6aXYyD7ZEeI4lNP1QejOyvsAjwMoal6imwpIo0REwk0tzJipkeLsAwZModQs6dGw3kBWCsnfTcT2YyaU1mXhAFFkl+ce1AQJDRarWDU8ibUJV68tE6ENAtkWUAdQ4PmIcF5lLttRscggM5sJqXC1ZXJOluagynanNrudJbSmUBn3XFOTCDoS03dQoLjKXFpXQZV0uGTyYLK6MdjyGKdBqtlRvC0dt4BTDX8nUblPQTKXb6hs2HzXMRx9Gc2FTzjQbjMuF7aZZgqbgIXC5AE3wV6eaEbNFUFy38BBm2A08WzrEQ3rxmssliwdBprgYQeqCDKK3cByVKJARwT58yB2nmQO51RcRHxqP2pyAi+xyGWQ4YAOPixoqz2nO4VeV4BbXLcpjGQ606XHR0ksLHpfQniM8wHOLcAlHWhPwltD5wCm+VObkrz7JSIhP0+bTqePsDX99LlzCxQVnGwgnKkxsNly44lzCxTnncKhhD1yoiUG1KnA4HT5KV4b7UM15cBEjIne6EJ2IBmQxuUScQZxTtSPcCRFcOjEtOOJjHAEu3O+MCzqyLV6ruFRcKi4Vl98ql5TxO+o8UFyE9NLT4JK+G06juGTwQHNJLz1/Lt0MarnjfTlDabk1ORclXQOPS4bSCjWuzFCaGlfOh0uGSTx7Go9wyVCanQKXbEF1cnkg8zAZPVT1JYJL8hUefJ3Hmx/LVNrlkqn0vLkc1fZFoNqXZgYPVPuS4cfn375U/bGo0tPkEpyHqbj4djsHLs68ZcKVlIrLPLgAh0jCBa6Kyxy5JB3ZikvFpeJScam4VFyozRWXeFVcKi7BzVPjIldcKi4Vl4pLxaXi4m2eIpe5rLesuFRcUqKquFRcKi6/by6tXPdZLCSX4uv558RlkHpfUrPp3ZfUSrtfyLl3ZFIubOpe8t7/ohW+/2U+XJCplO82ZW89DDSVYdnF5Fy6QsrBQ8v6vHVKzbTSHLUeJhUjJyhTWadUnIuB1l7JqevnsCdg3ySbtiKOvjexGJe+HVTiLdnmwL9+LLm0pqCbe/ukzrPd5Fu/TZ+HeXBBhyB1VZx3I2snY+nORFzssyV1qV7LPXRZSxuu47TS7h3Y8+KCwaSJxXkJGFlKtzpgMi71bLthcaYRU250xyK5tZ+pdN/1MBcu6CCkSgTertJL07d+FuQCg+qkyrv3F2Qp7VkQ00t3aMtz4jJLFeayQKq4VFzKUsWl4jIrVVwqLmWp4lJxmZUqLhWXslRxiVYNY2kuf4y4LJerAlxKjjBdRbi4XzUi7hhEzymDSDTNfhpb7/BvtbUHb85I70TqzHJuLsunz0yq09PVcn4u4ruOej1gdAf2ncCy3GLZfr+DZqmoxxT2Tm+sPq5db6+UqnO93Fx6G+WGmKr1Xm4uvXX83aVzp3s9lX6gqi8/Lvd651aW2ojLUqkqxKXcENNUkAv59soGQoMyWlAQyrvnlmDBiksRTcYF/cDK0vo7Z3pQy06VueLofzfbq6tLn504ceKjsrkUy2Ori6VCXMI/09449+N//vvy+cuXL7/77oMbN3766afXXrd161Xt6Yly9WP+dh+88cdEvTEr/SFGv4LcXMCv5MvQzC+//AIRYAZIrwV0/FXt7K3XS9UHV3JzufLnckNM1Y0rublcueH/iSCJEJdTx5OLTFuFuJQbYqoKcUn/2eOObkFVXIpoWlwoEMdf+/nnVyfPnnrx4uDRI/Q+i1O3jpeqQlzKDTFVhbhQ33dBvDp56tSLg4NH4ffE1A5Olat/q/m5/HA2i07OSq+C+r4Al++dr8aCCHKZ6C1J6E0zOb+xyefmos/jBcHOa3SiN4353Fz0cT4PtUnitt9CbmWD8+J9JKsYl6JBFpTjbTweDxs+b4/senmwwFyYxprZkbD65jidzNn9ixcv7j86Alx83sBg03LNHezfv39//9SicmGYcRfFPMJCf1fScs1R4eK8udj1hszJ5LQ7sD0sKhdm3EFx6zyeFVV5HYXPJpOx89hPi86FGbawN5X2JjpH9eDrP0G9WEguTEOGkesqEKHsOKCAqsPolUb6vhebC2Mib7zPW11FaGTL8zZ9LpYFm2pfIHm5MGObiui+n8aRKCIyfHrHaZG5MBaI9yZ5B3aKXIbDt1zhf7IaByffz8uFEWAt54OR4+jhabWWBmaBudinXII398XeU+TyFqXGndu371y+fLnxw/5+Ti6wnus6iIjcDgjA0yrtrbGLywViGcV7q+u6pDGk5Gy43L582eZy9mJOLkwTYqnHhG4HP5J2k8EsLBcbS7y3usi7NWZKXKw7MVzy1hdmF2KJjxwHn9zGLCwXC2FJ8+ak6Ym4HLw4e9C4jTNWFJfbsMhBLi7B0AF+ESMdPKwxib+xqFwYUYrwpga9WXbZCbjAoen+i8ZlXDMC7csdy40nBxfGkEZUmCpoDdDLJwctQC9b0yU5qcIsKBdGk0ZU2+J406C3ut8bi7xNxuXa/TgutGrx03Nk7o5oUxqpbuiqYb8wBd1szXGK4UYvghHsUSZot9C85axlxXkTlI7P2xoqXYyLLcjFrS+3k7hcPwZ1NRLL+WM+bcFOpBu671Z6Tuh6wfMj9ViC/lpg3cXDpB+cis5s6bHeBrQ3/gLUwwLrLh5esPXR/v5F2L6QjOVCGQ4tqi5YTO1ee2npUgyXS9RCltWbW1QWC760ltO8TDzaPlyNXQ+zupDrlDZgFnNbluADFjjNu98VeWsXXA/Thrp0/ZFvUgQCgWN9Lzc1hmuCKatSdi4rOlVdwu8S9sDAk+rtldgjsJDrx1YebLneQIS3pujzNsH6sfa9cJtBAQGSzvOws5Gdy8r6lntKqVGveOZMt7qPthMO5EJyobxFPY6EvCYYe5sWFwxkvGnKIgaCBblcz8jlgZuBVfcRN/YydHfn5E3GIr91M77CLCKXddcbkEkEtjfXKGk/bW+Tc/GAGH4g+bnobodFxNFyTblvdFqm64RsV0dPjhSXlZtuGgPEW63bNwzPG35/M/S29WRCLrBVH29qXUOyr5RErFJGj4QgXCJ7yr72ZZtUdYCrC+yn2I/t4cnr17kuKTHaOlpcnmzhsYvrTUHD5WWgkkdrcaRTtgy9TbI++WG3I+n2pasoIFiqwtSeQi7t61eZiEEMzQU2LySNEQpwIALQZRhAjmaTVPbRVvyRXEQuI9LTVDVMwfEG/2dwbhiON317YxIu53pJQHAUkuVwWWpfWroQZkNxgVUdp2BCQePh+Hc0QlOwpMEROiT2rfWjxGVpmzQvBvYGIfDoIrIqqjL2hh/ZAxuYCbkkMwGqLrUsBnOBgn3r9rF75xsUGz8XnIKBEyjXAqJuC+Y3nJVxYCj2c7GJbAG5bBAuwHlSI/TheXPTg+ttfQIuK0lcVB4yaY7tXkHtOpWsVtuXLjlsmCAXt4cPnIeMCvBnRk7wvKiawdjjO2QLyYX3NS+wkQeeN+fBl6SBgd4OERe1IJd3orkAlR/x3U1vwql29QKsKHSUkM1nj5+iVWGRXHCcNVXkdayI2BO51CMid9KEEd5SmwMXmL48b855yCkBLuFA8bkVQYzi8ma4AwaZSIa5a/km7NC85dXrxy4F2MAG5/HTp96/hbhwE3BRw09q5ZyaFnaLjkf5XNxcEM8l/PxY4iE0MkVDbsIlgAXA1MU2x34mhAvS+XufXWoH2FAfqfYlWNdHsK7jboyXxw5jDwLkAvrBU4qMSUHoybKoLzH7dt/fdsJ9glCOHvjbl7pYCxx+oYV7Wp3A01E5NPjBXDaoNAZTl94VYubKa95fG08fLwXYeDrcCreNvBO8m364lhd77DFAeQz0mwKtmkzmOWD3h767XWii/DbzfrLrzRmKwdG95w03F16fxukn14GocLQHjSUeQEfzuTPREyQdLitnlt3UJSqbCdcvav6PV69fCKQ0rA13/ELaANi7RyurYHeZxzXXHRTr2/EHwe6QANXoe+pQ8xAA9KknffbtLSWMK8nuMQTR86aExgD2uBKdQ/Td3vSlTaCK9PMmbV42FwcoSl3aWjh1JXGx2dwLNjdI7nifJC0TjSnr8A/fxaTc2b2RnjjexwCib2CnN+BNJczDEG/4DNMA9qbKIW9PCJdcQlxWNnqwTZaFxOuG8VygGueDKW3lCZkfw0m4xmkddMKodUXwNxKiuvUglgvswMc/3CPO08znLbc/JkkaVxitb3sDA+zNTWPqNuzSrPdAXvXW2+3DXmLqysAFyXp6oU3pE0kiJ1WTtHRmV5YVd9KVTMPUJemwHavDt2PFx+jjjfifm44++aTnSwbQmxbpbfnTT5EH8lARvzowJ78XkvO8YPbh44heVxEuIU4WnoqgulPOZXDshGw2rDwBLIhIh7AT7Y0l52RZ8WTnwjC7Og6uGzH8cy/x85szC3aGGhNvcpQ3MpvMC2XFk4cLQ65z80ooeG91Qmmn1HRFHocecdIJCnlGm15aOLm4rLnz4cHgvQUx+u6sQp2txhLxFqwxlLfyUkEuLow3/oNjJzf7coLmLrJS2RkFOnMN4rz1vQFjedHk49JwR09AZU3BHpoLnMl6gyq9kf4rCyqR8qY40w5wsN6iVkOU2J/Jx4UZktqOogd9GaoPqKGuNPulkTOTNaK8qRHesowHp6WcXLw0bIcfHK47y0SPqobJ3krtZ+blAsHEXqAGpZ5RM9BQj7/4XvIpl5sLYxkxT/ZVwRFOYo6sTpw3tWRv+bkwjBlVZYCkTD24OUiTIp7XDKRu2d2ZIlyYoRyMXkW37/8mZHVD3kZs+fm5EBdIxrQXp9knE3r2gPIboYJkafz8vRXkAjXcVNBb04xW9snrI6Phpil3bG+ZLpbMQP8H7VNoA0F3fo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2325" y="6224043"/>
            <a:ext cx="2066925" cy="62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7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1.38334 -0.01112 " pathEditMode="relative" rAng="0" ptsTypes="AA">
                                      <p:cBhvr>
                                        <p:cTn id="6" dur="2000" fill="hold"/>
                                        <p:tgtEl>
                                          <p:spTgt spid="1035"/>
                                        </p:tgtEl>
                                        <p:attrNameLst>
                                          <p:attrName>ppt_x</p:attrName>
                                          <p:attrName>ppt_y</p:attrName>
                                        </p:attrNameLst>
                                      </p:cBhvr>
                                      <p:rCtr x="69167"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B050"/>
                </a:solidFill>
              </a:rPr>
              <a:t>operator problem</a:t>
            </a:r>
            <a:endParaRPr lang="he-IL" dirty="0"/>
          </a:p>
        </p:txBody>
      </p:sp>
      <p:sp>
        <p:nvSpPr>
          <p:cNvPr id="3" name="Content Placeholder 2"/>
          <p:cNvSpPr>
            <a:spLocks noGrp="1"/>
          </p:cNvSpPr>
          <p:nvPr>
            <p:ph idx="1"/>
          </p:nvPr>
        </p:nvSpPr>
        <p:spPr/>
        <p:txBody>
          <a:bodyPr/>
          <a:lstStyle/>
          <a:p>
            <a:pPr algn="l" rtl="0"/>
            <a:r>
              <a:rPr lang="en-US" dirty="0" smtClean="0"/>
              <a:t>Simpler objective function.</a:t>
            </a:r>
          </a:p>
          <a:p>
            <a:pPr algn="l" rtl="0"/>
            <a:r>
              <a:rPr lang="en-US" dirty="0" smtClean="0"/>
              <a:t>A* search algorithm with some heuristics found an optimal solution</a:t>
            </a:r>
          </a:p>
          <a:p>
            <a:pPr algn="l" rtl="0"/>
            <a:r>
              <a:rPr lang="en-US" dirty="0" smtClean="0"/>
              <a:t>For more than 2 bus lines and 7-8 stations, running time was already way too slow</a:t>
            </a:r>
            <a:endParaRPr lang="he-IL" dirty="0"/>
          </a:p>
        </p:txBody>
      </p:sp>
      <p:pic>
        <p:nvPicPr>
          <p:cNvPr id="2052" name="Picture 4" descr="C:\Users\rachelha\AppData\Local\Microsoft\Windows\Temporary Internet Files\Content.IE5\9XFY7Z22\turt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013176"/>
            <a:ext cx="980858" cy="1584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81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00B050"/>
                </a:solidFill>
              </a:rPr>
              <a:t>operator problem</a:t>
            </a:r>
            <a:br>
              <a:rPr lang="en-US" b="1" dirty="0" smtClean="0">
                <a:solidFill>
                  <a:srgbClr val="00B050"/>
                </a:solidFill>
              </a:rPr>
            </a:br>
            <a:r>
              <a:rPr lang="en-US" sz="3600" dirty="0" smtClean="0">
                <a:solidFill>
                  <a:srgbClr val="00B050"/>
                </a:solidFill>
              </a:rPr>
              <a:t>HUB algorithm</a:t>
            </a:r>
            <a:endParaRPr lang="he-IL" dirty="0"/>
          </a:p>
        </p:txBody>
      </p:sp>
      <p:sp>
        <p:nvSpPr>
          <p:cNvPr id="3" name="Content Placeholder 2"/>
          <p:cNvSpPr>
            <a:spLocks noGrp="1"/>
          </p:cNvSpPr>
          <p:nvPr>
            <p:ph idx="1"/>
          </p:nvPr>
        </p:nvSpPr>
        <p:spPr/>
        <p:txBody>
          <a:bodyPr/>
          <a:lstStyle/>
          <a:p>
            <a:pPr algn="l" rtl="0"/>
            <a:r>
              <a:rPr lang="en-US" dirty="0" smtClean="0"/>
              <a:t>The idea: exploit the A* advantage on bigger maps.</a:t>
            </a:r>
          </a:p>
          <a:p>
            <a:pPr algn="l" rtl="0"/>
            <a:r>
              <a:rPr lang="en-US" dirty="0" smtClean="0"/>
              <a:t>For N bus lines, divide the map into N-1 clusters using k-means alg.</a:t>
            </a:r>
          </a:p>
          <a:p>
            <a:pPr algn="l" rtl="0"/>
            <a:r>
              <a:rPr lang="en-US" dirty="0" smtClean="0"/>
              <a:t>Run A* on each cluster</a:t>
            </a:r>
          </a:p>
          <a:p>
            <a:pPr algn="l" rtl="0"/>
            <a:r>
              <a:rPr lang="en-US" dirty="0" smtClean="0"/>
              <a:t>Use the last bus line to connect all lines.</a:t>
            </a:r>
            <a:endParaRPr lang="he-IL" dirty="0"/>
          </a:p>
        </p:txBody>
      </p:sp>
    </p:spTree>
    <p:extLst>
      <p:ext uri="{BB962C8B-B14F-4D97-AF65-F5344CB8AC3E}">
        <p14:creationId xmlns:p14="http://schemas.microsoft.com/office/powerpoint/2010/main" val="108968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00B050"/>
                </a:solidFill>
              </a:rPr>
              <a:t>operator problem</a:t>
            </a:r>
            <a:br>
              <a:rPr lang="en-US" b="1" dirty="0" smtClean="0">
                <a:solidFill>
                  <a:srgbClr val="00B050"/>
                </a:solidFill>
              </a:rPr>
            </a:br>
            <a:r>
              <a:rPr lang="en-US" sz="3600" dirty="0" smtClean="0">
                <a:solidFill>
                  <a:srgbClr val="00B050"/>
                </a:solidFill>
              </a:rPr>
              <a:t>HUB algorithm</a:t>
            </a:r>
            <a:endParaRPr lang="he-IL"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0" y="838200"/>
            <a:ext cx="6096000" cy="6096000"/>
          </a:xfrm>
        </p:spPr>
      </p:pic>
    </p:spTree>
    <p:extLst>
      <p:ext uri="{BB962C8B-B14F-4D97-AF65-F5344CB8AC3E}">
        <p14:creationId xmlns:p14="http://schemas.microsoft.com/office/powerpoint/2010/main" val="2325801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7030A0"/>
                </a:solidFill>
              </a:rPr>
              <a:t>passengers problem</a:t>
            </a:r>
            <a:endParaRPr lang="he-IL" dirty="0"/>
          </a:p>
        </p:txBody>
      </p:sp>
      <p:sp>
        <p:nvSpPr>
          <p:cNvPr id="3" name="Content Placeholder 2"/>
          <p:cNvSpPr>
            <a:spLocks noGrp="1"/>
          </p:cNvSpPr>
          <p:nvPr>
            <p:ph idx="1"/>
          </p:nvPr>
        </p:nvSpPr>
        <p:spPr/>
        <p:txBody>
          <a:bodyPr/>
          <a:lstStyle/>
          <a:p>
            <a:pPr algn="l" rtl="0"/>
            <a:r>
              <a:rPr lang="en-US" dirty="0" smtClean="0"/>
              <a:t>When trying to find solutions optimizing passenger objective, we found it very hard to find useful heuristics</a:t>
            </a:r>
          </a:p>
          <a:p>
            <a:pPr algn="l" rtl="0"/>
            <a:r>
              <a:rPr lang="en-US" dirty="0" smtClean="0"/>
              <a:t>Informed search uses very local information in order to evaluate a state while passenger objective is a much more global measure.</a:t>
            </a:r>
            <a:endParaRPr lang="he-IL" dirty="0"/>
          </a:p>
        </p:txBody>
      </p:sp>
    </p:spTree>
    <p:extLst>
      <p:ext uri="{BB962C8B-B14F-4D97-AF65-F5344CB8AC3E}">
        <p14:creationId xmlns:p14="http://schemas.microsoft.com/office/powerpoint/2010/main" val="3615686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Genetic Algorithm</a:t>
            </a:r>
            <a:endParaRPr lang="en-US" dirty="0"/>
          </a:p>
        </p:txBody>
      </p:sp>
      <p:sp>
        <p:nvSpPr>
          <p:cNvPr id="3" name="Content Placeholder 2"/>
          <p:cNvSpPr>
            <a:spLocks noGrp="1"/>
          </p:cNvSpPr>
          <p:nvPr>
            <p:ph idx="1"/>
          </p:nvPr>
        </p:nvSpPr>
        <p:spPr/>
        <p:txBody>
          <a:bodyPr/>
          <a:lstStyle/>
          <a:p>
            <a:r>
              <a:rPr lang="en-US" dirty="0" smtClean="0"/>
              <a:t>Create random, legal solutions</a:t>
            </a:r>
          </a:p>
          <a:p>
            <a:r>
              <a:rPr lang="en-US" dirty="0" smtClean="0"/>
              <a:t>Create </a:t>
            </a:r>
            <a:r>
              <a:rPr lang="en-US" dirty="0" err="1" smtClean="0"/>
              <a:t>offsprings</a:t>
            </a:r>
            <a:endParaRPr lang="en-US" dirty="0" smtClean="0"/>
          </a:p>
          <a:p>
            <a:r>
              <a:rPr lang="en-US" dirty="0" smtClean="0"/>
              <a:t>Mutate the </a:t>
            </a:r>
            <a:r>
              <a:rPr lang="en-US" dirty="0" err="1" smtClean="0"/>
              <a:t>offsprings</a:t>
            </a:r>
            <a:endParaRPr lang="en-US" dirty="0" smtClean="0"/>
          </a:p>
          <a:p>
            <a:r>
              <a:rPr lang="en-US" dirty="0" smtClean="0"/>
              <a:t>Keep the better </a:t>
            </a:r>
            <a:r>
              <a:rPr lang="en-US" dirty="0" err="1" smtClean="0"/>
              <a:t>offsprings</a:t>
            </a:r>
            <a:endParaRPr lang="en-US" dirty="0" smtClean="0"/>
          </a:p>
          <a:p>
            <a:r>
              <a:rPr lang="en-US" dirty="0" smtClean="0"/>
              <a:t>Repeat</a:t>
            </a:r>
            <a:endParaRPr lang="en-US" dirty="0"/>
          </a:p>
        </p:txBody>
      </p:sp>
      <p:pic>
        <p:nvPicPr>
          <p:cNvPr id="12290" name="Picture 2" descr="http://www.obitko.com/tutorials/genetic-algorithms/images/lbdna10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57200"/>
            <a:ext cx="1466850" cy="800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51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Generating a solution</a:t>
            </a:r>
            <a:endParaRPr lang="en-US" dirty="0"/>
          </a:p>
        </p:txBody>
      </p:sp>
      <p:sp>
        <p:nvSpPr>
          <p:cNvPr id="3" name="Content Placeholder 2"/>
          <p:cNvSpPr>
            <a:spLocks noGrp="1"/>
          </p:cNvSpPr>
          <p:nvPr>
            <p:ph idx="1"/>
          </p:nvPr>
        </p:nvSpPr>
        <p:spPr/>
        <p:txBody>
          <a:bodyPr/>
          <a:lstStyle/>
          <a:p>
            <a:r>
              <a:rPr lang="en-US" dirty="0" smtClean="0"/>
              <a:t>Randomly expand routes</a:t>
            </a:r>
          </a:p>
          <a:p>
            <a:r>
              <a:rPr lang="en-US" dirty="0" smtClean="0"/>
              <a:t>Verify connectivity</a:t>
            </a:r>
          </a:p>
          <a:p>
            <a:r>
              <a:rPr lang="en-US" dirty="0" smtClean="0"/>
              <a:t>Completely cover the graph</a:t>
            </a:r>
            <a:endParaRPr lang="en-US" dirty="0"/>
          </a:p>
        </p:txBody>
      </p:sp>
      <p:pic>
        <p:nvPicPr>
          <p:cNvPr id="1026" name="Picture 2" descr="D:\pngs\ready\initial solutions\solution_with_no_repai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7161" y="609600"/>
            <a:ext cx="3416839" cy="271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11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Repair routine</a:t>
            </a:r>
            <a:endParaRPr lang="en-US" dirty="0"/>
          </a:p>
        </p:txBody>
      </p:sp>
      <p:sp>
        <p:nvSpPr>
          <p:cNvPr id="3" name="Content Placeholder 2"/>
          <p:cNvSpPr>
            <a:spLocks noGrp="1"/>
          </p:cNvSpPr>
          <p:nvPr>
            <p:ph idx="1"/>
          </p:nvPr>
        </p:nvSpPr>
        <p:spPr/>
        <p:txBody>
          <a:bodyPr/>
          <a:lstStyle/>
          <a:p>
            <a:endParaRPr lang="en-US"/>
          </a:p>
        </p:txBody>
      </p:sp>
      <p:pic>
        <p:nvPicPr>
          <p:cNvPr id="2050" name="Picture 2" descr="D:\pngs\ready\initial solutions\solution_before_repair.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07687" y="2209800"/>
            <a:ext cx="3278589" cy="285591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pngs\ready\initial solutions\solution_after_repai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0"/>
            <a:ext cx="3167124" cy="284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0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Offsprings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D:\pngs\ready\crossover2\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219200"/>
            <a:ext cx="8839201" cy="568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903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Mutations</a:t>
            </a:r>
            <a:endParaRPr lang="en-US" dirty="0"/>
          </a:p>
        </p:txBody>
      </p:sp>
      <p:sp>
        <p:nvSpPr>
          <p:cNvPr id="3" name="Content Placeholder 2"/>
          <p:cNvSpPr>
            <a:spLocks noGrp="1"/>
          </p:cNvSpPr>
          <p:nvPr>
            <p:ph idx="1"/>
          </p:nvPr>
        </p:nvSpPr>
        <p:spPr/>
        <p:txBody>
          <a:bodyPr/>
          <a:lstStyle/>
          <a:p>
            <a:r>
              <a:rPr lang="en-US" dirty="0" smtClean="0"/>
              <a:t>Two types of mutations</a:t>
            </a:r>
          </a:p>
          <a:p>
            <a:pPr lvl="1"/>
            <a:r>
              <a:rPr lang="en-US" dirty="0" smtClean="0"/>
              <a:t>Add – randomly grow some routes</a:t>
            </a:r>
          </a:p>
          <a:p>
            <a:pPr lvl="1"/>
            <a:r>
              <a:rPr lang="en-US" dirty="0" smtClean="0"/>
              <a:t>Remove – randomly shorten some routes</a:t>
            </a:r>
            <a:endParaRPr lang="en-US" dirty="0"/>
          </a:p>
        </p:txBody>
      </p:sp>
      <p:pic>
        <p:nvPicPr>
          <p:cNvPr id="3075" name="Picture 3" descr="D:\pngs\ready\mutate\mutate-add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2237" y="3505200"/>
            <a:ext cx="4106181" cy="31576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pngs\ready\mutate\mutate-remo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505200"/>
            <a:ext cx="3657600" cy="315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2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0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Some results</a:t>
            </a:r>
            <a:endParaRPr lang="en-US" dirty="0"/>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2046"/>
            <a:ext cx="9144000" cy="3583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1368141"/>
            <a:ext cx="9469269" cy="4042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50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Urban Transit What?</a:t>
            </a:r>
            <a:endParaRPr lang="en-US" dirty="0"/>
          </a:p>
        </p:txBody>
      </p:sp>
      <p:sp>
        <p:nvSpPr>
          <p:cNvPr id="3" name="Content Placeholder 2"/>
          <p:cNvSpPr>
            <a:spLocks noGrp="1"/>
          </p:cNvSpPr>
          <p:nvPr>
            <p:ph idx="1"/>
          </p:nvPr>
        </p:nvSpPr>
        <p:spPr>
          <a:xfrm>
            <a:off x="381000" y="1600200"/>
            <a:ext cx="8305800" cy="4525963"/>
          </a:xfrm>
        </p:spPr>
        <p:txBody>
          <a:bodyPr>
            <a:normAutofit/>
          </a:bodyPr>
          <a:lstStyle/>
          <a:p>
            <a:r>
              <a:rPr lang="en-US" sz="2800" dirty="0" smtClean="0"/>
              <a:t>A map of bus stations and roads connecting them</a:t>
            </a:r>
          </a:p>
          <a:p>
            <a:r>
              <a:rPr lang="en-US" sz="2800" dirty="0" smtClean="0"/>
              <a:t>Passengers who wish to get from some stations to others</a:t>
            </a:r>
          </a:p>
          <a:p>
            <a:r>
              <a:rPr lang="en-US" sz="2800" dirty="0" smtClean="0"/>
              <a:t>A set number of busses</a:t>
            </a:r>
          </a:p>
          <a:p>
            <a:endParaRPr lang="en-US" sz="2800" dirty="0" smtClean="0"/>
          </a:p>
          <a:p>
            <a:pPr marL="0" indent="0">
              <a:buNone/>
            </a:pPr>
            <a:r>
              <a:rPr lang="en-US" sz="2800" dirty="0" smtClean="0"/>
              <a:t>The problem:</a:t>
            </a:r>
            <a:endParaRPr lang="en-US" sz="2800" dirty="0"/>
          </a:p>
          <a:p>
            <a:r>
              <a:rPr lang="en-US" sz="2800" dirty="0" smtClean="0"/>
              <a:t>What is the optimal set of routes for the busses?</a:t>
            </a:r>
            <a:endParaRPr lang="en-US" sz="2800" dirty="0"/>
          </a:p>
        </p:txBody>
      </p:sp>
      <p:pic>
        <p:nvPicPr>
          <p:cNvPr id="4" name="Picture 6" descr="https://users.cs.cf.ac.uk/C.L.Mumford/Research%20Topics/UTRP/Images/BusRout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584" y="0"/>
            <a:ext cx="1956816" cy="131601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Image result for happy b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happy bu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happy bu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http://www.iconarchive.com/download/i76236/fasticon/happy-bus/bus-yellow.ic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996" y="2667000"/>
            <a:ext cx="1713992" cy="188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488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Limitations</a:t>
            </a:r>
            <a:endParaRPr lang="en-US" dirty="0"/>
          </a:p>
        </p:txBody>
      </p:sp>
      <p:sp>
        <p:nvSpPr>
          <p:cNvPr id="3" name="Content Placeholder 2"/>
          <p:cNvSpPr>
            <a:spLocks noGrp="1"/>
          </p:cNvSpPr>
          <p:nvPr>
            <p:ph idx="1"/>
          </p:nvPr>
        </p:nvSpPr>
        <p:spPr>
          <a:xfrm>
            <a:off x="457200" y="1600200"/>
            <a:ext cx="3962400" cy="4525963"/>
          </a:xfrm>
        </p:spPr>
        <p:txBody>
          <a:bodyPr/>
          <a:lstStyle/>
          <a:p>
            <a:r>
              <a:rPr lang="en-US" dirty="0" smtClean="0"/>
              <a:t>Floyd-</a:t>
            </a:r>
            <a:r>
              <a:rPr lang="en-US" dirty="0" err="1" smtClean="0"/>
              <a:t>Warshall</a:t>
            </a:r>
            <a:r>
              <a:rPr lang="en-US" dirty="0" smtClean="0"/>
              <a:t> all pairs shortest path algorithm runs in V</a:t>
            </a:r>
            <a:r>
              <a:rPr lang="en-US" baseline="30000" dirty="0" smtClean="0"/>
              <a:t>3</a:t>
            </a:r>
            <a:endParaRPr lang="en-US" dirty="0" smtClean="0"/>
          </a:p>
          <a:p>
            <a:r>
              <a:rPr lang="en-US" dirty="0" smtClean="0"/>
              <a:t>Graphs grow quite large with multiple busses</a:t>
            </a:r>
            <a:endParaRPr lang="en-US" baseline="30000" dirty="0"/>
          </a:p>
        </p:txBody>
      </p:sp>
      <p:pic>
        <p:nvPicPr>
          <p:cNvPr id="4" name="Picture 5" descr="D:\Users\Akiva\Dropbox\Desktop\6557668-fig-1-large.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8051" y="936567"/>
            <a:ext cx="4995949" cy="539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82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Limitations</a:t>
            </a:r>
            <a:endParaRPr lang="en-US" dirty="0"/>
          </a:p>
        </p:txBody>
      </p:sp>
      <p:sp>
        <p:nvSpPr>
          <p:cNvPr id="3" name="Content Placeholder 2"/>
          <p:cNvSpPr>
            <a:spLocks noGrp="1"/>
          </p:cNvSpPr>
          <p:nvPr>
            <p:ph idx="1"/>
          </p:nvPr>
        </p:nvSpPr>
        <p:spPr>
          <a:xfrm>
            <a:off x="457200" y="1600200"/>
            <a:ext cx="7391400" cy="4525963"/>
          </a:xfrm>
        </p:spPr>
        <p:txBody>
          <a:bodyPr>
            <a:normAutofit/>
          </a:bodyPr>
          <a:lstStyle/>
          <a:p>
            <a:r>
              <a:rPr lang="en-US" sz="2800" dirty="0" smtClean="0"/>
              <a:t>Graph of 30 nodes and 8 busses (~80 nodes in transit network), initial population of 150 solutions and 200 generations – under 5 minutes</a:t>
            </a:r>
          </a:p>
          <a:p>
            <a:pPr marL="0" indent="0">
              <a:buNone/>
            </a:pPr>
            <a:endParaRPr lang="en-US" sz="2800" dirty="0" smtClean="0"/>
          </a:p>
          <a:p>
            <a:r>
              <a:rPr lang="en-US" sz="2800" dirty="0" smtClean="0"/>
              <a:t>Graph of 110 nodes and 10 busses (~280 nodes in transit network), initial population of 50 and 100 generations – 10 minutes</a:t>
            </a:r>
          </a:p>
          <a:p>
            <a:endParaRPr lang="en-US" sz="2800" dirty="0"/>
          </a:p>
        </p:txBody>
      </p:sp>
      <p:pic>
        <p:nvPicPr>
          <p:cNvPr id="4" name="Picture 2" descr="http://www.obitko.com/tutorials/genetic-algorithms/images/lbdna10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457200"/>
            <a:ext cx="1466850" cy="800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970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cedar-rapids.org/resident-resources/Transit/routes/PublishingImages/BusRoute_Overall_8x11.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rot="12779501">
            <a:off x="4247421" y="1227220"/>
            <a:ext cx="6096000" cy="7889966"/>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a:xfrm>
            <a:off x="228600" y="1524000"/>
            <a:ext cx="7239000" cy="4525963"/>
          </a:xfrm>
        </p:spPr>
        <p:txBody>
          <a:bodyPr>
            <a:normAutofit/>
          </a:bodyPr>
          <a:lstStyle/>
          <a:p>
            <a:r>
              <a:rPr lang="en-US" dirty="0" smtClean="0"/>
              <a:t>Very relevant problem</a:t>
            </a:r>
          </a:p>
          <a:p>
            <a:r>
              <a:rPr lang="en-US" dirty="0" smtClean="0"/>
              <a:t>Only very recently computing speed allowed some real world solutions to be found</a:t>
            </a:r>
          </a:p>
          <a:p>
            <a:r>
              <a:rPr lang="en-US" dirty="0" smtClean="0"/>
              <a:t>The problem is challenging</a:t>
            </a:r>
            <a:endParaRPr lang="en-US" dirty="0" smtClean="0"/>
          </a:p>
          <a:p>
            <a:r>
              <a:rPr lang="en-US" dirty="0" smtClean="0"/>
              <a:t>We want to go home</a:t>
            </a:r>
          </a:p>
          <a:p>
            <a:r>
              <a:rPr lang="en-US" dirty="0" smtClean="0"/>
              <a:t>We wish we had more time</a:t>
            </a:r>
          </a:p>
          <a:p>
            <a:endParaRPr lang="en-US" dirty="0" smtClean="0"/>
          </a:p>
        </p:txBody>
      </p:sp>
    </p:spTree>
    <p:extLst>
      <p:ext uri="{BB962C8B-B14F-4D97-AF65-F5344CB8AC3E}">
        <p14:creationId xmlns:p14="http://schemas.microsoft.com/office/powerpoint/2010/main" val="174050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Optimal for who?</a:t>
            </a:r>
            <a:endParaRPr lang="en-US" dirty="0"/>
          </a:p>
        </p:txBody>
      </p:sp>
      <p:sp>
        <p:nvSpPr>
          <p:cNvPr id="3" name="Content Placeholder 2"/>
          <p:cNvSpPr>
            <a:spLocks noGrp="1"/>
          </p:cNvSpPr>
          <p:nvPr>
            <p:ph idx="1"/>
          </p:nvPr>
        </p:nvSpPr>
        <p:spPr>
          <a:xfrm>
            <a:off x="457200" y="1600200"/>
            <a:ext cx="7733792" cy="4525963"/>
          </a:xfrm>
        </p:spPr>
        <p:txBody>
          <a:bodyPr/>
          <a:lstStyle/>
          <a:p>
            <a:pPr algn="just"/>
            <a:r>
              <a:rPr lang="en-US" b="1" dirty="0" smtClean="0"/>
              <a:t>Operator</a:t>
            </a:r>
            <a:r>
              <a:rPr lang="en-US" dirty="0" smtClean="0"/>
              <a:t> cost – The sum of distance traveled by all busses</a:t>
            </a:r>
          </a:p>
          <a:p>
            <a:pPr algn="just"/>
            <a:r>
              <a:rPr lang="en-US" b="1" dirty="0" smtClean="0"/>
              <a:t>Passenger</a:t>
            </a:r>
            <a:r>
              <a:rPr lang="en-US" dirty="0" smtClean="0"/>
              <a:t> cost – The average time it takes a passenger to reach his or her destination relative to the time it could’ve taken them by direct travel (ideal value – 1.00)</a:t>
            </a:r>
            <a:endParaRPr lang="en-US" dirty="0"/>
          </a:p>
        </p:txBody>
      </p:sp>
      <p:pic>
        <p:nvPicPr>
          <p:cNvPr id="4" name="Picture 4" descr="http://soulofamerica.com/soagalleries/salv/cult/Salv_waiting_for_b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762500"/>
            <a:ext cx="33528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users.cs.cf.ac.uk/C.L.Mumford/Research%20Topics/UTRP/Images/BusRout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2584" y="0"/>
            <a:ext cx="1956816" cy="131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03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4419600" cy="1143000"/>
          </a:xfrm>
        </p:spPr>
        <p:txBody>
          <a:bodyPr>
            <a:normAutofit fontScale="90000"/>
          </a:bodyPr>
          <a:lstStyle/>
          <a:p>
            <a:r>
              <a:rPr lang="en-US" dirty="0" smtClean="0"/>
              <a:t>Transport </a:t>
            </a:r>
            <a:br>
              <a:rPr lang="en-US" dirty="0" smtClean="0"/>
            </a:br>
            <a:r>
              <a:rPr lang="en-US" dirty="0" smtClean="0"/>
              <a:t>vs.</a:t>
            </a:r>
            <a:br>
              <a:rPr lang="en-US" dirty="0" smtClean="0"/>
            </a:br>
            <a:r>
              <a:rPr lang="en-US" dirty="0" smtClean="0"/>
              <a:t> Transit </a:t>
            </a:r>
            <a:br>
              <a:rPr lang="en-US" dirty="0" smtClean="0"/>
            </a:br>
            <a:r>
              <a:rPr lang="en-US" dirty="0" smtClean="0"/>
              <a:t>Networks</a:t>
            </a:r>
            <a:endParaRPr lang="en-US" dirty="0"/>
          </a:p>
        </p:txBody>
      </p:sp>
      <p:pic>
        <p:nvPicPr>
          <p:cNvPr id="4" name="Picture 5" descr="D:\Users\Akiva\Dropbox\Desktop\6557668-fig-1-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115836"/>
            <a:ext cx="5002561" cy="539750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621090" y="514930"/>
            <a:ext cx="1646109"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799694">
            <a:off x="2253720" y="2281963"/>
            <a:ext cx="1665761" cy="124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62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Optimal for who?</a:t>
            </a:r>
          </a:p>
        </p:txBody>
      </p:sp>
      <p:sp>
        <p:nvSpPr>
          <p:cNvPr id="3" name="Content Placeholder 2"/>
          <p:cNvSpPr>
            <a:spLocks noGrp="1"/>
          </p:cNvSpPr>
          <p:nvPr>
            <p:ph idx="1"/>
          </p:nvPr>
        </p:nvSpPr>
        <p:spPr/>
        <p:txBody>
          <a:bodyPr/>
          <a:lstStyle/>
          <a:p>
            <a:endParaRPr lang="en-US"/>
          </a:p>
        </p:txBody>
      </p:sp>
      <p:pic>
        <p:nvPicPr>
          <p:cNvPr id="4" name="Picture 2" descr="http://blog.sqlauthority.com/i/b/constraint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72" y="1544052"/>
            <a:ext cx="9438123" cy="5285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723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What’s so hard?</a:t>
            </a:r>
            <a:endParaRPr lang="en-US" dirty="0"/>
          </a:p>
        </p:txBody>
      </p:sp>
      <p:sp>
        <p:nvSpPr>
          <p:cNvPr id="3" name="Content Placeholder 2"/>
          <p:cNvSpPr>
            <a:spLocks noGrp="1"/>
          </p:cNvSpPr>
          <p:nvPr>
            <p:ph idx="1"/>
          </p:nvPr>
        </p:nvSpPr>
        <p:spPr/>
        <p:txBody>
          <a:bodyPr/>
          <a:lstStyle/>
          <a:p>
            <a:r>
              <a:rPr lang="en-US" dirty="0" smtClean="0"/>
              <a:t>Do we really need this?</a:t>
            </a:r>
          </a:p>
          <a:p>
            <a:endParaRPr lang="en-US" dirty="0"/>
          </a:p>
        </p:txBody>
      </p:sp>
    </p:spTree>
    <p:extLst>
      <p:ext uri="{BB962C8B-B14F-4D97-AF65-F5344CB8AC3E}">
        <p14:creationId xmlns:p14="http://schemas.microsoft.com/office/powerpoint/2010/main" val="1619160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Constraint</a:t>
            </a:r>
            <a:endParaRPr lang="en-US" dirty="0"/>
          </a:p>
        </p:txBody>
      </p:sp>
      <p:sp>
        <p:nvSpPr>
          <p:cNvPr id="3" name="Content Placeholder 2"/>
          <p:cNvSpPr>
            <a:spLocks noGrp="1"/>
          </p:cNvSpPr>
          <p:nvPr>
            <p:ph idx="1"/>
          </p:nvPr>
        </p:nvSpPr>
        <p:spPr/>
        <p:txBody>
          <a:bodyPr/>
          <a:lstStyle/>
          <a:p>
            <a:r>
              <a:rPr lang="en-US" dirty="0" smtClean="0"/>
              <a:t>All passengers must be able to reach their destination</a:t>
            </a:r>
          </a:p>
          <a:p>
            <a:pPr lvl="1"/>
            <a:r>
              <a:rPr lang="en-US" dirty="0" smtClean="0"/>
              <a:t>Routes must cover all stations</a:t>
            </a:r>
          </a:p>
          <a:p>
            <a:pPr lvl="1"/>
            <a:r>
              <a:rPr lang="en-US" dirty="0" smtClean="0"/>
              <a:t>Connectivity between all routes</a:t>
            </a:r>
          </a:p>
          <a:p>
            <a:pPr marL="0" indent="0">
              <a:buNone/>
            </a:pPr>
            <a:endParaRPr lang="en-US" dirty="0"/>
          </a:p>
        </p:txBody>
      </p:sp>
      <p:pic>
        <p:nvPicPr>
          <p:cNvPr id="5" name="Picture 2" descr="http://www.jeffaustin.com.au/wp-content/uploads/2009/04/bu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759403"/>
            <a:ext cx="3505200" cy="309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4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This is how we do it</a:t>
            </a:r>
            <a:endParaRPr lang="en-US" dirty="0"/>
          </a:p>
        </p:txBody>
      </p:sp>
      <p:sp>
        <p:nvSpPr>
          <p:cNvPr id="3" name="Content Placeholder 2"/>
          <p:cNvSpPr>
            <a:spLocks noGrp="1"/>
          </p:cNvSpPr>
          <p:nvPr>
            <p:ph idx="1"/>
          </p:nvPr>
        </p:nvSpPr>
        <p:spPr/>
        <p:txBody>
          <a:bodyPr/>
          <a:lstStyle/>
          <a:p>
            <a:r>
              <a:rPr lang="en-US" dirty="0" smtClean="0"/>
              <a:t>Two approaches:</a:t>
            </a:r>
          </a:p>
          <a:p>
            <a:pPr lvl="1"/>
            <a:r>
              <a:rPr lang="en-US" dirty="0" smtClean="0"/>
              <a:t>Smart construction of solutions</a:t>
            </a:r>
          </a:p>
          <a:p>
            <a:pPr lvl="2"/>
            <a:r>
              <a:rPr lang="en-US" dirty="0"/>
              <a:t>C</a:t>
            </a:r>
            <a:r>
              <a:rPr lang="en-US" dirty="0" smtClean="0"/>
              <a:t>onstructing a route set from scratch in such a way that it will be have a superior operator or passenger cost</a:t>
            </a:r>
          </a:p>
          <a:p>
            <a:pPr lvl="1"/>
            <a:r>
              <a:rPr lang="en-US" dirty="0" smtClean="0"/>
              <a:t>Genetic Algorithm</a:t>
            </a:r>
          </a:p>
          <a:p>
            <a:pPr lvl="2"/>
            <a:r>
              <a:rPr lang="en-US" dirty="0" smtClean="0"/>
              <a:t>Create a population of random solutions and use a genetic algorithm with mutations to find a good solution</a:t>
            </a:r>
            <a:endParaRPr lang="en-US" dirty="0"/>
          </a:p>
        </p:txBody>
      </p:sp>
      <p:pic>
        <p:nvPicPr>
          <p:cNvPr id="4" name="Picture 6" descr="https://users.cs.cf.ac.uk/C.L.Mumford/Research%20Topics/UTRP/Images/BusRout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584" y="0"/>
            <a:ext cx="1956816" cy="131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26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First approach – constructing a solution</a:t>
            </a:r>
            <a:endParaRPr lang="he-IL" sz="3600" dirty="0"/>
          </a:p>
        </p:txBody>
      </p:sp>
      <p:sp>
        <p:nvSpPr>
          <p:cNvPr id="3" name="Content Placeholder 2"/>
          <p:cNvSpPr>
            <a:spLocks noGrp="1"/>
          </p:cNvSpPr>
          <p:nvPr>
            <p:ph idx="1"/>
          </p:nvPr>
        </p:nvSpPr>
        <p:spPr/>
        <p:txBody>
          <a:bodyPr/>
          <a:lstStyle/>
          <a:p>
            <a:pPr algn="l" rtl="0"/>
            <a:r>
              <a:rPr lang="en-US" dirty="0" smtClean="0"/>
              <a:t>Define a search space of all possible solutions and do informed search using A*.</a:t>
            </a:r>
          </a:p>
          <a:p>
            <a:pPr algn="l" rtl="0"/>
            <a:r>
              <a:rPr lang="en-US" dirty="0" smtClean="0"/>
              <a:t>Since we have two objective functions, the construction should be different for each one.</a:t>
            </a:r>
          </a:p>
          <a:p>
            <a:pPr algn="l" rtl="0"/>
            <a:r>
              <a:rPr lang="en-US" dirty="0" smtClean="0"/>
              <a:t>Therefore, separate into two problems – </a:t>
            </a:r>
            <a:r>
              <a:rPr lang="en-US" b="1" dirty="0" smtClean="0">
                <a:solidFill>
                  <a:srgbClr val="00B050"/>
                </a:solidFill>
              </a:rPr>
              <a:t>operator problem</a:t>
            </a:r>
            <a:r>
              <a:rPr lang="en-US" dirty="0" smtClean="0">
                <a:solidFill>
                  <a:srgbClr val="00B050"/>
                </a:solidFill>
              </a:rPr>
              <a:t> </a:t>
            </a:r>
            <a:r>
              <a:rPr lang="en-US" dirty="0" smtClean="0"/>
              <a:t>and </a:t>
            </a:r>
            <a:r>
              <a:rPr lang="en-US" b="1" dirty="0" smtClean="0">
                <a:solidFill>
                  <a:srgbClr val="7030A0"/>
                </a:solidFill>
              </a:rPr>
              <a:t>passengers problem</a:t>
            </a:r>
            <a:r>
              <a:rPr lang="en-US" dirty="0" smtClean="0"/>
              <a:t>.</a:t>
            </a:r>
            <a:endParaRPr lang="he-IL" dirty="0" smtClean="0"/>
          </a:p>
          <a:p>
            <a:pPr algn="l" rtl="0"/>
            <a:endParaRPr lang="en-US" dirty="0" smtClean="0"/>
          </a:p>
          <a:p>
            <a:pPr algn="l" rtl="0"/>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425" y="2590800"/>
            <a:ext cx="5950376" cy="3910468"/>
          </a:xfrm>
          <a:prstGeom prst="rect">
            <a:avLst/>
          </a:prstGeom>
        </p:spPr>
      </p:pic>
    </p:spTree>
    <p:extLst>
      <p:ext uri="{BB962C8B-B14F-4D97-AF65-F5344CB8AC3E}">
        <p14:creationId xmlns:p14="http://schemas.microsoft.com/office/powerpoint/2010/main" val="15434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581</TotalTime>
  <Words>831</Words>
  <Application>Microsoft Office PowerPoint</Application>
  <PresentationFormat>On-screen Show (4:3)</PresentationFormat>
  <Paragraphs>101</Paragraphs>
  <Slides>22</Slides>
  <Notes>11</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Urban Transit Routing Problem</vt:lpstr>
      <vt:lpstr>Urban Transit What?</vt:lpstr>
      <vt:lpstr>Optimal for who?</vt:lpstr>
      <vt:lpstr>Transport  vs.  Transit  Networks</vt:lpstr>
      <vt:lpstr>Optimal for who?</vt:lpstr>
      <vt:lpstr>What’s so hard?</vt:lpstr>
      <vt:lpstr>The Constraint</vt:lpstr>
      <vt:lpstr>This is how we do it</vt:lpstr>
      <vt:lpstr>First approach – constructing a solution</vt:lpstr>
      <vt:lpstr>operator problem</vt:lpstr>
      <vt:lpstr>operator problem HUB algorithm</vt:lpstr>
      <vt:lpstr>operator problem HUB algorithm</vt:lpstr>
      <vt:lpstr>passengers problem</vt:lpstr>
      <vt:lpstr>Genetic Algorithm</vt:lpstr>
      <vt:lpstr>Generating a solution</vt:lpstr>
      <vt:lpstr>Repair routine</vt:lpstr>
      <vt:lpstr>Offsprings</vt:lpstr>
      <vt:lpstr>Mutations</vt:lpstr>
      <vt:lpstr>Some results</vt:lpstr>
      <vt:lpstr>Limitations</vt:lpstr>
      <vt:lpstr>Limitations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Transit Routing Problem</dc:title>
  <dc:creator>Akiva</dc:creator>
  <cp:lastModifiedBy>Akiva</cp:lastModifiedBy>
  <cp:revision>65</cp:revision>
  <dcterms:created xsi:type="dcterms:W3CDTF">2016-03-23T10:02:03Z</dcterms:created>
  <dcterms:modified xsi:type="dcterms:W3CDTF">2016-03-28T23:06:57Z</dcterms:modified>
</cp:coreProperties>
</file>