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70474F-ADF1-4BCB-A585-13C4170A94D0}">
  <a:tblStyle styleId="{4A70474F-ADF1-4BCB-A585-13C4170A94D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769dbd57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769dbd57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b7420fedf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b7420fedf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b7420fedf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b7420fedf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b7420fedf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b7420fedf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b835687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b835687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769dbd5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769dbd5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769dbd57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769dbd5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69dbd57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69dbd57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769dbd5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769dbd5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b835620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b8356207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b7420fed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b7420fed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b7420fedf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b7420fedf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b8356207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b8356207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769dbd5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769dbd5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769dbd5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769dbd5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b7420fedf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b7420fedf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b7420fedf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b7420fedf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b7420fedf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b7420fedf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b7420fedf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b7420fedf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b7420fedf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b7420fedf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769dbd5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769dbd5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769dbd5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769dbd5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youtube.com/watch?v=lncoLfue_Y4&amp;feature=youtu.be" TargetMode="External"/><Relationship Id="rId4" Type="http://schemas.openxmlformats.org/officeDocument/2006/relationships/hyperlink" Target="https://www.youtube.com/watch?v=AXBhrLongC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rohanrao/nifty50-stock-market-data"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0717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Stock price prediction using ML</a:t>
            </a:r>
            <a:endParaRPr/>
          </a:p>
        </p:txBody>
      </p:sp>
      <p:sp>
        <p:nvSpPr>
          <p:cNvPr id="86" name="Google Shape;86;p13"/>
          <p:cNvSpPr txBox="1"/>
          <p:nvPr>
            <p:ph idx="1" type="subTitle"/>
          </p:nvPr>
        </p:nvSpPr>
        <p:spPr>
          <a:xfrm>
            <a:off x="598100" y="2715925"/>
            <a:ext cx="4701300" cy="95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https://github.com/akj-new-era/Stock-Price-Prediction</a:t>
            </a:r>
            <a:endParaRPr/>
          </a:p>
        </p:txBody>
      </p:sp>
      <p:pic>
        <p:nvPicPr>
          <p:cNvPr id="87" name="Google Shape;87;p13"/>
          <p:cNvPicPr preferRelativeResize="0"/>
          <p:nvPr/>
        </p:nvPicPr>
        <p:blipFill>
          <a:blip r:embed="rId3">
            <a:alphaModFix/>
          </a:blip>
          <a:stretch>
            <a:fillRect/>
          </a:stretch>
        </p:blipFill>
        <p:spPr>
          <a:xfrm>
            <a:off x="5299325" y="1980604"/>
            <a:ext cx="3678750" cy="2759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a better model</a:t>
            </a:r>
            <a:endParaRPr/>
          </a:p>
        </p:txBody>
      </p:sp>
      <p:sp>
        <p:nvSpPr>
          <p:cNvPr id="150" name="Google Shape;15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Stock markets in the real world are influenced by sentiments of humans, hence they are nowhere close to linearity.Use of linear regression cannot model stock markets.They give huge errors in predicting prices.To model stock markets we need models that can capture non-linaearty.So we move on to Recurrent Neural Network(LSTM).</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a:t>
            </a:r>
            <a:endParaRPr/>
          </a:p>
        </p:txBody>
      </p:sp>
      <p:sp>
        <p:nvSpPr>
          <p:cNvPr id="156" name="Google Shape;15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25400" marR="25400" rtl="0" algn="just">
              <a:lnSpc>
                <a:spcPct val="150000"/>
              </a:lnSpc>
              <a:spcBef>
                <a:spcPts val="600"/>
              </a:spcBef>
              <a:spcAft>
                <a:spcPts val="700"/>
              </a:spcAft>
              <a:buNone/>
            </a:pPr>
            <a:r>
              <a:rPr lang="en" sz="1900">
                <a:solidFill>
                  <a:srgbClr val="000000"/>
                </a:solidFill>
                <a:highlight>
                  <a:srgbClr val="FFFFFF"/>
                </a:highlight>
                <a:latin typeface="Arial"/>
                <a:ea typeface="Arial"/>
                <a:cs typeface="Arial"/>
                <a:sym typeface="Arial"/>
              </a:rPr>
              <a:t>It is a class of neural networks tailored to deal with temporal data. The neurons of RNN have a cell state/memory, and input is processed according to this internal state, which is achieved with the help of loops with in the neural network. There are recurring module(s) of ‘tanh’ layers in RNNs that allow them to retain information. However, not for a long time, which is why we need LSTM models.</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a:t>
            </a:r>
            <a:endParaRPr/>
          </a:p>
        </p:txBody>
      </p:sp>
      <p:sp>
        <p:nvSpPr>
          <p:cNvPr id="162" name="Google Shape;16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000"/>
              </a:spcBef>
              <a:spcAft>
                <a:spcPts val="1000"/>
              </a:spcAft>
              <a:buNone/>
            </a:pPr>
            <a:r>
              <a:rPr lang="en" sz="1900">
                <a:solidFill>
                  <a:srgbClr val="000000"/>
                </a:solidFill>
                <a:highlight>
                  <a:srgbClr val="FFFFFF"/>
                </a:highlight>
                <a:latin typeface="Arial"/>
                <a:ea typeface="Arial"/>
                <a:cs typeface="Arial"/>
                <a:sym typeface="Arial"/>
              </a:rPr>
              <a:t>Recurrent neural networks (RNN) have proved one of the most powerful models for processing sequential data. Long Short-Term memory is one of the most successful RNNs architectures. LSTM introduces the memory cell, a unit of computation that replaces traditional artificial neurons in the hidden layer of the network. With these memory cells, networks are able to effectively associate memories and input remotely in time, hence suited to grasp the structure of data dynamically over time with high prediction capacity.</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a:t>
            </a:r>
            <a:endParaRPr/>
          </a:p>
          <a:p>
            <a:pPr indent="0" lvl="0" marL="0" rtl="0" algn="l">
              <a:spcBef>
                <a:spcPts val="0"/>
              </a:spcBef>
              <a:spcAft>
                <a:spcPts val="0"/>
              </a:spcAft>
              <a:buNone/>
            </a:pPr>
            <a:r>
              <a:t/>
            </a:r>
            <a:endParaRPr/>
          </a:p>
        </p:txBody>
      </p:sp>
      <p:sp>
        <p:nvSpPr>
          <p:cNvPr id="168" name="Google Shape;16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000"/>
              </a:spcBef>
              <a:spcAft>
                <a:spcPts val="1000"/>
              </a:spcAft>
              <a:buNone/>
            </a:pPr>
            <a:r>
              <a:rPr lang="en" sz="1700">
                <a:solidFill>
                  <a:srgbClr val="333333"/>
                </a:solidFill>
                <a:highlight>
                  <a:srgbClr val="FFFFFF"/>
                </a:highlight>
                <a:latin typeface="Arial"/>
                <a:ea typeface="Arial"/>
                <a:cs typeface="Arial"/>
                <a:sym typeface="Arial"/>
              </a:rPr>
              <a:t>LSTMs have a chain-like structure, but the repeating module has a different structure. Instead of having a single neural network layer, there are four, interacting in a very special way</a:t>
            </a:r>
            <a:endParaRPr sz="2400"/>
          </a:p>
        </p:txBody>
      </p:sp>
      <p:pic>
        <p:nvPicPr>
          <p:cNvPr id="169" name="Google Shape;169;p25"/>
          <p:cNvPicPr preferRelativeResize="0"/>
          <p:nvPr/>
        </p:nvPicPr>
        <p:blipFill>
          <a:blip r:embed="rId3">
            <a:alphaModFix/>
          </a:blip>
          <a:stretch>
            <a:fillRect/>
          </a:stretch>
        </p:blipFill>
        <p:spPr>
          <a:xfrm>
            <a:off x="1600200" y="1977525"/>
            <a:ext cx="5943600" cy="223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feature selection</a:t>
            </a:r>
            <a:endParaRPr/>
          </a:p>
        </p:txBody>
      </p:sp>
      <p:sp>
        <p:nvSpPr>
          <p:cNvPr id="175" name="Google Shape;17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Price+Volume                                                 7 Day Moving Average+ Volume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(HDFC)                                   </a:t>
            </a:r>
            <a:endParaRPr/>
          </a:p>
        </p:txBody>
      </p:sp>
      <p:pic>
        <p:nvPicPr>
          <p:cNvPr id="176" name="Google Shape;176;p26"/>
          <p:cNvPicPr preferRelativeResize="0"/>
          <p:nvPr/>
        </p:nvPicPr>
        <p:blipFill>
          <a:blip r:embed="rId3">
            <a:alphaModFix/>
          </a:blip>
          <a:stretch>
            <a:fillRect/>
          </a:stretch>
        </p:blipFill>
        <p:spPr>
          <a:xfrm>
            <a:off x="4922175" y="1672862"/>
            <a:ext cx="3774751" cy="2453049"/>
          </a:xfrm>
          <a:prstGeom prst="rect">
            <a:avLst/>
          </a:prstGeom>
          <a:noFill/>
          <a:ln>
            <a:noFill/>
          </a:ln>
        </p:spPr>
      </p:pic>
      <p:pic>
        <p:nvPicPr>
          <p:cNvPr id="177" name="Google Shape;177;p26"/>
          <p:cNvPicPr preferRelativeResize="0"/>
          <p:nvPr/>
        </p:nvPicPr>
        <p:blipFill>
          <a:blip r:embed="rId4">
            <a:alphaModFix/>
          </a:blip>
          <a:stretch>
            <a:fillRect/>
          </a:stretch>
        </p:blipFill>
        <p:spPr>
          <a:xfrm>
            <a:off x="536500" y="1672862"/>
            <a:ext cx="3774724" cy="245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using LSTM</a:t>
            </a:r>
            <a:endParaRPr/>
          </a:p>
        </p:txBody>
      </p:sp>
      <p:sp>
        <p:nvSpPr>
          <p:cNvPr id="183" name="Google Shape;183;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ITC: Test data</a:t>
            </a:r>
            <a:endParaRPr b="1"/>
          </a:p>
        </p:txBody>
      </p:sp>
      <p:pic>
        <p:nvPicPr>
          <p:cNvPr id="184" name="Google Shape;184;p27"/>
          <p:cNvPicPr preferRelativeResize="0"/>
          <p:nvPr/>
        </p:nvPicPr>
        <p:blipFill>
          <a:blip r:embed="rId3">
            <a:alphaModFix/>
          </a:blip>
          <a:stretch>
            <a:fillRect/>
          </a:stretch>
        </p:blipFill>
        <p:spPr>
          <a:xfrm>
            <a:off x="2413975" y="1229875"/>
            <a:ext cx="5427500" cy="355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using LSTM</a:t>
            </a:r>
            <a:endParaRPr/>
          </a:p>
        </p:txBody>
      </p:sp>
      <p:sp>
        <p:nvSpPr>
          <p:cNvPr id="190" name="Google Shape;190;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HDFC: Test data</a:t>
            </a:r>
            <a:endParaRPr b="1"/>
          </a:p>
        </p:txBody>
      </p:sp>
      <p:pic>
        <p:nvPicPr>
          <p:cNvPr id="191" name="Google Shape;191;p28"/>
          <p:cNvPicPr preferRelativeResize="0"/>
          <p:nvPr/>
        </p:nvPicPr>
        <p:blipFill>
          <a:blip r:embed="rId3">
            <a:alphaModFix/>
          </a:blip>
          <a:stretch>
            <a:fillRect/>
          </a:stretch>
        </p:blipFill>
        <p:spPr>
          <a:xfrm>
            <a:off x="2305749" y="1151750"/>
            <a:ext cx="5693501" cy="3699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r>
              <a:rPr lang="en"/>
              <a:t> using LSTM</a:t>
            </a:r>
            <a:endParaRPr/>
          </a:p>
        </p:txBody>
      </p:sp>
      <p:sp>
        <p:nvSpPr>
          <p:cNvPr id="197" name="Google Shape;197;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INFY: Test data</a:t>
            </a:r>
            <a:endParaRPr b="1"/>
          </a:p>
        </p:txBody>
      </p:sp>
      <p:pic>
        <p:nvPicPr>
          <p:cNvPr id="198" name="Google Shape;198;p29"/>
          <p:cNvPicPr preferRelativeResize="0"/>
          <p:nvPr/>
        </p:nvPicPr>
        <p:blipFill>
          <a:blip r:embed="rId3">
            <a:alphaModFix/>
          </a:blip>
          <a:stretch>
            <a:fillRect/>
          </a:stretch>
        </p:blipFill>
        <p:spPr>
          <a:xfrm>
            <a:off x="2479200" y="1017800"/>
            <a:ext cx="5898701" cy="3833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aphicFrame>
        <p:nvGraphicFramePr>
          <p:cNvPr id="203" name="Google Shape;203;p30"/>
          <p:cNvGraphicFramePr/>
          <p:nvPr/>
        </p:nvGraphicFramePr>
        <p:xfrm>
          <a:off x="909700" y="1585800"/>
          <a:ext cx="3000000" cy="3000000"/>
        </p:xfrm>
        <a:graphic>
          <a:graphicData uri="http://schemas.openxmlformats.org/drawingml/2006/table">
            <a:tbl>
              <a:tblPr>
                <a:noFill/>
                <a:tableStyleId>{4A70474F-ADF1-4BCB-A585-13C4170A94D0}</a:tableStyleId>
              </a:tblPr>
              <a:tblGrid>
                <a:gridCol w="1476375"/>
                <a:gridCol w="1485900"/>
                <a:gridCol w="1485900"/>
                <a:gridCol w="1485900"/>
              </a:tblGrid>
              <a:tr h="12700">
                <a:tc>
                  <a:txBody>
                    <a:bodyPr/>
                    <a:lstStyle/>
                    <a:p>
                      <a:pPr indent="0" lvl="0" marL="0" rtl="0" algn="l">
                        <a:spcBef>
                          <a:spcPts val="0"/>
                        </a:spcBef>
                        <a:spcAft>
                          <a:spcPts val="0"/>
                        </a:spcAft>
                        <a:buNone/>
                      </a:pPr>
                      <a:r>
                        <a:rPr b="1" lang="en" sz="1300">
                          <a:highlight>
                            <a:srgbClr val="FFFFFF"/>
                          </a:highlight>
                        </a:rPr>
                        <a:t>Companies</a:t>
                      </a:r>
                      <a:endParaRPr b="1" sz="1300">
                        <a:highlight>
                          <a:srgbClr val="FFFFFF"/>
                        </a:highlight>
                      </a:endParaRPr>
                    </a:p>
                  </a:txBody>
                  <a:tcPr marT="63500" marB="63500" marR="63500" marL="63500"/>
                </a:tc>
                <a:tc>
                  <a:txBody>
                    <a:bodyPr/>
                    <a:lstStyle/>
                    <a:p>
                      <a:pPr indent="0" lvl="0" marL="0" rtl="0" algn="l">
                        <a:spcBef>
                          <a:spcPts val="0"/>
                        </a:spcBef>
                        <a:spcAft>
                          <a:spcPts val="0"/>
                        </a:spcAft>
                        <a:buNone/>
                      </a:pPr>
                      <a:r>
                        <a:rPr b="1" lang="en">
                          <a:highlight>
                            <a:srgbClr val="FFFFFF"/>
                          </a:highlight>
                        </a:rPr>
                        <a:t>        HDFC</a:t>
                      </a:r>
                      <a:endParaRPr b="1">
                        <a:highlight>
                          <a:srgbClr val="FFFFFF"/>
                        </a:highlight>
                      </a:endParaRPr>
                    </a:p>
                  </a:txBody>
                  <a:tcPr marT="63500" marB="63500" marR="63500" marL="63500"/>
                </a:tc>
                <a:tc>
                  <a:txBody>
                    <a:bodyPr/>
                    <a:lstStyle/>
                    <a:p>
                      <a:pPr indent="0" lvl="0" marL="0" rtl="0" algn="l">
                        <a:spcBef>
                          <a:spcPts val="0"/>
                        </a:spcBef>
                        <a:spcAft>
                          <a:spcPts val="0"/>
                        </a:spcAft>
                        <a:buNone/>
                      </a:pPr>
                      <a:r>
                        <a:rPr b="1" lang="en">
                          <a:highlight>
                            <a:srgbClr val="FFFFFF"/>
                          </a:highlight>
                        </a:rPr>
                        <a:t>          ITC</a:t>
                      </a:r>
                      <a:endParaRPr b="1">
                        <a:highlight>
                          <a:srgbClr val="FFFFFF"/>
                        </a:highlight>
                      </a:endParaRPr>
                    </a:p>
                  </a:txBody>
                  <a:tcPr marT="63500" marB="63500" marR="63500" marL="63500"/>
                </a:tc>
                <a:tc>
                  <a:txBody>
                    <a:bodyPr/>
                    <a:lstStyle/>
                    <a:p>
                      <a:pPr indent="0" lvl="0" marL="0" rtl="0" algn="ctr">
                        <a:spcBef>
                          <a:spcPts val="0"/>
                        </a:spcBef>
                        <a:spcAft>
                          <a:spcPts val="0"/>
                        </a:spcAft>
                        <a:buNone/>
                      </a:pPr>
                      <a:r>
                        <a:rPr b="1" lang="en">
                          <a:highlight>
                            <a:srgbClr val="FFFFFF"/>
                          </a:highlight>
                        </a:rPr>
                        <a:t>INFOSYS</a:t>
                      </a:r>
                      <a:endParaRPr b="1">
                        <a:highlight>
                          <a:srgbClr val="FFFFFF"/>
                        </a:highlight>
                      </a:endParaRPr>
                    </a:p>
                  </a:txBody>
                  <a:tcPr marT="63500" marB="63500" marR="63500" marL="63500"/>
                </a:tc>
              </a:tr>
              <a:tr h="12700">
                <a:tc>
                  <a:txBody>
                    <a:bodyPr/>
                    <a:lstStyle/>
                    <a:p>
                      <a:pPr indent="0" lvl="0" marL="0" rtl="0" algn="l">
                        <a:spcBef>
                          <a:spcPts val="0"/>
                        </a:spcBef>
                        <a:spcAft>
                          <a:spcPts val="0"/>
                        </a:spcAft>
                        <a:buNone/>
                      </a:pPr>
                      <a:r>
                        <a:rPr b="1" lang="en" sz="1000">
                          <a:highlight>
                            <a:srgbClr val="FFFFFF"/>
                          </a:highlight>
                        </a:rPr>
                        <a:t>Mean Squared Error</a:t>
                      </a:r>
                      <a:endParaRPr b="1" sz="1000">
                        <a:highlight>
                          <a:srgbClr val="FFFFFF"/>
                        </a:highlight>
                      </a:endParaRPr>
                    </a:p>
                  </a:txBody>
                  <a:tcPr marT="63500" marB="63500" marR="63500" marL="63500"/>
                </a:tc>
                <a:tc>
                  <a:txBody>
                    <a:bodyPr/>
                    <a:lstStyle/>
                    <a:p>
                      <a:pPr indent="0" lvl="0" marL="0" rtl="0" algn="ctr">
                        <a:spcBef>
                          <a:spcPts val="0"/>
                        </a:spcBef>
                        <a:spcAft>
                          <a:spcPts val="0"/>
                        </a:spcAft>
                        <a:buNone/>
                      </a:pPr>
                      <a:r>
                        <a:rPr lang="en" sz="1100">
                          <a:highlight>
                            <a:srgbClr val="FFFFFF"/>
                          </a:highlight>
                        </a:rPr>
                        <a:t>245146.57934</a:t>
                      </a:r>
                      <a:endParaRPr sz="1100">
                        <a:highlight>
                          <a:srgbClr val="FFFFFF"/>
                        </a:highlight>
                      </a:endParaRPr>
                    </a:p>
                  </a:txBody>
                  <a:tcPr marT="63500" marB="63500" marR="63500" marL="63500"/>
                </a:tc>
                <a:tc>
                  <a:txBody>
                    <a:bodyPr/>
                    <a:lstStyle/>
                    <a:p>
                      <a:pPr indent="0" lvl="0" marL="0" rtl="0" algn="ctr">
                        <a:spcBef>
                          <a:spcPts val="0"/>
                        </a:spcBef>
                        <a:spcAft>
                          <a:spcPts val="0"/>
                        </a:spcAft>
                        <a:buNone/>
                      </a:pPr>
                      <a:r>
                        <a:rPr lang="en" sz="1100">
                          <a:highlight>
                            <a:srgbClr val="FFFFFF"/>
                          </a:highlight>
                        </a:rPr>
                        <a:t>53423.3812</a:t>
                      </a:r>
                      <a:endParaRPr sz="1100">
                        <a:highlight>
                          <a:srgbClr val="FFFFFF"/>
                        </a:highlight>
                      </a:endParaRPr>
                    </a:p>
                  </a:txBody>
                  <a:tcPr marT="63500" marB="63500" marR="63500" marL="63500"/>
                </a:tc>
                <a:tc>
                  <a:txBody>
                    <a:bodyPr/>
                    <a:lstStyle/>
                    <a:p>
                      <a:pPr indent="0" lvl="0" marL="0" rtl="0" algn="ctr">
                        <a:spcBef>
                          <a:spcPts val="0"/>
                        </a:spcBef>
                        <a:spcAft>
                          <a:spcPts val="0"/>
                        </a:spcAft>
                        <a:buNone/>
                      </a:pPr>
                      <a:r>
                        <a:rPr lang="en" sz="1100">
                          <a:highlight>
                            <a:srgbClr val="FFFFFF"/>
                          </a:highlight>
                        </a:rPr>
                        <a:t>159334.2670</a:t>
                      </a:r>
                      <a:endParaRPr sz="1100">
                        <a:highlight>
                          <a:srgbClr val="FFFFFF"/>
                        </a:highlight>
                      </a:endParaRPr>
                    </a:p>
                  </a:txBody>
                  <a:tcPr marT="63500" marB="63500" marR="63500" marL="63500"/>
                </a:tc>
              </a:tr>
              <a:tr h="12700">
                <a:tc>
                  <a:txBody>
                    <a:bodyPr/>
                    <a:lstStyle/>
                    <a:p>
                      <a:pPr indent="0" lvl="0" marL="0" rtl="0" algn="l">
                        <a:spcBef>
                          <a:spcPts val="0"/>
                        </a:spcBef>
                        <a:spcAft>
                          <a:spcPts val="0"/>
                        </a:spcAft>
                        <a:buNone/>
                      </a:pPr>
                      <a:r>
                        <a:rPr b="1" lang="en" sz="1000">
                          <a:highlight>
                            <a:srgbClr val="FFFFFF"/>
                          </a:highlight>
                        </a:rPr>
                        <a:t>Mean Absolute Error</a:t>
                      </a:r>
                      <a:endParaRPr b="1" sz="1000">
                        <a:highlight>
                          <a:srgbClr val="FFFFFF"/>
                        </a:highlight>
                      </a:endParaRPr>
                    </a:p>
                  </a:txBody>
                  <a:tcPr marT="63500" marB="63500" marR="63500" marL="63500"/>
                </a:tc>
                <a:tc>
                  <a:txBody>
                    <a:bodyPr/>
                    <a:lstStyle/>
                    <a:p>
                      <a:pPr indent="0" lvl="0" marL="0" rtl="0" algn="ctr">
                        <a:spcBef>
                          <a:spcPts val="0"/>
                        </a:spcBef>
                        <a:spcAft>
                          <a:spcPts val="0"/>
                        </a:spcAft>
                        <a:buNone/>
                      </a:pPr>
                      <a:r>
                        <a:rPr lang="en" sz="1100">
                          <a:highlight>
                            <a:srgbClr val="FFFFFF"/>
                          </a:highlight>
                        </a:rPr>
                        <a:t>416.1567</a:t>
                      </a:r>
                      <a:endParaRPr sz="1100">
                        <a:highlight>
                          <a:srgbClr val="FFFFFF"/>
                        </a:highlight>
                      </a:endParaRPr>
                    </a:p>
                  </a:txBody>
                  <a:tcPr marT="63500" marB="63500" marR="63500" marL="63500"/>
                </a:tc>
                <a:tc>
                  <a:txBody>
                    <a:bodyPr/>
                    <a:lstStyle/>
                    <a:p>
                      <a:pPr indent="0" lvl="0" marL="0" rtl="0" algn="ctr">
                        <a:spcBef>
                          <a:spcPts val="0"/>
                        </a:spcBef>
                        <a:spcAft>
                          <a:spcPts val="0"/>
                        </a:spcAft>
                        <a:buNone/>
                      </a:pPr>
                      <a:r>
                        <a:rPr lang="en" sz="1100">
                          <a:highlight>
                            <a:srgbClr val="FFFFFF"/>
                          </a:highlight>
                        </a:rPr>
                        <a:t>228.669</a:t>
                      </a:r>
                      <a:endParaRPr sz="1100">
                        <a:highlight>
                          <a:srgbClr val="FFFFFF"/>
                        </a:highlight>
                      </a:endParaRPr>
                    </a:p>
                  </a:txBody>
                  <a:tcPr marT="63500" marB="63500" marR="63500" marL="63500"/>
                </a:tc>
                <a:tc>
                  <a:txBody>
                    <a:bodyPr/>
                    <a:lstStyle/>
                    <a:p>
                      <a:pPr indent="0" lvl="0" marL="0" rtl="0" algn="ctr">
                        <a:spcBef>
                          <a:spcPts val="0"/>
                        </a:spcBef>
                        <a:spcAft>
                          <a:spcPts val="0"/>
                        </a:spcAft>
                        <a:buNone/>
                      </a:pPr>
                      <a:r>
                        <a:rPr lang="en" sz="1100">
                          <a:highlight>
                            <a:srgbClr val="FFFFFF"/>
                          </a:highlight>
                        </a:rPr>
                        <a:t>280.6234</a:t>
                      </a:r>
                      <a:endParaRPr sz="1100">
                        <a:highlight>
                          <a:srgbClr val="FFFFFF"/>
                        </a:highlight>
                      </a:endParaRPr>
                    </a:p>
                  </a:txBody>
                  <a:tcPr marT="63500" marB="63500" marR="63500" marL="63500"/>
                </a:tc>
              </a:tr>
              <a:tr h="12700">
                <a:tc>
                  <a:txBody>
                    <a:bodyPr/>
                    <a:lstStyle/>
                    <a:p>
                      <a:pPr indent="0" lvl="0" marL="0" rtl="0" algn="l">
                        <a:spcBef>
                          <a:spcPts val="0"/>
                        </a:spcBef>
                        <a:spcAft>
                          <a:spcPts val="0"/>
                        </a:spcAft>
                        <a:buNone/>
                      </a:pPr>
                      <a:r>
                        <a:rPr b="1" lang="en" sz="1000">
                          <a:highlight>
                            <a:srgbClr val="FFFFFF"/>
                          </a:highlight>
                        </a:rPr>
                        <a:t>Coefficient of Determination</a:t>
                      </a:r>
                      <a:endParaRPr b="1" sz="1000">
                        <a:highlight>
                          <a:srgbClr val="FFFFFF"/>
                        </a:highlight>
                      </a:endParaRPr>
                    </a:p>
                  </a:txBody>
                  <a:tcPr marT="63500" marB="63500" marR="63500" marL="63500"/>
                </a:tc>
                <a:tc>
                  <a:txBody>
                    <a:bodyPr/>
                    <a:lstStyle/>
                    <a:p>
                      <a:pPr indent="0" lvl="0" marL="0" rtl="0" algn="ctr">
                        <a:spcBef>
                          <a:spcPts val="0"/>
                        </a:spcBef>
                        <a:spcAft>
                          <a:spcPts val="0"/>
                        </a:spcAft>
                        <a:buNone/>
                      </a:pPr>
                      <a:r>
                        <a:rPr lang="en" sz="1100">
                          <a:highlight>
                            <a:srgbClr val="FFFFFF"/>
                          </a:highlight>
                        </a:rPr>
                        <a:t>-1.5125</a:t>
                      </a:r>
                      <a:endParaRPr sz="1100">
                        <a:highlight>
                          <a:srgbClr val="FFFFFF"/>
                        </a:highlight>
                      </a:endParaRPr>
                    </a:p>
                  </a:txBody>
                  <a:tcPr marT="63500" marB="63500" marR="63500" marL="63500"/>
                </a:tc>
                <a:tc>
                  <a:txBody>
                    <a:bodyPr/>
                    <a:lstStyle/>
                    <a:p>
                      <a:pPr indent="0" lvl="0" marL="0" rtl="0" algn="ctr">
                        <a:spcBef>
                          <a:spcPts val="0"/>
                        </a:spcBef>
                        <a:spcAft>
                          <a:spcPts val="0"/>
                        </a:spcAft>
                        <a:buNone/>
                      </a:pPr>
                      <a:r>
                        <a:rPr lang="en" sz="1100">
                          <a:highlight>
                            <a:srgbClr val="FFFFFF"/>
                          </a:highlight>
                        </a:rPr>
                        <a:t>-29.9926</a:t>
                      </a:r>
                      <a:endParaRPr sz="1100">
                        <a:highlight>
                          <a:srgbClr val="FFFFFF"/>
                        </a:highlight>
                      </a:endParaRPr>
                    </a:p>
                  </a:txBody>
                  <a:tcPr marT="63500" marB="63500" marR="63500" marL="63500"/>
                </a:tc>
                <a:tc>
                  <a:txBody>
                    <a:bodyPr/>
                    <a:lstStyle/>
                    <a:p>
                      <a:pPr indent="0" lvl="0" marL="0" rtl="0" algn="ctr">
                        <a:spcBef>
                          <a:spcPts val="0"/>
                        </a:spcBef>
                        <a:spcAft>
                          <a:spcPts val="0"/>
                        </a:spcAft>
                        <a:buNone/>
                      </a:pPr>
                      <a:r>
                        <a:rPr lang="en" sz="1100">
                          <a:highlight>
                            <a:srgbClr val="FFFFFF"/>
                          </a:highlight>
                        </a:rPr>
                        <a:t>-2.1797</a:t>
                      </a:r>
                      <a:endParaRPr sz="1100">
                        <a:highlight>
                          <a:srgbClr val="FFFFFF"/>
                        </a:highlight>
                      </a:endParaRPr>
                    </a:p>
                  </a:txBody>
                  <a:tcPr marT="63500" marB="63500" marR="63500" marL="63500"/>
                </a:tc>
              </a:tr>
            </a:tbl>
          </a:graphicData>
        </a:graphic>
      </p:graphicFrame>
      <p:graphicFrame>
        <p:nvGraphicFramePr>
          <p:cNvPr id="204" name="Google Shape;204;p30"/>
          <p:cNvGraphicFramePr/>
          <p:nvPr/>
        </p:nvGraphicFramePr>
        <p:xfrm>
          <a:off x="992538" y="3531775"/>
          <a:ext cx="3000000" cy="3000000"/>
        </p:xfrm>
        <a:graphic>
          <a:graphicData uri="http://schemas.openxmlformats.org/drawingml/2006/table">
            <a:tbl>
              <a:tblPr>
                <a:noFill/>
                <a:tableStyleId>{4A70474F-ADF1-4BCB-A585-13C4170A94D0}</a:tableStyleId>
              </a:tblPr>
              <a:tblGrid>
                <a:gridCol w="1497975"/>
                <a:gridCol w="1507625"/>
                <a:gridCol w="1507625"/>
                <a:gridCol w="1507625"/>
              </a:tblGrid>
              <a:tr h="343750">
                <a:tc>
                  <a:txBody>
                    <a:bodyPr/>
                    <a:lstStyle/>
                    <a:p>
                      <a:pPr indent="0" lvl="0" marL="0" rtl="0" algn="l">
                        <a:spcBef>
                          <a:spcPts val="0"/>
                        </a:spcBef>
                        <a:spcAft>
                          <a:spcPts val="0"/>
                        </a:spcAft>
                        <a:buNone/>
                      </a:pPr>
                      <a:r>
                        <a:rPr b="1" lang="en" sz="1300">
                          <a:highlight>
                            <a:srgbClr val="FFFFFF"/>
                          </a:highlight>
                        </a:rPr>
                        <a:t>Companies</a:t>
                      </a:r>
                      <a:endParaRPr b="1" sz="1300">
                        <a:highlight>
                          <a:srgbClr val="FFFFFF"/>
                        </a:highlight>
                      </a:endParaRPr>
                    </a:p>
                  </a:txBody>
                  <a:tcPr marT="63500" marB="63500" marR="63500" marL="63500"/>
                </a:tc>
                <a:tc>
                  <a:txBody>
                    <a:bodyPr/>
                    <a:lstStyle/>
                    <a:p>
                      <a:pPr indent="0" lvl="0" marL="0" rtl="0" algn="l">
                        <a:spcBef>
                          <a:spcPts val="0"/>
                        </a:spcBef>
                        <a:spcAft>
                          <a:spcPts val="0"/>
                        </a:spcAft>
                        <a:buNone/>
                      </a:pPr>
                      <a:r>
                        <a:rPr b="1" lang="en">
                          <a:highlight>
                            <a:srgbClr val="FFFFFF"/>
                          </a:highlight>
                        </a:rPr>
                        <a:t>        HDFC</a:t>
                      </a:r>
                      <a:endParaRPr b="1">
                        <a:highlight>
                          <a:srgbClr val="FFFFFF"/>
                        </a:highlight>
                      </a:endParaRPr>
                    </a:p>
                  </a:txBody>
                  <a:tcPr marT="63500" marB="63500" marR="63500" marL="63500"/>
                </a:tc>
                <a:tc>
                  <a:txBody>
                    <a:bodyPr/>
                    <a:lstStyle/>
                    <a:p>
                      <a:pPr indent="0" lvl="0" marL="0" rtl="0" algn="l">
                        <a:spcBef>
                          <a:spcPts val="0"/>
                        </a:spcBef>
                        <a:spcAft>
                          <a:spcPts val="0"/>
                        </a:spcAft>
                        <a:buNone/>
                      </a:pPr>
                      <a:r>
                        <a:rPr b="1" lang="en">
                          <a:highlight>
                            <a:srgbClr val="FFFFFF"/>
                          </a:highlight>
                        </a:rPr>
                        <a:t>          ITC</a:t>
                      </a:r>
                      <a:endParaRPr b="1">
                        <a:highlight>
                          <a:srgbClr val="FFFFFF"/>
                        </a:highlight>
                      </a:endParaRPr>
                    </a:p>
                  </a:txBody>
                  <a:tcPr marT="63500" marB="63500" marR="63500" marL="63500"/>
                </a:tc>
                <a:tc>
                  <a:txBody>
                    <a:bodyPr/>
                    <a:lstStyle/>
                    <a:p>
                      <a:pPr indent="0" lvl="0" marL="0" rtl="0" algn="ctr">
                        <a:spcBef>
                          <a:spcPts val="0"/>
                        </a:spcBef>
                        <a:spcAft>
                          <a:spcPts val="0"/>
                        </a:spcAft>
                        <a:buNone/>
                      </a:pPr>
                      <a:r>
                        <a:rPr b="1" lang="en">
                          <a:highlight>
                            <a:srgbClr val="FFFFFF"/>
                          </a:highlight>
                        </a:rPr>
                        <a:t>INFOSYS</a:t>
                      </a:r>
                      <a:endParaRPr b="1">
                        <a:highlight>
                          <a:srgbClr val="FFFFFF"/>
                        </a:highlight>
                      </a:endParaRPr>
                    </a:p>
                  </a:txBody>
                  <a:tcPr marT="63500" marB="63500" marR="63500" marL="63500"/>
                </a:tc>
              </a:tr>
              <a:tr h="285375">
                <a:tc>
                  <a:txBody>
                    <a:bodyPr/>
                    <a:lstStyle/>
                    <a:p>
                      <a:pPr indent="0" lvl="0" marL="0" rtl="0" algn="l">
                        <a:spcBef>
                          <a:spcPts val="0"/>
                        </a:spcBef>
                        <a:spcAft>
                          <a:spcPts val="0"/>
                        </a:spcAft>
                        <a:buNone/>
                      </a:pPr>
                      <a:r>
                        <a:rPr b="1" lang="en" sz="1000">
                          <a:highlight>
                            <a:srgbClr val="FFFFFF"/>
                          </a:highlight>
                        </a:rPr>
                        <a:t>Mean Squared Error</a:t>
                      </a:r>
                      <a:endParaRPr b="1" sz="1000">
                        <a:highlight>
                          <a:srgbClr val="FFFFFF"/>
                        </a:highlight>
                      </a:endParaRPr>
                    </a:p>
                  </a:txBody>
                  <a:tcPr marT="63500" marB="63500" marR="63500" marL="63500"/>
                </a:tc>
                <a:tc>
                  <a:txBody>
                    <a:bodyPr/>
                    <a:lstStyle/>
                    <a:p>
                      <a:pPr indent="0" lvl="0" marL="0" rtl="0" algn="ctr">
                        <a:spcBef>
                          <a:spcPts val="0"/>
                        </a:spcBef>
                        <a:spcAft>
                          <a:spcPts val="0"/>
                        </a:spcAft>
                        <a:buNone/>
                      </a:pPr>
                      <a:r>
                        <a:rPr lang="en" sz="1000">
                          <a:highlight>
                            <a:srgbClr val="FFFFFF"/>
                          </a:highlight>
                        </a:rPr>
                        <a:t>5933.854308397654</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61.66858715680009</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3004.878401029405</a:t>
                      </a:r>
                      <a:endParaRPr sz="1000">
                        <a:highlight>
                          <a:srgbClr val="FFFFFF"/>
                        </a:highlight>
                      </a:endParaRPr>
                    </a:p>
                  </a:txBody>
                  <a:tcPr marT="63500" marB="63500" marR="63500" marL="63500"/>
                </a:tc>
              </a:tr>
              <a:tr h="295100">
                <a:tc>
                  <a:txBody>
                    <a:bodyPr/>
                    <a:lstStyle/>
                    <a:p>
                      <a:pPr indent="0" lvl="0" marL="0" rtl="0" algn="l">
                        <a:spcBef>
                          <a:spcPts val="0"/>
                        </a:spcBef>
                        <a:spcAft>
                          <a:spcPts val="0"/>
                        </a:spcAft>
                        <a:buNone/>
                      </a:pPr>
                      <a:r>
                        <a:rPr b="1" lang="en" sz="1000">
                          <a:highlight>
                            <a:srgbClr val="FFFFFF"/>
                          </a:highlight>
                        </a:rPr>
                        <a:t>Mean Absolute Error</a:t>
                      </a:r>
                      <a:endParaRPr b="1" sz="1000">
                        <a:highlight>
                          <a:srgbClr val="FFFFFF"/>
                        </a:highlight>
                      </a:endParaRPr>
                    </a:p>
                  </a:txBody>
                  <a:tcPr marT="63500" marB="63500" marR="63500" marL="63500"/>
                </a:tc>
                <a:tc>
                  <a:txBody>
                    <a:bodyPr/>
                    <a:lstStyle/>
                    <a:p>
                      <a:pPr indent="0" lvl="0" marL="0" rtl="0" algn="ctr">
                        <a:spcBef>
                          <a:spcPts val="0"/>
                        </a:spcBef>
                        <a:spcAft>
                          <a:spcPts val="0"/>
                        </a:spcAft>
                        <a:buNone/>
                      </a:pPr>
                      <a:r>
                        <a:rPr lang="en" sz="1050">
                          <a:solidFill>
                            <a:srgbClr val="212121"/>
                          </a:solidFill>
                          <a:highlight>
                            <a:srgbClr val="FFFFFF"/>
                          </a:highlight>
                        </a:rPr>
                        <a:t>56.56770254532921</a:t>
                      </a:r>
                      <a:endParaRPr sz="12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5.757666215539615</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28.037047148515832</a:t>
                      </a:r>
                      <a:endParaRPr sz="1000">
                        <a:highlight>
                          <a:srgbClr val="FFFFFF"/>
                        </a:highlight>
                      </a:endParaRPr>
                    </a:p>
                  </a:txBody>
                  <a:tcPr marT="63500" marB="63500" marR="63500" marL="63500"/>
                </a:tc>
              </a:tr>
              <a:tr h="441025">
                <a:tc>
                  <a:txBody>
                    <a:bodyPr/>
                    <a:lstStyle/>
                    <a:p>
                      <a:pPr indent="0" lvl="0" marL="0" rtl="0" algn="l">
                        <a:spcBef>
                          <a:spcPts val="0"/>
                        </a:spcBef>
                        <a:spcAft>
                          <a:spcPts val="0"/>
                        </a:spcAft>
                        <a:buNone/>
                      </a:pPr>
                      <a:r>
                        <a:rPr b="1" lang="en" sz="1000">
                          <a:highlight>
                            <a:srgbClr val="FFFFFF"/>
                          </a:highlight>
                        </a:rPr>
                        <a:t>Coefficient of Determination</a:t>
                      </a:r>
                      <a:endParaRPr b="1" sz="1000">
                        <a:highlight>
                          <a:srgbClr val="FFFFFF"/>
                        </a:highlight>
                      </a:endParaRPr>
                    </a:p>
                  </a:txBody>
                  <a:tcPr marT="63500" marB="63500" marR="63500" marL="63500"/>
                </a:tc>
                <a:tc>
                  <a:txBody>
                    <a:bodyPr/>
                    <a:lstStyle/>
                    <a:p>
                      <a:pPr indent="0" lvl="0" marL="0" rtl="0" algn="ctr">
                        <a:spcBef>
                          <a:spcPts val="0"/>
                        </a:spcBef>
                        <a:spcAft>
                          <a:spcPts val="0"/>
                        </a:spcAft>
                        <a:buNone/>
                      </a:pPr>
                      <a:r>
                        <a:rPr lang="en" sz="1000">
                          <a:solidFill>
                            <a:srgbClr val="212121"/>
                          </a:solidFill>
                          <a:highlight>
                            <a:srgbClr val="FFFFFF"/>
                          </a:highlight>
                        </a:rPr>
                        <a:t>0.9259315325191522</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0.9683613473676155</a:t>
                      </a:r>
                      <a:endParaRPr sz="1000">
                        <a:highlight>
                          <a:srgbClr val="FFFFFF"/>
                        </a:highlight>
                      </a:endParaRPr>
                    </a:p>
                  </a:txBody>
                  <a:tcPr marT="63500" marB="63500" marR="63500" marL="63500"/>
                </a:tc>
                <a:tc>
                  <a:txBody>
                    <a:bodyPr/>
                    <a:lstStyle/>
                    <a:p>
                      <a:pPr indent="0" lvl="0" marL="0" rtl="0" algn="l">
                        <a:spcBef>
                          <a:spcPts val="0"/>
                        </a:spcBef>
                        <a:spcAft>
                          <a:spcPts val="0"/>
                        </a:spcAft>
                        <a:buNone/>
                      </a:pPr>
                      <a:r>
                        <a:rPr lang="en" sz="1000">
                          <a:highlight>
                            <a:srgbClr val="FFFFFF"/>
                          </a:highlight>
                        </a:rPr>
                        <a:t>0.9542569842578266</a:t>
                      </a:r>
                      <a:endParaRPr sz="1000">
                        <a:highlight>
                          <a:srgbClr val="FFFFFF"/>
                        </a:highlight>
                      </a:endParaRPr>
                    </a:p>
                  </a:txBody>
                  <a:tcPr marT="63500" marB="63500" marR="63500" marL="63500"/>
                </a:tc>
              </a:tr>
            </a:tbl>
          </a:graphicData>
        </a:graphic>
      </p:graphicFrame>
      <p:sp>
        <p:nvSpPr>
          <p:cNvPr id="205" name="Google Shape;205;p30"/>
          <p:cNvSpPr txBox="1"/>
          <p:nvPr/>
        </p:nvSpPr>
        <p:spPr>
          <a:xfrm>
            <a:off x="567675" y="768425"/>
            <a:ext cx="60207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en" sz="1600" u="sng">
                <a:highlight>
                  <a:srgbClr val="FFFFFF"/>
                </a:highlight>
              </a:rPr>
              <a:t>Errors obtained using Linear Regression</a:t>
            </a:r>
            <a:endParaRPr b="1" sz="1600">
              <a:highlight>
                <a:srgbClr val="FFFFFF"/>
              </a:highlight>
            </a:endParaRPr>
          </a:p>
          <a:p>
            <a:pPr indent="0" lvl="0" marL="0" rtl="0" algn="l">
              <a:lnSpc>
                <a:spcPct val="115000"/>
              </a:lnSpc>
              <a:spcBef>
                <a:spcPts val="1000"/>
              </a:spcBef>
              <a:spcAft>
                <a:spcPts val="0"/>
              </a:spcAft>
              <a:buNone/>
            </a:pPr>
            <a:r>
              <a:t/>
            </a:r>
            <a:endParaRPr b="1" sz="1600">
              <a:highlight>
                <a:srgbClr val="FFFFFF"/>
              </a:highlight>
            </a:endParaRPr>
          </a:p>
          <a:p>
            <a:pPr indent="0" lvl="0" marL="0" rtl="0" algn="l">
              <a:lnSpc>
                <a:spcPct val="115000"/>
              </a:lnSpc>
              <a:spcBef>
                <a:spcPts val="1000"/>
              </a:spcBef>
              <a:spcAft>
                <a:spcPts val="0"/>
              </a:spcAft>
              <a:buNone/>
            </a:pPr>
            <a:r>
              <a:t/>
            </a:r>
            <a:endParaRPr b="1" sz="1600">
              <a:highlight>
                <a:srgbClr val="FFFFFF"/>
              </a:highlight>
            </a:endParaRPr>
          </a:p>
          <a:p>
            <a:pPr indent="0" lvl="0" marL="0" rtl="0" algn="l">
              <a:lnSpc>
                <a:spcPct val="115000"/>
              </a:lnSpc>
              <a:spcBef>
                <a:spcPts val="1000"/>
              </a:spcBef>
              <a:spcAft>
                <a:spcPts val="0"/>
              </a:spcAft>
              <a:buNone/>
            </a:pPr>
            <a:r>
              <a:rPr b="1" lang="en" sz="1600">
                <a:highlight>
                  <a:srgbClr val="FFFFFF"/>
                </a:highlight>
              </a:rPr>
              <a:t> </a:t>
            </a:r>
            <a:endParaRPr b="1" sz="1600">
              <a:highlight>
                <a:srgbClr val="FFFFFF"/>
              </a:highlight>
            </a:endParaRPr>
          </a:p>
          <a:p>
            <a:pPr indent="0" lvl="0" marL="0" rtl="0" algn="l">
              <a:lnSpc>
                <a:spcPct val="150000"/>
              </a:lnSpc>
              <a:spcBef>
                <a:spcPts val="1000"/>
              </a:spcBef>
              <a:spcAft>
                <a:spcPts val="0"/>
              </a:spcAft>
              <a:buNone/>
            </a:pPr>
            <a:r>
              <a:t/>
            </a:r>
            <a:endParaRPr b="1">
              <a:highlight>
                <a:srgbClr val="FFFFFF"/>
              </a:highlight>
            </a:endParaRPr>
          </a:p>
          <a:p>
            <a:pPr indent="0" lvl="0" marL="0" rtl="0" algn="l">
              <a:lnSpc>
                <a:spcPct val="115000"/>
              </a:lnSpc>
              <a:spcBef>
                <a:spcPts val="1000"/>
              </a:spcBef>
              <a:spcAft>
                <a:spcPts val="1000"/>
              </a:spcAft>
              <a:buNone/>
            </a:pPr>
            <a:r>
              <a:rPr b="1" lang="en" sz="1600" u="sng">
                <a:highlight>
                  <a:srgbClr val="FFFFFF"/>
                </a:highlight>
              </a:rPr>
              <a:t>Errors obtained using LSTM</a:t>
            </a:r>
            <a:r>
              <a:rPr b="1" lang="en" sz="1600">
                <a:highlight>
                  <a:srgbClr val="FFFFFF"/>
                </a:highlight>
              </a:rPr>
              <a:t> </a:t>
            </a:r>
            <a:endParaRPr b="1" sz="1600">
              <a:highlight>
                <a:srgbClr val="FFFFFF"/>
              </a:highlight>
            </a:endParaRPr>
          </a:p>
        </p:txBody>
      </p:sp>
      <p:sp>
        <p:nvSpPr>
          <p:cNvPr id="206" name="Google Shape;206;p30"/>
          <p:cNvSpPr txBox="1"/>
          <p:nvPr>
            <p:ph type="title"/>
          </p:nvPr>
        </p:nvSpPr>
        <p:spPr>
          <a:xfrm>
            <a:off x="311700" y="2837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2837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pic>
        <p:nvPicPr>
          <p:cNvPr id="212" name="Google Shape;212;p31"/>
          <p:cNvPicPr preferRelativeResize="0"/>
          <p:nvPr/>
        </p:nvPicPr>
        <p:blipFill>
          <a:blip r:embed="rId3">
            <a:alphaModFix/>
          </a:blip>
          <a:stretch>
            <a:fillRect/>
          </a:stretch>
        </p:blipFill>
        <p:spPr>
          <a:xfrm>
            <a:off x="1055788" y="959475"/>
            <a:ext cx="7032425" cy="282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000000"/>
                </a:solidFill>
                <a:latin typeface="Arial"/>
                <a:ea typeface="Arial"/>
                <a:cs typeface="Arial"/>
                <a:sym typeface="Arial"/>
              </a:rPr>
              <a:t>To examine a number of different forecasting techniques to predict future stock returns based on past returns. We do this by applying supervised learning methods for stock price forecasting by interpreting market data. We are primarily looking to apply linear models and later on moving to neural networks.</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218" name="Google Shape;21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sz="1900">
                <a:solidFill>
                  <a:srgbClr val="000000"/>
                </a:solidFill>
                <a:highlight>
                  <a:srgbClr val="FFFFFF"/>
                </a:highlight>
                <a:latin typeface="Arial"/>
                <a:ea typeface="Arial"/>
                <a:cs typeface="Arial"/>
                <a:sym typeface="Arial"/>
              </a:rPr>
              <a:t>For analyzing the efficiency of the system we have used the Mean Square Error(MSE), Mean absolute error and Coefficient of determination</a:t>
            </a:r>
            <a:endParaRPr sz="1900">
              <a:solidFill>
                <a:srgbClr val="000000"/>
              </a:solidFill>
              <a:highlight>
                <a:srgbClr val="FFFFFF"/>
              </a:highlight>
              <a:latin typeface="Arial"/>
              <a:ea typeface="Arial"/>
              <a:cs typeface="Arial"/>
              <a:sym typeface="Arial"/>
            </a:endParaRPr>
          </a:p>
          <a:p>
            <a:pPr indent="0" lvl="0" marL="0" rtl="0" algn="l">
              <a:lnSpc>
                <a:spcPct val="150000"/>
              </a:lnSpc>
              <a:spcBef>
                <a:spcPts val="1000"/>
              </a:spcBef>
              <a:spcAft>
                <a:spcPts val="1000"/>
              </a:spcAft>
              <a:buNone/>
            </a:pPr>
            <a:r>
              <a:rPr lang="en" sz="1900">
                <a:solidFill>
                  <a:srgbClr val="000000"/>
                </a:solidFill>
                <a:highlight>
                  <a:srgbClr val="FFFFFF"/>
                </a:highlight>
                <a:latin typeface="Arial"/>
                <a:ea typeface="Arial"/>
                <a:cs typeface="Arial"/>
                <a:sym typeface="Arial"/>
              </a:rPr>
              <a:t>We observe that the error for LSTM is significantly less than that for linear regression. It provides a much better fit as it accounts for past data to predict future values.</a:t>
            </a:r>
            <a:endParaRPr sz="1900">
              <a:solidFill>
                <a:srgbClr val="000000"/>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24" name="Google Shape;224;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000"/>
              </a:spcBef>
              <a:spcAft>
                <a:spcPts val="1000"/>
              </a:spcAft>
              <a:buNone/>
            </a:pPr>
            <a:r>
              <a:rPr lang="en" sz="1700">
                <a:solidFill>
                  <a:srgbClr val="000000"/>
                </a:solidFill>
                <a:highlight>
                  <a:srgbClr val="FFFFFF"/>
                </a:highlight>
                <a:latin typeface="Arial"/>
                <a:ea typeface="Arial"/>
                <a:cs typeface="Arial"/>
                <a:sym typeface="Arial"/>
              </a:rPr>
              <a:t>The popularity of stock market trading is continuously increasing, prompting experts to develop new methods for predicting the future utilizing new techniques. The forecasting technique benefits not only scholars, but also investors and anyone involved in the stock market. A forecasting model with high accuracy is required to assist in the prediction of stock indexes. We used one of the most precise forecasting technologies in this work, which uses a Recurrent Neural Network and a Long Short-Term Memory unit  for predicting the stock market's future situation. We can also conclude that by taking different combinations of given variables as parameters for the model, we can acquire higher accuries, which makes us aware of the fact that "More data with better models produces outstanding results</a:t>
            </a:r>
            <a:r>
              <a:rPr lang="en" sz="2400">
                <a:solidFill>
                  <a:srgbClr val="000000"/>
                </a:solidFill>
                <a:highlight>
                  <a:srgbClr val="FFFFFF"/>
                </a:highlight>
                <a:latin typeface="Arial"/>
                <a:ea typeface="Arial"/>
                <a:cs typeface="Arial"/>
                <a:sym typeface="Arial"/>
              </a:rPr>
              <a:t>".</a:t>
            </a:r>
            <a:endParaRPr sz="3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a:t>
            </a:r>
            <a:endParaRPr/>
          </a:p>
        </p:txBody>
      </p:sp>
      <p:sp>
        <p:nvSpPr>
          <p:cNvPr id="230" name="Google Shape;23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Pre-processing data: Parth, Mehul, Akshat</a:t>
            </a:r>
            <a:endParaRPr sz="2200"/>
          </a:p>
          <a:p>
            <a:pPr indent="-368300" lvl="0" marL="457200" rtl="0" algn="l">
              <a:spcBef>
                <a:spcPts val="0"/>
              </a:spcBef>
              <a:spcAft>
                <a:spcPts val="0"/>
              </a:spcAft>
              <a:buSzPts val="2200"/>
              <a:buChar char="●"/>
            </a:pPr>
            <a:r>
              <a:rPr lang="en" sz="2200"/>
              <a:t>Linear Regression: Jay, Akshat</a:t>
            </a:r>
            <a:endParaRPr sz="2200"/>
          </a:p>
          <a:p>
            <a:pPr indent="-368300" lvl="0" marL="457200" rtl="0" algn="l">
              <a:spcBef>
                <a:spcPts val="0"/>
              </a:spcBef>
              <a:spcAft>
                <a:spcPts val="0"/>
              </a:spcAft>
              <a:buSzPts val="2200"/>
              <a:buChar char="●"/>
            </a:pPr>
            <a:r>
              <a:rPr lang="en" sz="2200"/>
              <a:t>LSTM model: Gourikant. Jay</a:t>
            </a:r>
            <a:endParaRPr sz="2200"/>
          </a:p>
          <a:p>
            <a:pPr indent="-368300" lvl="0" marL="457200" rtl="0" algn="l">
              <a:spcBef>
                <a:spcPts val="0"/>
              </a:spcBef>
              <a:spcAft>
                <a:spcPts val="0"/>
              </a:spcAft>
              <a:buSzPts val="2200"/>
              <a:buChar char="●"/>
            </a:pPr>
            <a:r>
              <a:rPr lang="en" sz="2200"/>
              <a:t>Theory: Parth, Mehul</a:t>
            </a:r>
            <a:endParaRPr sz="2200"/>
          </a:p>
          <a:p>
            <a:pPr indent="-368300" lvl="0" marL="457200" rtl="0" algn="l">
              <a:spcBef>
                <a:spcPts val="0"/>
              </a:spcBef>
              <a:spcAft>
                <a:spcPts val="0"/>
              </a:spcAft>
              <a:buSzPts val="2200"/>
              <a:buChar char="●"/>
            </a:pPr>
            <a:r>
              <a:rPr lang="en" sz="2200"/>
              <a:t>Graphs plotting: Akshat, Gourikant, Jay</a:t>
            </a:r>
            <a:endParaRPr sz="2200"/>
          </a:p>
          <a:p>
            <a:pPr indent="-368300" lvl="0" marL="457200" rtl="0" algn="l">
              <a:spcBef>
                <a:spcPts val="0"/>
              </a:spcBef>
              <a:spcAft>
                <a:spcPts val="0"/>
              </a:spcAft>
              <a:buSzPts val="2200"/>
              <a:buChar char="●"/>
            </a:pPr>
            <a:r>
              <a:rPr lang="en" sz="2200"/>
              <a:t>Slides: Parth</a:t>
            </a:r>
            <a:endParaRPr sz="2200"/>
          </a:p>
          <a:p>
            <a:pPr indent="-368300" lvl="0" marL="457200" rtl="0" algn="l">
              <a:spcBef>
                <a:spcPts val="0"/>
              </a:spcBef>
              <a:spcAft>
                <a:spcPts val="0"/>
              </a:spcAft>
              <a:buSzPts val="2200"/>
              <a:buChar char="●"/>
            </a:pPr>
            <a:r>
              <a:rPr lang="en" sz="2200"/>
              <a:t>Report: </a:t>
            </a:r>
            <a:r>
              <a:rPr lang="en" sz="2200"/>
              <a:t>Group contribution</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of code used</a:t>
            </a:r>
            <a:endParaRPr/>
          </a:p>
        </p:txBody>
      </p:sp>
      <p:sp>
        <p:nvSpPr>
          <p:cNvPr id="236" name="Google Shape;23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Most code is written by ourselves, with some inspiration from youtube videos like:</a:t>
            </a:r>
            <a:endParaRPr sz="2100"/>
          </a:p>
          <a:p>
            <a:pPr indent="-361950" lvl="0" marL="457200" rtl="0" algn="l">
              <a:spcBef>
                <a:spcPts val="0"/>
              </a:spcBef>
              <a:spcAft>
                <a:spcPts val="0"/>
              </a:spcAft>
              <a:buSzPts val="2100"/>
              <a:buChar char="●"/>
            </a:pPr>
            <a:r>
              <a:rPr lang="en" sz="2100" u="sng">
                <a:solidFill>
                  <a:schemeClr val="hlink"/>
                </a:solidFill>
                <a:hlinkClick r:id="rId3"/>
              </a:rPr>
              <a:t>https://www.youtube.com/watch?v=lncoLfue_Y4&amp;feature=youtu.be</a:t>
            </a:r>
            <a:endParaRPr sz="2100"/>
          </a:p>
          <a:p>
            <a:pPr indent="-361950" lvl="0" marL="457200" rtl="0" algn="l">
              <a:spcBef>
                <a:spcPts val="0"/>
              </a:spcBef>
              <a:spcAft>
                <a:spcPts val="0"/>
              </a:spcAft>
              <a:buSzPts val="2100"/>
              <a:buChar char="●"/>
            </a:pPr>
            <a:r>
              <a:rPr lang="en" sz="2100" u="sng">
                <a:solidFill>
                  <a:schemeClr val="hlink"/>
                </a:solidFill>
                <a:hlinkClick r:id="rId4"/>
              </a:rPr>
              <a:t>https://www.youtube.com/watch?v=AXBhrLongC8</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lang="en">
                <a:solidFill>
                  <a:srgbClr val="000000"/>
                </a:solidFill>
                <a:highlight>
                  <a:srgbClr val="FFFFFF"/>
                </a:highlight>
                <a:latin typeface="Arial"/>
                <a:ea typeface="Arial"/>
                <a:cs typeface="Arial"/>
                <a:sym typeface="Arial"/>
              </a:rPr>
              <a:t>Stock (also known as equity) is a security that represents the ownership of a fraction of a corporation. This entitles the owner of the stock to a proportion of the corporation's assets and profits equal to how much stock they own. Units of stock are called "shares."A stock is a general term used to describe the ownership certificates of any company.</a:t>
            </a:r>
            <a:endParaRPr>
              <a:solidFill>
                <a:srgbClr val="000000"/>
              </a:solidFill>
              <a:highlight>
                <a:srgbClr val="FFFFFF"/>
              </a:highlight>
              <a:latin typeface="Arial"/>
              <a:ea typeface="Arial"/>
              <a:cs typeface="Arial"/>
              <a:sym typeface="Arial"/>
            </a:endParaRPr>
          </a:p>
          <a:p>
            <a:pPr indent="0" lvl="0" marL="0" rtl="0" algn="l">
              <a:spcBef>
                <a:spcPts val="1300"/>
              </a:spcBef>
              <a:spcAft>
                <a:spcPts val="1000"/>
              </a:spcAft>
              <a:buNone/>
            </a:pPr>
            <a:r>
              <a:rPr lang="en">
                <a:solidFill>
                  <a:srgbClr val="000000"/>
                </a:solidFill>
                <a:highlight>
                  <a:srgbClr val="FFFFFF"/>
                </a:highlight>
                <a:latin typeface="Arial"/>
                <a:ea typeface="Arial"/>
                <a:cs typeface="Arial"/>
                <a:sym typeface="Arial"/>
              </a:rPr>
              <a:t>Stock prices change everyday by market forces. By this we mean that share prices change because of supply and demand. If more people want to buy a stock (demand) than sell it (supply), then the price moves up. Conversely, if more people wanted to sell a stock than buy it, there would be greater supply than demand, and the price would fall.</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000"/>
              </a:spcBef>
              <a:spcAft>
                <a:spcPts val="1000"/>
              </a:spcAft>
              <a:buNone/>
            </a:pPr>
            <a:r>
              <a:rPr lang="en" sz="1500">
                <a:solidFill>
                  <a:srgbClr val="000000"/>
                </a:solidFill>
                <a:highlight>
                  <a:srgbClr val="FFFFFF"/>
                </a:highlight>
                <a:latin typeface="Arial"/>
                <a:ea typeface="Arial"/>
                <a:cs typeface="Arial"/>
                <a:sym typeface="Arial"/>
              </a:rPr>
              <a:t>To train and test our model we used data from HDFC, ITC and INFY from the year 2000 to 2021 which is taken from kaggle(</a:t>
            </a:r>
            <a:r>
              <a:rPr lang="en" sz="1500" u="sng">
                <a:solidFill>
                  <a:srgbClr val="1155CC"/>
                </a:solidFill>
                <a:highlight>
                  <a:srgbClr val="FFFFFF"/>
                </a:highlight>
                <a:latin typeface="Arial"/>
                <a:ea typeface="Arial"/>
                <a:cs typeface="Arial"/>
                <a:sym typeface="Arial"/>
                <a:hlinkClick r:id="rId3">
                  <a:extLst>
                    <a:ext uri="{A12FA001-AC4F-418D-AE19-62706E023703}">
                      <ahyp:hlinkClr val="tx"/>
                    </a:ext>
                  </a:extLst>
                </a:hlinkClick>
              </a:rPr>
              <a:t>https://www.kaggle.com/datasets/rohanrao/nifty50-stock-market-data</a:t>
            </a:r>
            <a:r>
              <a:rPr lang="en" sz="1500">
                <a:solidFill>
                  <a:srgbClr val="000000"/>
                </a:solidFill>
                <a:highlight>
                  <a:srgbClr val="FFFFFF"/>
                </a:highlight>
                <a:latin typeface="Arial"/>
                <a:ea typeface="Arial"/>
                <a:cs typeface="Arial"/>
                <a:sym typeface="Arial"/>
              </a:rPr>
              <a:t>). This dataset contains daily stock prices at which this open and close, daily high and low values, company's volume and turnover,previous day stock price,etc.</a:t>
            </a:r>
            <a:endParaRPr sz="1500">
              <a:solidFill>
                <a:srgbClr val="000000"/>
              </a:solidFill>
              <a:highlight>
                <a:srgbClr val="FFFFFF"/>
              </a:highlight>
              <a:latin typeface="Arial"/>
              <a:ea typeface="Arial"/>
              <a:cs typeface="Arial"/>
              <a:sym typeface="Arial"/>
            </a:endParaRPr>
          </a:p>
        </p:txBody>
      </p:sp>
      <p:pic>
        <p:nvPicPr>
          <p:cNvPr id="106" name="Google Shape;106;p16"/>
          <p:cNvPicPr preferRelativeResize="0"/>
          <p:nvPr/>
        </p:nvPicPr>
        <p:blipFill>
          <a:blip r:embed="rId4">
            <a:alphaModFix/>
          </a:blip>
          <a:stretch>
            <a:fillRect/>
          </a:stretch>
        </p:blipFill>
        <p:spPr>
          <a:xfrm>
            <a:off x="1652000" y="2366750"/>
            <a:ext cx="4181275" cy="235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t>Methods used</a:t>
            </a:r>
            <a:endParaRPr sz="3100"/>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900"/>
              <a:t>Linear regression		</a:t>
            </a:r>
            <a:r>
              <a:rPr lang="en" sz="2900"/>
              <a:t>RNN using LSTM model </a:t>
            </a:r>
            <a:endParaRPr sz="2900"/>
          </a:p>
          <a:p>
            <a:pPr indent="0" lvl="0" marL="457200" rtl="0" algn="l">
              <a:spcBef>
                <a:spcPts val="1200"/>
              </a:spcBef>
              <a:spcAft>
                <a:spcPts val="0"/>
              </a:spcAft>
              <a:buNone/>
            </a:pPr>
            <a:r>
              <a:t/>
            </a:r>
            <a:endParaRPr sz="2900"/>
          </a:p>
          <a:p>
            <a:pPr indent="0" lvl="0" marL="457200" rtl="0" algn="l">
              <a:spcBef>
                <a:spcPts val="1200"/>
              </a:spcBef>
              <a:spcAft>
                <a:spcPts val="1200"/>
              </a:spcAft>
              <a:buNone/>
            </a:pPr>
            <a:r>
              <a:t/>
            </a:r>
            <a:endParaRPr sz="2900"/>
          </a:p>
        </p:txBody>
      </p:sp>
      <p:pic>
        <p:nvPicPr>
          <p:cNvPr id="113" name="Google Shape;113;p17"/>
          <p:cNvPicPr preferRelativeResize="0"/>
          <p:nvPr/>
        </p:nvPicPr>
        <p:blipFill rotWithShape="1">
          <a:blip r:embed="rId3">
            <a:alphaModFix/>
          </a:blip>
          <a:srcRect b="-2185" l="0" r="0" t="4194"/>
          <a:stretch/>
        </p:blipFill>
        <p:spPr>
          <a:xfrm>
            <a:off x="862400" y="1962625"/>
            <a:ext cx="3050450" cy="2076450"/>
          </a:xfrm>
          <a:prstGeom prst="rect">
            <a:avLst/>
          </a:prstGeom>
          <a:noFill/>
          <a:ln>
            <a:noFill/>
          </a:ln>
        </p:spPr>
      </p:pic>
      <p:pic>
        <p:nvPicPr>
          <p:cNvPr id="114" name="Google Shape;114;p17"/>
          <p:cNvPicPr preferRelativeResize="0"/>
          <p:nvPr/>
        </p:nvPicPr>
        <p:blipFill>
          <a:blip r:embed="rId4">
            <a:alphaModFix/>
          </a:blip>
          <a:stretch>
            <a:fillRect/>
          </a:stretch>
        </p:blipFill>
        <p:spPr>
          <a:xfrm>
            <a:off x="4449275" y="2086450"/>
            <a:ext cx="4383025"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120" name="Google Shape;120;p18"/>
          <p:cNvSpPr txBox="1"/>
          <p:nvPr>
            <p:ph idx="1" type="body"/>
          </p:nvPr>
        </p:nvSpPr>
        <p:spPr>
          <a:xfrm>
            <a:off x="311700" y="1017800"/>
            <a:ext cx="8520600" cy="3893400"/>
          </a:xfrm>
          <a:prstGeom prst="rect">
            <a:avLst/>
          </a:prstGeom>
        </p:spPr>
        <p:txBody>
          <a:bodyPr anchorCtr="0" anchor="t" bIns="91425" lIns="91425" spcFirstLastPara="1" rIns="91425" wrap="square" tIns="91425">
            <a:noAutofit/>
          </a:bodyPr>
          <a:lstStyle/>
          <a:p>
            <a:pPr indent="0" lvl="0" marL="0" rtl="0" algn="l">
              <a:lnSpc>
                <a:spcPct val="95000"/>
              </a:lnSpc>
              <a:spcBef>
                <a:spcPts val="1000"/>
              </a:spcBef>
              <a:spcAft>
                <a:spcPts val="0"/>
              </a:spcAft>
              <a:buNone/>
            </a:pPr>
            <a:r>
              <a:rPr lang="en" sz="1400">
                <a:solidFill>
                  <a:srgbClr val="000000"/>
                </a:solidFill>
                <a:highlight>
                  <a:srgbClr val="FFFFFF"/>
                </a:highlight>
                <a:latin typeface="Arial"/>
                <a:ea typeface="Arial"/>
                <a:cs typeface="Arial"/>
                <a:sym typeface="Arial"/>
              </a:rPr>
              <a:t>Linear regression algorithm shows a linear relationship between a dependent (y) and one or more independent (xi) variables and shows how the value of the dependent variable is changing according to the value of the independent variables. </a:t>
            </a:r>
            <a:endParaRPr sz="1400">
              <a:solidFill>
                <a:srgbClr val="000000"/>
              </a:solidFill>
              <a:highlight>
                <a:srgbClr val="FFFFFF"/>
              </a:highlight>
              <a:latin typeface="Arial"/>
              <a:ea typeface="Arial"/>
              <a:cs typeface="Arial"/>
              <a:sym typeface="Arial"/>
            </a:endParaRPr>
          </a:p>
          <a:p>
            <a:pPr indent="0" lvl="0" marL="0" rtl="0" algn="l">
              <a:lnSpc>
                <a:spcPct val="95000"/>
              </a:lnSpc>
              <a:spcBef>
                <a:spcPts val="1000"/>
              </a:spcBef>
              <a:spcAft>
                <a:spcPts val="0"/>
              </a:spcAft>
              <a:buNone/>
            </a:pPr>
            <a:r>
              <a:rPr lang="en" sz="1400">
                <a:solidFill>
                  <a:srgbClr val="000000"/>
                </a:solidFill>
                <a:highlight>
                  <a:srgbClr val="FFFFFF"/>
                </a:highlight>
                <a:latin typeface="Arial"/>
                <a:ea typeface="Arial"/>
                <a:cs typeface="Arial"/>
                <a:sym typeface="Arial"/>
              </a:rPr>
              <a:t>In this method we find the best fit line as follows.</a:t>
            </a:r>
            <a:endParaRPr sz="1400">
              <a:solidFill>
                <a:srgbClr val="000000"/>
              </a:solidFill>
              <a:highlight>
                <a:srgbClr val="FFFFFF"/>
              </a:highlight>
              <a:latin typeface="Arial"/>
              <a:ea typeface="Arial"/>
              <a:cs typeface="Arial"/>
              <a:sym typeface="Arial"/>
            </a:endParaRPr>
          </a:p>
          <a:p>
            <a:pPr indent="0" lvl="0" marL="0" rtl="0" algn="just">
              <a:lnSpc>
                <a:spcPct val="95000"/>
              </a:lnSpc>
              <a:spcBef>
                <a:spcPts val="1000"/>
              </a:spcBef>
              <a:spcAft>
                <a:spcPts val="0"/>
              </a:spcAft>
              <a:buNone/>
            </a:pPr>
            <a:r>
              <a:rPr b="1" lang="en" sz="1400">
                <a:solidFill>
                  <a:srgbClr val="000000"/>
                </a:solidFill>
                <a:highlight>
                  <a:srgbClr val="FFFFFF"/>
                </a:highlight>
                <a:latin typeface="Arial"/>
                <a:ea typeface="Arial"/>
                <a:cs typeface="Arial"/>
                <a:sym typeface="Arial"/>
              </a:rPr>
              <a:t>1) Define a linear model</a:t>
            </a:r>
            <a:endParaRPr b="1" sz="1400">
              <a:solidFill>
                <a:srgbClr val="000000"/>
              </a:solidFill>
              <a:highlight>
                <a:srgbClr val="FFFFFF"/>
              </a:highlight>
              <a:latin typeface="Arial"/>
              <a:ea typeface="Arial"/>
              <a:cs typeface="Arial"/>
              <a:sym typeface="Arial"/>
            </a:endParaRPr>
          </a:p>
          <a:p>
            <a:pPr indent="0" lvl="0" marL="101600" rtl="0" algn="just">
              <a:lnSpc>
                <a:spcPct val="95000"/>
              </a:lnSpc>
              <a:spcBef>
                <a:spcPts val="400"/>
              </a:spcBef>
              <a:spcAft>
                <a:spcPts val="0"/>
              </a:spcAft>
              <a:buNone/>
            </a:pPr>
            <a:r>
              <a:rPr lang="en" sz="1400">
                <a:solidFill>
                  <a:srgbClr val="000000"/>
                </a:solidFill>
                <a:highlight>
                  <a:srgbClr val="FFFFFF"/>
                </a:highlight>
                <a:latin typeface="Arial"/>
                <a:ea typeface="Arial"/>
                <a:cs typeface="Arial"/>
                <a:sym typeface="Arial"/>
              </a:rPr>
              <a:t>y= a</a:t>
            </a:r>
            <a:r>
              <a:rPr baseline="-25000" lang="en" sz="1400">
                <a:solidFill>
                  <a:srgbClr val="000000"/>
                </a:solidFill>
                <a:highlight>
                  <a:srgbClr val="FFFFFF"/>
                </a:highlight>
                <a:latin typeface="Arial"/>
                <a:ea typeface="Arial"/>
                <a:cs typeface="Arial"/>
                <a:sym typeface="Arial"/>
              </a:rPr>
              <a:t>0</a:t>
            </a:r>
            <a:r>
              <a:rPr lang="en" sz="1400">
                <a:solidFill>
                  <a:srgbClr val="000000"/>
                </a:solidFill>
                <a:highlight>
                  <a:srgbClr val="FFFFFF"/>
                </a:highlight>
                <a:latin typeface="Arial"/>
                <a:ea typeface="Arial"/>
                <a:cs typeface="Arial"/>
                <a:sym typeface="Arial"/>
              </a:rPr>
              <a:t>+a</a:t>
            </a:r>
            <a:r>
              <a:rPr baseline="-25000" lang="en" sz="1400">
                <a:solidFill>
                  <a:srgbClr val="000000"/>
                </a:solidFill>
                <a:highlight>
                  <a:srgbClr val="FFFFFF"/>
                </a:highlight>
                <a:latin typeface="Arial"/>
                <a:ea typeface="Arial"/>
                <a:cs typeface="Arial"/>
                <a:sym typeface="Arial"/>
              </a:rPr>
              <a:t>1</a:t>
            </a:r>
            <a:r>
              <a:rPr lang="en" sz="1400">
                <a:solidFill>
                  <a:srgbClr val="000000"/>
                </a:solidFill>
                <a:highlight>
                  <a:srgbClr val="FFFFFF"/>
                </a:highlight>
                <a:latin typeface="Arial"/>
                <a:ea typeface="Arial"/>
                <a:cs typeface="Arial"/>
                <a:sym typeface="Arial"/>
              </a:rPr>
              <a:t>x+ ε</a:t>
            </a:r>
            <a:endParaRPr sz="1400">
              <a:solidFill>
                <a:srgbClr val="000000"/>
              </a:solidFill>
              <a:highlight>
                <a:srgbClr val="FFFFFF"/>
              </a:highlight>
              <a:latin typeface="Arial"/>
              <a:ea typeface="Arial"/>
              <a:cs typeface="Arial"/>
              <a:sym typeface="Arial"/>
            </a:endParaRPr>
          </a:p>
          <a:p>
            <a:pPr indent="0" lvl="0" marL="0" rtl="0" algn="l">
              <a:lnSpc>
                <a:spcPct val="95000"/>
              </a:lnSpc>
              <a:spcBef>
                <a:spcPts val="10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1000"/>
              </a:spcBef>
              <a:spcAft>
                <a:spcPts val="0"/>
              </a:spcAft>
              <a:buNone/>
            </a:pPr>
            <a:r>
              <a:rPr b="1" lang="en" sz="1400">
                <a:solidFill>
                  <a:srgbClr val="000000"/>
                </a:solidFill>
                <a:highlight>
                  <a:srgbClr val="FFFFFF"/>
                </a:highlight>
                <a:latin typeface="Arial"/>
                <a:ea typeface="Arial"/>
                <a:cs typeface="Arial"/>
                <a:sym typeface="Arial"/>
              </a:rPr>
              <a:t>2) Define a Cost function </a:t>
            </a:r>
            <a:endParaRPr b="1" sz="1400">
              <a:solidFill>
                <a:srgbClr val="000000"/>
              </a:solidFill>
              <a:highlight>
                <a:srgbClr val="FFFFFF"/>
              </a:highlight>
              <a:latin typeface="Arial"/>
              <a:ea typeface="Arial"/>
              <a:cs typeface="Arial"/>
              <a:sym typeface="Arial"/>
            </a:endParaRPr>
          </a:p>
          <a:p>
            <a:pPr indent="0" lvl="0" marL="0" rtl="0" algn="l">
              <a:spcBef>
                <a:spcPts val="1000"/>
              </a:spcBef>
              <a:spcAft>
                <a:spcPts val="0"/>
              </a:spcAft>
              <a:buNone/>
            </a:pPr>
            <a:r>
              <a:rPr lang="en" sz="1400">
                <a:solidFill>
                  <a:srgbClr val="000000"/>
                </a:solidFill>
                <a:highlight>
                  <a:srgbClr val="FFFFFF"/>
                </a:highlight>
                <a:latin typeface="Arial"/>
                <a:ea typeface="Arial"/>
                <a:cs typeface="Arial"/>
                <a:sym typeface="Arial"/>
              </a:rPr>
              <a:t>Here we will be using MSE cost function</a:t>
            </a:r>
            <a:endParaRPr sz="1400">
              <a:solidFill>
                <a:srgbClr val="000000"/>
              </a:solidFill>
              <a:highlight>
                <a:srgbClr val="FFFFFF"/>
              </a:highlight>
              <a:latin typeface="Arial"/>
              <a:ea typeface="Arial"/>
              <a:cs typeface="Arial"/>
              <a:sym typeface="Arial"/>
            </a:endParaRPr>
          </a:p>
          <a:p>
            <a:pPr indent="0" lvl="0" marL="0" rtl="0" algn="l">
              <a:lnSpc>
                <a:spcPct val="95000"/>
              </a:lnSpc>
              <a:spcBef>
                <a:spcPts val="10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95000"/>
              </a:lnSpc>
              <a:spcBef>
                <a:spcPts val="1000"/>
              </a:spcBef>
              <a:spcAft>
                <a:spcPts val="1000"/>
              </a:spcAft>
              <a:buNone/>
            </a:pPr>
            <a:r>
              <a:t/>
            </a:r>
            <a:endParaRPr sz="1400">
              <a:solidFill>
                <a:srgbClr val="000000"/>
              </a:solidFill>
              <a:highlight>
                <a:srgbClr val="FFFFFF"/>
              </a:highlight>
              <a:latin typeface="Arial"/>
              <a:ea typeface="Arial"/>
              <a:cs typeface="Arial"/>
              <a:sym typeface="Arial"/>
            </a:endParaRPr>
          </a:p>
        </p:txBody>
      </p:sp>
      <p:pic>
        <p:nvPicPr>
          <p:cNvPr id="121" name="Google Shape;121;p18"/>
          <p:cNvPicPr preferRelativeResize="0"/>
          <p:nvPr/>
        </p:nvPicPr>
        <p:blipFill rotWithShape="1">
          <a:blip r:embed="rId3">
            <a:alphaModFix/>
          </a:blip>
          <a:srcRect b="12822" l="0" r="0" t="7636"/>
          <a:stretch/>
        </p:blipFill>
        <p:spPr>
          <a:xfrm>
            <a:off x="940750" y="3934250"/>
            <a:ext cx="4422729" cy="60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127" name="Google Shape;127;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00000"/>
              </a:lnSpc>
              <a:spcBef>
                <a:spcPts val="1200"/>
              </a:spcBef>
              <a:spcAft>
                <a:spcPts val="0"/>
              </a:spcAft>
              <a:buNone/>
            </a:pPr>
            <a:r>
              <a:rPr b="1" lang="en" sz="1400">
                <a:solidFill>
                  <a:srgbClr val="000000"/>
                </a:solidFill>
                <a:highlight>
                  <a:srgbClr val="FFFFFF"/>
                </a:highlight>
                <a:latin typeface="Arial"/>
                <a:ea typeface="Arial"/>
                <a:cs typeface="Arial"/>
                <a:sym typeface="Arial"/>
              </a:rPr>
              <a:t>3) Use Matrix method for minimizing the error between predicted values and actual values</a:t>
            </a:r>
            <a:endParaRPr b="1" sz="1400">
              <a:solidFill>
                <a:srgbClr val="000000"/>
              </a:solidFill>
              <a:highlight>
                <a:srgbClr val="FFFFFF"/>
              </a:highlight>
              <a:latin typeface="Arial"/>
              <a:ea typeface="Arial"/>
              <a:cs typeface="Arial"/>
              <a:sym typeface="Arial"/>
            </a:endParaRPr>
          </a:p>
          <a:p>
            <a:pPr indent="0" lvl="0" marL="0" rtl="0" algn="just">
              <a:lnSpc>
                <a:spcPct val="100000"/>
              </a:lnSpc>
              <a:spcBef>
                <a:spcPts val="1200"/>
              </a:spcBef>
              <a:spcAft>
                <a:spcPts val="0"/>
              </a:spcAft>
              <a:buNone/>
            </a:pPr>
            <a:r>
              <a:rPr lang="en" sz="1400">
                <a:solidFill>
                  <a:srgbClr val="000000"/>
                </a:solidFill>
                <a:highlight>
                  <a:srgbClr val="FFFFFF"/>
                </a:highlight>
                <a:latin typeface="Arial"/>
                <a:ea typeface="Arial"/>
                <a:cs typeface="Arial"/>
                <a:sym typeface="Arial"/>
              </a:rPr>
              <a:t>A = (X</a:t>
            </a:r>
            <a:r>
              <a:rPr baseline="30000" lang="en" sz="1400">
                <a:solidFill>
                  <a:srgbClr val="000000"/>
                </a:solidFill>
                <a:highlight>
                  <a:srgbClr val="FFFFFF"/>
                </a:highlight>
                <a:latin typeface="Arial"/>
                <a:ea typeface="Arial"/>
                <a:cs typeface="Arial"/>
                <a:sym typeface="Arial"/>
              </a:rPr>
              <a:t>T</a:t>
            </a:r>
            <a:r>
              <a:rPr lang="en" sz="1400">
                <a:solidFill>
                  <a:srgbClr val="000000"/>
                </a:solidFill>
                <a:highlight>
                  <a:srgbClr val="FFFFFF"/>
                </a:highlight>
                <a:latin typeface="Arial"/>
                <a:ea typeface="Arial"/>
                <a:cs typeface="Arial"/>
                <a:sym typeface="Arial"/>
              </a:rPr>
              <a:t>X)</a:t>
            </a:r>
            <a:r>
              <a:rPr baseline="30000" lang="en" sz="1400">
                <a:solidFill>
                  <a:srgbClr val="000000"/>
                </a:solidFill>
                <a:highlight>
                  <a:srgbClr val="FFFFFF"/>
                </a:highlight>
                <a:latin typeface="Arial"/>
                <a:ea typeface="Arial"/>
                <a:cs typeface="Arial"/>
                <a:sym typeface="Arial"/>
              </a:rPr>
              <a:t>-1</a:t>
            </a:r>
            <a:r>
              <a:rPr lang="en" sz="1400">
                <a:solidFill>
                  <a:srgbClr val="000000"/>
                </a:solidFill>
                <a:highlight>
                  <a:srgbClr val="FFFFFF"/>
                </a:highlight>
                <a:latin typeface="Arial"/>
                <a:ea typeface="Arial"/>
                <a:cs typeface="Arial"/>
                <a:sym typeface="Arial"/>
              </a:rPr>
              <a:t>X</a:t>
            </a:r>
            <a:r>
              <a:rPr baseline="30000" lang="en" sz="1400">
                <a:solidFill>
                  <a:srgbClr val="000000"/>
                </a:solidFill>
                <a:highlight>
                  <a:srgbClr val="FFFFFF"/>
                </a:highlight>
                <a:latin typeface="Arial"/>
                <a:ea typeface="Arial"/>
                <a:cs typeface="Arial"/>
                <a:sym typeface="Arial"/>
              </a:rPr>
              <a:t>T</a:t>
            </a:r>
            <a:r>
              <a:rPr lang="en" sz="1400">
                <a:solidFill>
                  <a:srgbClr val="000000"/>
                </a:solidFill>
                <a:highlight>
                  <a:srgbClr val="FFFFFF"/>
                </a:highlight>
                <a:latin typeface="Arial"/>
                <a:ea typeface="Arial"/>
                <a:cs typeface="Arial"/>
                <a:sym typeface="Arial"/>
              </a:rPr>
              <a:t>Y</a:t>
            </a:r>
            <a:endParaRPr sz="1400">
              <a:solidFill>
                <a:srgbClr val="000000"/>
              </a:solidFill>
              <a:highlight>
                <a:srgbClr val="FFFFFF"/>
              </a:highlight>
              <a:latin typeface="Arial"/>
              <a:ea typeface="Arial"/>
              <a:cs typeface="Arial"/>
              <a:sym typeface="Arial"/>
            </a:endParaRPr>
          </a:p>
          <a:p>
            <a:pPr indent="0" lvl="0" marL="0" rtl="0" algn="just">
              <a:lnSpc>
                <a:spcPct val="100000"/>
              </a:lnSpc>
              <a:spcBef>
                <a:spcPts val="1200"/>
              </a:spcBef>
              <a:spcAft>
                <a:spcPts val="0"/>
              </a:spcAft>
              <a:buNone/>
            </a:pPr>
            <a:r>
              <a:rPr lang="en" sz="1400">
                <a:solidFill>
                  <a:srgbClr val="000000"/>
                </a:solidFill>
                <a:highlight>
                  <a:srgbClr val="FFFFFF"/>
                </a:highlight>
                <a:latin typeface="Arial"/>
                <a:ea typeface="Arial"/>
                <a:cs typeface="Arial"/>
                <a:sym typeface="Arial"/>
              </a:rPr>
              <a:t>This equation will give us the optimized value of the Coefficient Matrix (A)</a:t>
            </a:r>
            <a:endParaRPr sz="1400">
              <a:solidFill>
                <a:srgbClr val="000000"/>
              </a:solidFill>
              <a:highlight>
                <a:srgbClr val="FFFFFF"/>
              </a:highlight>
              <a:latin typeface="Arial"/>
              <a:ea typeface="Arial"/>
              <a:cs typeface="Arial"/>
              <a:sym typeface="Arial"/>
            </a:endParaRPr>
          </a:p>
          <a:p>
            <a:pPr indent="0" lvl="0" marL="0" rtl="0" algn="just">
              <a:lnSpc>
                <a:spcPct val="100000"/>
              </a:lnSpc>
              <a:spcBef>
                <a:spcPts val="12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just">
              <a:spcBef>
                <a:spcPts val="1200"/>
              </a:spcBef>
              <a:spcAft>
                <a:spcPts val="0"/>
              </a:spcAft>
              <a:buNone/>
            </a:pPr>
            <a:r>
              <a:rPr b="1" lang="en" sz="1400">
                <a:solidFill>
                  <a:srgbClr val="000000"/>
                </a:solidFill>
                <a:highlight>
                  <a:srgbClr val="FFFFFF"/>
                </a:highlight>
                <a:latin typeface="Arial"/>
                <a:ea typeface="Arial"/>
                <a:cs typeface="Arial"/>
                <a:sym typeface="Arial"/>
              </a:rPr>
              <a:t>4) Checking the Performance using R Squared/ coefficient of determination</a:t>
            </a:r>
            <a:endParaRPr b="1" sz="1400">
              <a:solidFill>
                <a:srgbClr val="000000"/>
              </a:solidFill>
              <a:highlight>
                <a:srgbClr val="FFFFFF"/>
              </a:highlight>
              <a:latin typeface="Arial"/>
              <a:ea typeface="Arial"/>
              <a:cs typeface="Arial"/>
              <a:sym typeface="Arial"/>
            </a:endParaRPr>
          </a:p>
          <a:p>
            <a:pPr indent="0" lvl="0" marL="0" rtl="0" algn="just">
              <a:lnSpc>
                <a:spcPct val="100000"/>
              </a:lnSpc>
              <a:spcBef>
                <a:spcPts val="12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just">
              <a:lnSpc>
                <a:spcPct val="100000"/>
              </a:lnSpc>
              <a:spcBef>
                <a:spcPts val="12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just">
              <a:spcBef>
                <a:spcPts val="1200"/>
              </a:spcBef>
              <a:spcAft>
                <a:spcPts val="1200"/>
              </a:spcAft>
              <a:buNone/>
            </a:pPr>
            <a:r>
              <a:rPr lang="en" sz="1400">
                <a:solidFill>
                  <a:srgbClr val="000000"/>
                </a:solidFill>
                <a:highlight>
                  <a:srgbClr val="FFFFFF"/>
                </a:highlight>
                <a:latin typeface="Arial"/>
                <a:ea typeface="Arial"/>
                <a:cs typeface="Arial"/>
                <a:sym typeface="Arial"/>
              </a:rPr>
              <a:t>The high value of R-square determines the less difference between the predicted values and actual values and hence represents a good model</a:t>
            </a:r>
            <a:endParaRPr sz="1400">
              <a:solidFill>
                <a:srgbClr val="000000"/>
              </a:solidFill>
              <a:highlight>
                <a:srgbClr val="FFFFFF"/>
              </a:highlight>
              <a:latin typeface="Arial"/>
              <a:ea typeface="Arial"/>
              <a:cs typeface="Arial"/>
              <a:sym typeface="Arial"/>
            </a:endParaRPr>
          </a:p>
        </p:txBody>
      </p:sp>
      <p:pic>
        <p:nvPicPr>
          <p:cNvPr id="128" name="Google Shape;128;p19"/>
          <p:cNvPicPr preferRelativeResize="0"/>
          <p:nvPr/>
        </p:nvPicPr>
        <p:blipFill>
          <a:blip r:embed="rId3">
            <a:alphaModFix/>
          </a:blip>
          <a:stretch>
            <a:fillRect/>
          </a:stretch>
        </p:blipFill>
        <p:spPr>
          <a:xfrm>
            <a:off x="2478900" y="3207675"/>
            <a:ext cx="2914650" cy="69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using Linear Regression</a:t>
            </a:r>
            <a:endParaRPr/>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ITC</a:t>
            </a:r>
            <a:r>
              <a:rPr lang="en"/>
              <a:t>:</a:t>
            </a:r>
            <a:r>
              <a:rPr lang="en"/>
              <a:t> </a:t>
            </a:r>
            <a:r>
              <a:rPr b="1" lang="en"/>
              <a:t>Train</a:t>
            </a:r>
            <a:r>
              <a:rPr lang="en"/>
              <a:t> data</a:t>
            </a:r>
            <a:r>
              <a:rPr lang="en"/>
              <a:t>							</a:t>
            </a:r>
            <a:r>
              <a:rPr b="1" lang="en"/>
              <a:t>Test </a:t>
            </a:r>
            <a:r>
              <a:rPr lang="en"/>
              <a:t>data</a:t>
            </a:r>
            <a:endParaRPr/>
          </a:p>
          <a:p>
            <a:pPr indent="0" lvl="0" marL="0" rtl="0" algn="l">
              <a:spcBef>
                <a:spcPts val="1200"/>
              </a:spcBef>
              <a:spcAft>
                <a:spcPts val="1200"/>
              </a:spcAft>
              <a:buNone/>
            </a:pPr>
            <a:r>
              <a:t/>
            </a:r>
            <a:endParaRPr/>
          </a:p>
        </p:txBody>
      </p:sp>
      <p:pic>
        <p:nvPicPr>
          <p:cNvPr id="135" name="Google Shape;135;p20"/>
          <p:cNvPicPr preferRelativeResize="0"/>
          <p:nvPr/>
        </p:nvPicPr>
        <p:blipFill>
          <a:blip r:embed="rId3">
            <a:alphaModFix/>
          </a:blip>
          <a:stretch>
            <a:fillRect/>
          </a:stretch>
        </p:blipFill>
        <p:spPr>
          <a:xfrm>
            <a:off x="152575" y="1906050"/>
            <a:ext cx="4419425" cy="2661159"/>
          </a:xfrm>
          <a:prstGeom prst="rect">
            <a:avLst/>
          </a:prstGeom>
          <a:noFill/>
          <a:ln>
            <a:noFill/>
          </a:ln>
        </p:spPr>
      </p:pic>
      <p:pic>
        <p:nvPicPr>
          <p:cNvPr id="136" name="Google Shape;136;p20"/>
          <p:cNvPicPr preferRelativeResize="0"/>
          <p:nvPr/>
        </p:nvPicPr>
        <p:blipFill>
          <a:blip r:embed="rId4">
            <a:alphaModFix/>
          </a:blip>
          <a:stretch>
            <a:fillRect/>
          </a:stretch>
        </p:blipFill>
        <p:spPr>
          <a:xfrm>
            <a:off x="4784737" y="1916526"/>
            <a:ext cx="4198938" cy="266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using Linear Regression</a:t>
            </a:r>
            <a:endParaRPr/>
          </a:p>
          <a:p>
            <a:pPr indent="0" lvl="0" marL="0" rtl="0" algn="l">
              <a:spcBef>
                <a:spcPts val="0"/>
              </a:spcBef>
              <a:spcAft>
                <a:spcPts val="0"/>
              </a:spcAft>
              <a:buNone/>
            </a:pPr>
            <a:r>
              <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HDFC: Train </a:t>
            </a:r>
            <a:r>
              <a:rPr lang="en"/>
              <a:t>data							</a:t>
            </a:r>
            <a:r>
              <a:rPr b="1" lang="en"/>
              <a:t>Test </a:t>
            </a:r>
            <a:r>
              <a:rPr lang="en"/>
              <a:t>data</a:t>
            </a:r>
            <a:endParaRPr/>
          </a:p>
          <a:p>
            <a:pPr indent="0" lvl="0" marL="0" rtl="0" algn="l">
              <a:spcBef>
                <a:spcPts val="1200"/>
              </a:spcBef>
              <a:spcAft>
                <a:spcPts val="1200"/>
              </a:spcAft>
              <a:buNone/>
            </a:pPr>
            <a:r>
              <a:t/>
            </a:r>
            <a:endParaRPr/>
          </a:p>
        </p:txBody>
      </p:sp>
      <p:pic>
        <p:nvPicPr>
          <p:cNvPr id="143" name="Google Shape;143;p21"/>
          <p:cNvPicPr preferRelativeResize="0"/>
          <p:nvPr/>
        </p:nvPicPr>
        <p:blipFill>
          <a:blip r:embed="rId3">
            <a:alphaModFix/>
          </a:blip>
          <a:stretch>
            <a:fillRect/>
          </a:stretch>
        </p:blipFill>
        <p:spPr>
          <a:xfrm>
            <a:off x="147150" y="1829100"/>
            <a:ext cx="4231200" cy="2574600"/>
          </a:xfrm>
          <a:prstGeom prst="rect">
            <a:avLst/>
          </a:prstGeom>
          <a:noFill/>
          <a:ln>
            <a:noFill/>
          </a:ln>
        </p:spPr>
      </p:pic>
      <p:pic>
        <p:nvPicPr>
          <p:cNvPr id="144" name="Google Shape;144;p21"/>
          <p:cNvPicPr preferRelativeResize="0"/>
          <p:nvPr/>
        </p:nvPicPr>
        <p:blipFill>
          <a:blip r:embed="rId4">
            <a:alphaModFix/>
          </a:blip>
          <a:stretch>
            <a:fillRect/>
          </a:stretch>
        </p:blipFill>
        <p:spPr>
          <a:xfrm>
            <a:off x="4887725" y="1780202"/>
            <a:ext cx="4093889" cy="267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