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Roboto" charset="0"/>
      <p:regular r:id="rId21"/>
      <p:bold r:id="rId22"/>
      <p:italic r:id="rId23"/>
      <p:boldItalic r:id="rId24"/>
    </p:embeddedFont>
    <p:embeddedFont>
      <p:font typeface="Algerian" pitchFamily="82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-676" y="-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a6c1602ad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g3a6c1602ad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Google Shape;26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8" name="Google Shape;26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a6c1602ad_1_4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g3a6c1602ad_1_4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a6c1602ad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" name="Google Shape;286;g3a6c1602ad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a6c1602a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g3a6c1602a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a6c1602ad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3a6c1602ad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 layout 2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2105247" y="1"/>
            <a:ext cx="7038765" cy="5138761"/>
            <a:chOff x="3388635" y="43347"/>
            <a:chExt cx="5755327" cy="4201767"/>
          </a:xfrm>
        </p:grpSpPr>
        <p:sp>
          <p:nvSpPr>
            <p:cNvPr id="12" name="Google Shape;12;p2"/>
            <p:cNvSpPr/>
            <p:nvPr/>
          </p:nvSpPr>
          <p:spPr>
            <a:xfrm>
              <a:off x="3837146" y="1754163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285658" y="1754163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34169" y="1754163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182680" y="1754163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631191" y="1754163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079703" y="1754163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528214" y="1754163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976725" y="1754163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425228" y="1754163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873740" y="1754163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22251" y="1754163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770762" y="1754163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837146" y="1326459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285658" y="1326459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734169" y="1326459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182680" y="1326459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631191" y="1326459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079703" y="1326459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528214" y="1326459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976725" y="1326459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425228" y="1326459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73740" y="1326459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22251" y="1326459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770762" y="1326459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837146" y="898755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285658" y="898755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734169" y="898755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82680" y="898755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631191" y="898755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079703" y="898755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28214" y="898755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976725" y="898755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425228" y="898755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873740" y="898755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22251" y="898755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770762" y="898755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388635" y="471051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837146" y="471051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285658" y="471051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734169" y="471051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182680" y="471051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631191" y="471051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079703" y="471051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528214" y="471051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976725" y="471051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425228" y="471051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873740" y="471051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322251" y="471051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770762" y="471051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388635" y="43347"/>
              <a:ext cx="373200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837146" y="43347"/>
              <a:ext cx="373200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285658" y="43347"/>
              <a:ext cx="373200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734169" y="43359"/>
              <a:ext cx="373200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182680" y="43347"/>
              <a:ext cx="373200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631191" y="43347"/>
              <a:ext cx="373200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079703" y="43347"/>
              <a:ext cx="373200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528214" y="43347"/>
              <a:ext cx="373200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976725" y="43347"/>
              <a:ext cx="373200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425228" y="43347"/>
              <a:ext cx="373200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73740" y="43347"/>
              <a:ext cx="373200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322251" y="43347"/>
              <a:ext cx="373200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8770762" y="43347"/>
              <a:ext cx="373200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37146" y="3871914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285658" y="3871914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734169" y="3871914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182680" y="3871914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631191" y="3871914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079703" y="3871914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528214" y="3871914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6976725" y="3871914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425228" y="3871914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873740" y="3871914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322251" y="3871914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8770762" y="3871914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37146" y="3444210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285658" y="3444210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4734169" y="3444210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182680" y="3444210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631191" y="3444210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079703" y="3444210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528214" y="3444210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976725" y="3444210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7425228" y="3444210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7873740" y="3444210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8322251" y="3444210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8770762" y="3444210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837146" y="3016506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4285658" y="3016506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4734169" y="3016506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182680" y="3016506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31191" y="3016506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079703" y="3016506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6528214" y="3016506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6976725" y="3016506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7425228" y="3016506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7873740" y="3016506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22251" y="3016506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70762" y="3016506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3837146" y="2588802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285658" y="2588802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4734169" y="2588802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5182680" y="2588802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5631191" y="2588802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6079703" y="2588802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6528214" y="2588802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6976725" y="2588802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7425228" y="2588802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873740" y="2588802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8322251" y="2588802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8770762" y="2588802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837146" y="2161098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4285658" y="2161098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4734169" y="2161098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5182680" y="2161098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5631191" y="2161098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079703" y="2161098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6528214" y="2161098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6976725" y="2161098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425228" y="2161098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873740" y="2161098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8322251" y="2161098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8770762" y="2161098"/>
              <a:ext cx="373200" cy="373200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p2"/>
          <p:cNvSpPr/>
          <p:nvPr/>
        </p:nvSpPr>
        <p:spPr>
          <a:xfrm>
            <a:off x="3396589" y="0"/>
            <a:ext cx="32508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"/>
          <p:cNvSpPr/>
          <p:nvPr/>
        </p:nvSpPr>
        <p:spPr>
          <a:xfrm>
            <a:off x="0" y="0"/>
            <a:ext cx="3415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"/>
          <p:cNvSpPr/>
          <p:nvPr/>
        </p:nvSpPr>
        <p:spPr>
          <a:xfrm>
            <a:off x="685175" y="1799775"/>
            <a:ext cx="61200" cy="238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"/>
          <p:cNvSpPr txBox="1">
            <a:spLocks noGrp="1"/>
          </p:cNvSpPr>
          <p:nvPr>
            <p:ph type="ctrTitle"/>
          </p:nvPr>
        </p:nvSpPr>
        <p:spPr>
          <a:xfrm>
            <a:off x="992425" y="1799775"/>
            <a:ext cx="3136800" cy="17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8" name="Google Shape;138;p2"/>
          <p:cNvSpPr txBox="1">
            <a:spLocks noGrp="1"/>
          </p:cNvSpPr>
          <p:nvPr>
            <p:ph type="subTitle" idx="1"/>
          </p:nvPr>
        </p:nvSpPr>
        <p:spPr>
          <a:xfrm>
            <a:off x="992425" y="3579375"/>
            <a:ext cx="3136800" cy="6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9" name="Google Shape;139;p2"/>
          <p:cNvSpPr txBox="1">
            <a:spLocks noGrp="1"/>
          </p:cNvSpPr>
          <p:nvPr>
            <p:ph type="sldNum" idx="12"/>
          </p:nvPr>
        </p:nvSpPr>
        <p:spPr>
          <a:xfrm>
            <a:off x="8472457" y="4706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4" name="Google Shape;144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7" name="Google Shape;147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5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2" name="Google Shape;152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6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74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6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7" name="Google Shape;157;p6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8" name="Google Shape;158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3" name="Google Shape;163;p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4" name="Google Shape;164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9" name="Google Shape;169;p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0" name="Google Shape;170;p8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6" name="Google Shape;176;p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7" name="Google Shape;17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8" name="Google Shape;178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1" name="Google Shape;181;p10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2" name="Google Shape;182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ctrTitle"/>
          </p:nvPr>
        </p:nvSpPr>
        <p:spPr>
          <a:xfrm>
            <a:off x="992425" y="1799775"/>
            <a:ext cx="4743000" cy="17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en-GB" dirty="0" err="1" smtClean="0"/>
              <a:t>MicroServices</a:t>
            </a:r>
            <a:r>
              <a:rPr lang="en-GB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GB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36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12"/>
          <p:cNvSpPr txBox="1">
            <a:spLocks noGrp="1"/>
          </p:cNvSpPr>
          <p:nvPr>
            <p:ph type="subTitle" idx="1"/>
          </p:nvPr>
        </p:nvSpPr>
        <p:spPr>
          <a:xfrm>
            <a:off x="992425" y="3429000"/>
            <a:ext cx="3136800" cy="7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</a:pPr>
            <a:r>
              <a:rPr lang="en-GB" sz="1800" b="0" i="0" u="none" strike="noStrike" cap="none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Learning made Simpler !</a:t>
            </a:r>
            <a:br>
              <a:rPr lang="en-GB" sz="1800" b="0" i="0" u="none" strike="noStrike" cap="none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800" b="0" i="0" u="none" strike="noStrike" cap="none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GB" sz="1800" b="0" i="0" u="none" strike="noStrike" cap="none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 b="0" i="0" u="none" strike="noStrike" cap="non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1" name="Google Shape;19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773" y="4566350"/>
            <a:ext cx="8856227" cy="5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GB" sz="2400" b="1">
                <a:latin typeface="Arial"/>
                <a:ea typeface="Arial"/>
                <a:cs typeface="Arial"/>
                <a:sym typeface="Arial"/>
              </a:rPr>
              <a:t>Drawbacks of </a:t>
            </a:r>
            <a:r>
              <a:rPr lang="en-GB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Microservice Architecture </a:t>
            </a:r>
            <a:endParaRPr sz="18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21"/>
          <p:cNvSpPr txBox="1"/>
          <p:nvPr/>
        </p:nvSpPr>
        <p:spPr>
          <a:xfrm>
            <a:off x="-76200" y="673550"/>
            <a:ext cx="9144000" cy="42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➔"/>
            </a:pPr>
            <a:r>
              <a:rPr lang="en-GB" sz="1800">
                <a:solidFill>
                  <a:srgbClr val="333333"/>
                </a:solidFill>
                <a:highlight>
                  <a:srgbClr val="FFFFFF"/>
                </a:highlight>
              </a:rPr>
              <a:t>Developers must deal with the additional complexity of creating a distributed system.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◆"/>
            </a:pPr>
            <a:r>
              <a:rPr lang="en-GB" sz="1800">
                <a:solidFill>
                  <a:srgbClr val="333333"/>
                </a:solidFill>
              </a:rPr>
              <a:t>Developer tools/IDEs are oriented on building monolithic applications and don’t provide explicit support for developing distributed applications.</a:t>
            </a:r>
            <a:endParaRPr sz="1800">
              <a:solidFill>
                <a:srgbClr val="333333"/>
              </a:solidFill>
            </a:endParaRP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◆"/>
            </a:pPr>
            <a:r>
              <a:rPr lang="en-GB" sz="1800">
                <a:solidFill>
                  <a:srgbClr val="333333"/>
                </a:solidFill>
              </a:rPr>
              <a:t>Testing is more difficult</a:t>
            </a:r>
            <a:endParaRPr sz="1800">
              <a:solidFill>
                <a:srgbClr val="333333"/>
              </a:solidFill>
            </a:endParaRP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◆"/>
            </a:pPr>
            <a:r>
              <a:rPr lang="en-GB" sz="1800">
                <a:solidFill>
                  <a:srgbClr val="333333"/>
                </a:solidFill>
              </a:rPr>
              <a:t>Developers must implement the inter-service communication mechanism.</a:t>
            </a:r>
            <a:endParaRPr sz="1800">
              <a:solidFill>
                <a:srgbClr val="333333"/>
              </a:solidFill>
            </a:endParaRP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◆"/>
            </a:pPr>
            <a:r>
              <a:rPr lang="en-GB" sz="1800">
                <a:solidFill>
                  <a:srgbClr val="333333"/>
                </a:solidFill>
              </a:rPr>
              <a:t>Implementing use cases that span multiple services without using distributed transactions is difficult</a:t>
            </a:r>
            <a:endParaRPr sz="1800">
              <a:solidFill>
                <a:srgbClr val="333333"/>
              </a:solidFill>
            </a:endParaRP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◆"/>
            </a:pPr>
            <a:r>
              <a:rPr lang="en-GB" sz="1800">
                <a:solidFill>
                  <a:srgbClr val="333333"/>
                </a:solidFill>
              </a:rPr>
              <a:t>Implementing use cases that span multiple services requires careful coordination between the teams</a:t>
            </a:r>
            <a:endParaRPr sz="1800">
              <a:solidFill>
                <a:srgbClr val="333333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➔"/>
            </a:pPr>
            <a:r>
              <a:rPr lang="en-GB" sz="1800">
                <a:solidFill>
                  <a:srgbClr val="333333"/>
                </a:solidFill>
              </a:rPr>
              <a:t>Deployment complexity. In production, there is also the operational complexity of deploying and managing a system comprised of many different service types.</a:t>
            </a:r>
            <a:endParaRPr sz="1800">
              <a:solidFill>
                <a:srgbClr val="333333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➔"/>
            </a:pPr>
            <a:r>
              <a:rPr lang="en-GB" sz="1800">
                <a:solidFill>
                  <a:srgbClr val="333333"/>
                </a:solidFill>
              </a:rPr>
              <a:t>Increased memory consumption. </a:t>
            </a:r>
            <a:endParaRPr sz="1800">
              <a:solidFill>
                <a:srgbClr val="333333"/>
              </a:solidFill>
            </a:endParaRPr>
          </a:p>
          <a:p>
            <a:pPr marL="457200" lvl="0" indent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Breaking a monolithic application to microservices</a:t>
            </a:r>
            <a:endParaRPr sz="18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2" name="Google Shape;252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1075" y="882375"/>
            <a:ext cx="6574100" cy="415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Service and Microservice 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3"/>
          <p:cNvSpPr txBox="1"/>
          <p:nvPr/>
        </p:nvSpPr>
        <p:spPr>
          <a:xfrm>
            <a:off x="-60148" y="719795"/>
            <a:ext cx="92643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➔"/>
            </a:pPr>
            <a:r>
              <a:rPr lang="en-GB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GB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 </a:t>
            </a:r>
            <a:r>
              <a:rPr lang="en-GB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typically implements a set of distinct features or functionality, such as order management, customer management, etc.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➔"/>
            </a:pPr>
            <a:r>
              <a:rPr lang="en-GB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</a:t>
            </a:r>
            <a:r>
              <a:rPr lang="en-GB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microservice </a:t>
            </a:r>
            <a:r>
              <a:rPr lang="en-GB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a mini-application that has its own hexagonal architecture consisting of business logic along with various adapters.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➔"/>
            </a:pPr>
            <a:r>
              <a:rPr lang="en-GB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 microservices would expose an API that’s consumed by other microservices or by the application’s clients. Other microservices might implement a web UI.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➔"/>
            </a:pPr>
            <a:r>
              <a:rPr lang="en-GB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 runtime, each instance is often a cloud virtual machine (VM) or a Docker container.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Characteristics of Microservices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4"/>
          <p:cNvSpPr txBox="1"/>
          <p:nvPr/>
        </p:nvSpPr>
        <p:spPr>
          <a:xfrm>
            <a:off x="-11848" y="636595"/>
            <a:ext cx="92643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" name="Google Shape;265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3438" y="856963"/>
            <a:ext cx="7477125" cy="37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Characteristics of Microservices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5"/>
          <p:cNvSpPr txBox="1"/>
          <p:nvPr/>
        </p:nvSpPr>
        <p:spPr>
          <a:xfrm>
            <a:off x="-11848" y="636595"/>
            <a:ext cx="92643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➔"/>
            </a:pPr>
            <a:r>
              <a:rPr lang="en-GB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Decentralized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◆"/>
            </a:pPr>
            <a:r>
              <a:rPr lang="en-GB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Microservices architectures are distributed systems with decentralized data management. They don’t rely on a unifying schema in a central database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➔"/>
            </a:pPr>
            <a:r>
              <a:rPr lang="en-GB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Independent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➔"/>
            </a:pPr>
            <a:r>
              <a:rPr lang="en-GB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n-GB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Different components in a microservices architecture can be changed, upgraded, or replaced independently without affecting the functioning of other components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➔"/>
            </a:pPr>
            <a:r>
              <a:rPr lang="en-GB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one thing well 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◆"/>
            </a:pPr>
            <a:r>
              <a:rPr lang="en-GB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microservice component is designed for a set of capabilities and focuses on a specific domain.</a:t>
            </a:r>
            <a:r>
              <a:rPr lang="en-GB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Characteristics of Microservices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6"/>
          <p:cNvSpPr txBox="1"/>
          <p:nvPr/>
        </p:nvSpPr>
        <p:spPr>
          <a:xfrm>
            <a:off x="-11848" y="636595"/>
            <a:ext cx="92643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➔"/>
            </a:pPr>
            <a:r>
              <a:rPr lang="en-GB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Polyglot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◆"/>
            </a:pPr>
            <a:r>
              <a:rPr lang="en-GB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Microservices architectures take a heterogeneous approach to operating systems, programming languages, data stores, and tools.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➔"/>
            </a:pPr>
            <a:r>
              <a:rPr lang="en-GB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Black box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◆"/>
            </a:pPr>
            <a:r>
              <a:rPr lang="en-GB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They hide the details of their complexity from other components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➔"/>
            </a:pPr>
            <a:r>
              <a:rPr lang="en-GB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build it; you run it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◆"/>
            </a:pPr>
            <a:r>
              <a:rPr lang="en-GB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team responsible for building a service is also responsible for operating and maintaining it in production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Benefits of Microservices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7"/>
          <p:cNvSpPr txBox="1"/>
          <p:nvPr/>
        </p:nvSpPr>
        <p:spPr>
          <a:xfrm>
            <a:off x="-11848" y="636595"/>
            <a:ext cx="92643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1F3D5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1F3D5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1F3D5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➔"/>
            </a:pPr>
            <a:r>
              <a:rPr lang="en-GB" sz="1800" b="0" i="0" u="none" strike="noStrike" cap="none">
                <a:solidFill>
                  <a:srgbClr val="1F3D5C"/>
                </a:solidFill>
                <a:latin typeface="Arial"/>
                <a:ea typeface="Arial"/>
                <a:cs typeface="Arial"/>
                <a:sym typeface="Arial"/>
              </a:rPr>
              <a:t>Agility</a:t>
            </a:r>
            <a:endParaRPr sz="1800" b="0" i="0" u="none" strike="noStrike" cap="none">
              <a:solidFill>
                <a:srgbClr val="1F3D5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➔"/>
            </a:pPr>
            <a:r>
              <a:rPr lang="en-GB" sz="1800" b="0" i="0" u="none" strike="noStrike" cap="none">
                <a:solidFill>
                  <a:srgbClr val="1F3D5C"/>
                </a:solidFill>
                <a:latin typeface="Arial"/>
                <a:ea typeface="Arial"/>
                <a:cs typeface="Arial"/>
                <a:sym typeface="Arial"/>
              </a:rPr>
              <a:t>Flexible Scaling</a:t>
            </a:r>
            <a:endParaRPr sz="1800" b="0" i="0" u="none" strike="noStrike" cap="none">
              <a:solidFill>
                <a:srgbClr val="1F3D5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➔"/>
            </a:pPr>
            <a:r>
              <a:rPr lang="en-GB" sz="1800" b="0" i="0" u="none" strike="noStrike" cap="none">
                <a:solidFill>
                  <a:srgbClr val="1F3D5C"/>
                </a:solidFill>
                <a:latin typeface="Arial"/>
                <a:ea typeface="Arial"/>
                <a:cs typeface="Arial"/>
                <a:sym typeface="Arial"/>
              </a:rPr>
              <a:t>Easy Deployment</a:t>
            </a:r>
            <a:endParaRPr sz="1800" b="0" i="0" u="none" strike="noStrike" cap="none">
              <a:solidFill>
                <a:srgbClr val="1F3D5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➔"/>
            </a:pPr>
            <a:r>
              <a:rPr lang="en-GB" sz="1800" b="0" i="0" u="none" strike="noStrike" cap="none">
                <a:solidFill>
                  <a:srgbClr val="1F3D5C"/>
                </a:solidFill>
                <a:latin typeface="Arial"/>
                <a:ea typeface="Arial"/>
                <a:cs typeface="Arial"/>
                <a:sym typeface="Arial"/>
              </a:rPr>
              <a:t>Technological Freedom</a:t>
            </a:r>
            <a:endParaRPr sz="1800" b="0" i="0" u="none" strike="noStrike" cap="none">
              <a:solidFill>
                <a:srgbClr val="1F3D5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➔"/>
            </a:pPr>
            <a:r>
              <a:rPr lang="en-GB" sz="1800" b="0" i="0" u="none" strike="noStrike" cap="none">
                <a:solidFill>
                  <a:srgbClr val="1F3D5C"/>
                </a:solidFill>
                <a:latin typeface="Arial"/>
                <a:ea typeface="Arial"/>
                <a:cs typeface="Arial"/>
                <a:sym typeface="Arial"/>
              </a:rPr>
              <a:t>Reusable Code</a:t>
            </a:r>
            <a:endParaRPr sz="1800" b="0" i="0" u="none" strike="noStrike" cap="none">
              <a:solidFill>
                <a:srgbClr val="1F3D5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➔"/>
            </a:pPr>
            <a:r>
              <a:rPr lang="en-GB" sz="1800" b="0" i="0" u="none" strike="noStrike" cap="none">
                <a:solidFill>
                  <a:srgbClr val="1F3D5C"/>
                </a:solidFill>
                <a:latin typeface="Arial"/>
                <a:ea typeface="Arial"/>
                <a:cs typeface="Arial"/>
                <a:sym typeface="Arial"/>
              </a:rPr>
              <a:t>Resilience</a:t>
            </a:r>
            <a:endParaRPr sz="1800" b="0" i="0" u="none" strike="noStrike" cap="none">
              <a:solidFill>
                <a:srgbClr val="1F3D5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8"/>
          <p:cNvSpPr txBox="1">
            <a:spLocks noGrp="1"/>
          </p:cNvSpPr>
          <p:nvPr>
            <p:ph type="title"/>
          </p:nvPr>
        </p:nvSpPr>
        <p:spPr>
          <a:xfrm>
            <a:off x="82500" y="708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7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Decompose by business capability</a:t>
            </a:r>
            <a:endParaRPr sz="27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endParaRPr sz="24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8"/>
          <p:cNvSpPr txBox="1"/>
          <p:nvPr/>
        </p:nvSpPr>
        <p:spPr>
          <a:xfrm>
            <a:off x="-76200" y="673550"/>
            <a:ext cx="9144000" cy="42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33333"/>
              </a:solidFill>
            </a:endParaRPr>
          </a:p>
          <a:p>
            <a:pPr marL="457200" lvl="0" indent="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290" name="Google Shape;29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925" y="808975"/>
            <a:ext cx="7467600" cy="42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9"/>
          <p:cNvSpPr txBox="1"/>
          <p:nvPr/>
        </p:nvSpPr>
        <p:spPr>
          <a:xfrm>
            <a:off x="228600" y="300425"/>
            <a:ext cx="8763300" cy="42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gerian"/>
              <a:buNone/>
            </a:pPr>
            <a:r>
              <a:rPr lang="en-GB" sz="3200" b="1" i="0" u="none" strike="noStrike" cap="none" dirty="0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THANK YOU !</a:t>
            </a:r>
            <a:endParaRPr sz="3200" b="1" i="0" u="none" strike="noStrike" cap="none">
              <a:solidFill>
                <a:schemeClr val="dk1"/>
              </a:solidFill>
              <a:latin typeface="Algerian"/>
              <a:ea typeface="Algerian"/>
              <a:cs typeface="Algerian"/>
              <a:sym typeface="Algeri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us know how can we help your organization to </a:t>
            </a:r>
            <a:r>
              <a:rPr lang="en-GB" sz="2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Upskill</a:t>
            </a:r>
            <a:r>
              <a:rPr lang="en-GB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employees to stay updated in the ever-evolving IT Industry.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7" name="Google Shape;297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675" y="4043475"/>
            <a:ext cx="8856225" cy="5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Monolithic Architecture</a:t>
            </a:r>
            <a:endParaRPr sz="18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7" name="Google Shape;19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8000" y="780500"/>
            <a:ext cx="5430226" cy="436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Monolithic Architecture Features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4"/>
          <p:cNvSpPr txBox="1"/>
          <p:nvPr/>
        </p:nvSpPr>
        <p:spPr>
          <a:xfrm>
            <a:off x="-11848" y="636595"/>
            <a:ext cx="9264368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➔"/>
            </a:pPr>
            <a:r>
              <a:rPr lang="en-GB" sz="1800" b="0" i="0" u="none" strike="noStrike" cap="none">
                <a:solidFill>
                  <a:srgbClr val="222635"/>
                </a:solidFill>
                <a:latin typeface="Arial"/>
                <a:ea typeface="Arial"/>
                <a:cs typeface="Arial"/>
                <a:sym typeface="Arial"/>
              </a:rPr>
              <a:t>Easy to Build and Maintain Applications</a:t>
            </a:r>
            <a:endParaRPr sz="1800" b="0" i="0" u="none" strike="noStrike" cap="none">
              <a:solidFill>
                <a:srgbClr val="22263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635"/>
              </a:buClr>
              <a:buSzPts val="1800"/>
              <a:buFont typeface="Arial"/>
              <a:buChar char="➔"/>
            </a:pPr>
            <a:r>
              <a:rPr lang="en-GB" sz="1800" b="0" i="0" u="none" strike="noStrike" cap="none">
                <a:solidFill>
                  <a:srgbClr val="222635"/>
                </a:solidFill>
                <a:latin typeface="Arial"/>
                <a:ea typeface="Arial"/>
                <a:cs typeface="Arial"/>
                <a:sym typeface="Arial"/>
              </a:rPr>
              <a:t>Provides Continuous Delivery</a:t>
            </a:r>
            <a:endParaRPr sz="1800" b="0" i="0" u="none" strike="noStrike" cap="none">
              <a:solidFill>
                <a:srgbClr val="22263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635"/>
              </a:buClr>
              <a:buSzPts val="1800"/>
              <a:buFont typeface="Arial"/>
              <a:buChar char="➔"/>
            </a:pPr>
            <a:r>
              <a:rPr lang="en-GB" sz="1800" b="0" i="0" u="none" strike="noStrike" cap="none">
                <a:solidFill>
                  <a:srgbClr val="222635"/>
                </a:solidFill>
                <a:latin typeface="Arial"/>
                <a:ea typeface="Arial"/>
                <a:cs typeface="Arial"/>
                <a:sym typeface="Arial"/>
              </a:rPr>
              <a:t>Flexibility to Use Various Tools for the Required Task</a:t>
            </a:r>
            <a:endParaRPr sz="1800" b="0" i="0" u="none" strike="noStrike" cap="none">
              <a:solidFill>
                <a:srgbClr val="22263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635"/>
              </a:buClr>
              <a:buSzPts val="1800"/>
              <a:buFont typeface="Arial"/>
              <a:buChar char="➔"/>
            </a:pPr>
            <a:r>
              <a:rPr lang="en-GB" sz="1800" b="0" i="0" u="none" strike="noStrike" cap="none">
                <a:solidFill>
                  <a:srgbClr val="222635"/>
                </a:solidFill>
                <a:latin typeface="Arial"/>
                <a:ea typeface="Arial"/>
                <a:cs typeface="Arial"/>
                <a:sym typeface="Arial"/>
              </a:rPr>
              <a:t>Offers Cross-Team Coordination</a:t>
            </a:r>
            <a:endParaRPr sz="1800" b="0" i="0" u="none" strike="noStrike" cap="none">
              <a:solidFill>
                <a:srgbClr val="22263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635"/>
              </a:buClr>
              <a:buSzPts val="1800"/>
              <a:buFont typeface="Arial"/>
              <a:buChar char="➔"/>
            </a:pPr>
            <a:r>
              <a:rPr lang="en-GB" sz="1800" b="0" i="0" u="none" strike="noStrike" cap="none">
                <a:solidFill>
                  <a:srgbClr val="222635"/>
                </a:solidFill>
                <a:latin typeface="Arial"/>
                <a:ea typeface="Arial"/>
                <a:cs typeface="Arial"/>
                <a:sym typeface="Arial"/>
              </a:rPr>
              <a:t>Provides High-Quality Code</a:t>
            </a:r>
            <a:endParaRPr sz="1800" b="0" i="0" u="none" strike="noStrike" cap="none">
              <a:solidFill>
                <a:srgbClr val="22263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635"/>
              </a:buClr>
              <a:buSzPts val="1800"/>
              <a:buFont typeface="Arial"/>
              <a:buChar char="➔"/>
            </a:pPr>
            <a:r>
              <a:rPr lang="en-GB" sz="1800" b="0" i="0" u="none" strike="noStrike" cap="none">
                <a:solidFill>
                  <a:srgbClr val="222635"/>
                </a:solidFill>
                <a:latin typeface="Arial"/>
                <a:ea typeface="Arial"/>
                <a:cs typeface="Arial"/>
                <a:sym typeface="Arial"/>
              </a:rPr>
              <a:t>Provides Granular Scaling</a:t>
            </a:r>
            <a:endParaRPr sz="1800" b="0" i="0" u="none" strike="noStrike" cap="none">
              <a:solidFill>
                <a:srgbClr val="22263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635"/>
              </a:buClr>
              <a:buSzPts val="1800"/>
              <a:buFont typeface="Arial"/>
              <a:buChar char="➔"/>
            </a:pPr>
            <a:r>
              <a:rPr lang="en-GB" sz="1800" b="0" i="0" u="none" strike="noStrike" cap="none">
                <a:solidFill>
                  <a:srgbClr val="222635"/>
                </a:solidFill>
                <a:latin typeface="Arial"/>
                <a:ea typeface="Arial"/>
                <a:cs typeface="Arial"/>
                <a:sym typeface="Arial"/>
              </a:rPr>
              <a:t>Reduces Risk</a:t>
            </a:r>
            <a:endParaRPr sz="1800" b="0" i="0" u="none" strike="noStrike" cap="none">
              <a:solidFill>
                <a:srgbClr val="22263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635"/>
              </a:buClr>
              <a:buSzPts val="1800"/>
              <a:buFont typeface="Arial"/>
              <a:buChar char="➔"/>
            </a:pPr>
            <a:r>
              <a:rPr lang="en-GB" sz="1800" b="0" i="0" u="none" strike="noStrike" cap="none">
                <a:solidFill>
                  <a:srgbClr val="222635"/>
                </a:solidFill>
                <a:latin typeface="Arial"/>
                <a:ea typeface="Arial"/>
                <a:cs typeface="Arial"/>
                <a:sym typeface="Arial"/>
              </a:rPr>
              <a:t>Promotes Big Data Practices</a:t>
            </a:r>
            <a:endParaRPr sz="1800" b="0" i="0" u="none" strike="noStrike" cap="none">
              <a:solidFill>
                <a:srgbClr val="22263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635"/>
              </a:buClr>
              <a:buSzPts val="1800"/>
              <a:buFont typeface="Arial"/>
              <a:buChar char="➔"/>
            </a:pPr>
            <a:r>
              <a:rPr lang="en-GB" sz="1800" b="0" i="0" u="none" strike="noStrike" cap="none">
                <a:solidFill>
                  <a:srgbClr val="222635"/>
                </a:solidFill>
                <a:latin typeface="Arial"/>
                <a:ea typeface="Arial"/>
                <a:cs typeface="Arial"/>
                <a:sym typeface="Arial"/>
              </a:rPr>
              <a:t>Use Minimal Resources With Reduced Cost of Ownership</a:t>
            </a:r>
            <a:endParaRPr sz="1800" b="0" i="0" u="none" strike="noStrike" cap="none">
              <a:solidFill>
                <a:srgbClr val="22263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22263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1" i="0" u="none" strike="noStrike" cap="none">
              <a:solidFill>
                <a:srgbClr val="6C6C6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"/>
          <p:cNvSpPr txBox="1">
            <a:spLocks noGrp="1"/>
          </p:cNvSpPr>
          <p:nvPr>
            <p:ph type="title"/>
          </p:nvPr>
        </p:nvSpPr>
        <p:spPr>
          <a:xfrm>
            <a:off x="158700" y="995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Monolithic Architecture Challenges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5"/>
          <p:cNvSpPr txBox="1"/>
          <p:nvPr/>
        </p:nvSpPr>
        <p:spPr>
          <a:xfrm>
            <a:off x="-11848" y="636595"/>
            <a:ext cx="92643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➔"/>
            </a:pPr>
            <a:r>
              <a:rPr lang="en-GB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Agility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➔"/>
            </a:pPr>
            <a:r>
              <a:rPr lang="en-GB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Scalability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➔"/>
            </a:pPr>
            <a:r>
              <a:rPr lang="en-GB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Fault Tolerance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➔"/>
            </a:pPr>
            <a:r>
              <a:rPr lang="en-GB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Tightly Coupled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➔"/>
            </a:pPr>
            <a:r>
              <a:rPr lang="en-GB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Redeploy entire application on each update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➔"/>
            </a:pPr>
            <a:r>
              <a:rPr lang="en-GB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Continuous deployment is difficult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"/>
          <p:cNvSpPr txBox="1">
            <a:spLocks noGrp="1"/>
          </p:cNvSpPr>
          <p:nvPr>
            <p:ph type="title"/>
          </p:nvPr>
        </p:nvSpPr>
        <p:spPr>
          <a:xfrm>
            <a:off x="-60150" y="99550"/>
            <a:ext cx="92643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Monolithic vs. Service Oriented Architecture vs. Microservices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6"/>
          <p:cNvSpPr txBox="1"/>
          <p:nvPr/>
        </p:nvSpPr>
        <p:spPr>
          <a:xfrm>
            <a:off x="-11848" y="636595"/>
            <a:ext cx="92643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9300" y="798675"/>
            <a:ext cx="7140726" cy="401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Microservice Architecture</a:t>
            </a:r>
            <a:endParaRPr sz="18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2" name="Google Shape;22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6750" y="619050"/>
            <a:ext cx="6224975" cy="467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Microservice Architecture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8"/>
          <p:cNvSpPr txBox="1"/>
          <p:nvPr/>
        </p:nvSpPr>
        <p:spPr>
          <a:xfrm>
            <a:off x="-11848" y="636595"/>
            <a:ext cx="92643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➔"/>
            </a:pPr>
            <a:r>
              <a:rPr lang="en-GB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 Oriented Architecture composed of loosely coupled elements that have bounded contexts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◆"/>
            </a:pPr>
            <a:r>
              <a:rPr lang="en-GB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 Oriented Architecture - Services communicate with each other over the network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◆"/>
            </a:pPr>
            <a:r>
              <a:rPr lang="en-GB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Loosely Coupled Elements - You can update the services independently; updating one service doesn’t require changing any other services.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◆"/>
            </a:pPr>
            <a:r>
              <a:rPr lang="en-GB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Bounded Contexts - Self-contained; you can update the code without knowing anything about the internals of other microservices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Microservice Architecture - e-commerce application</a:t>
            </a:r>
            <a:endParaRPr sz="18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4" name="Google Shape;2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925" y="619050"/>
            <a:ext cx="6938275" cy="456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GB" sz="2400" b="1">
                <a:latin typeface="Arial"/>
                <a:ea typeface="Arial"/>
                <a:cs typeface="Arial"/>
                <a:sym typeface="Arial"/>
              </a:rPr>
              <a:t>Benefits of </a:t>
            </a:r>
            <a:r>
              <a:rPr lang="en-GB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Microservice Architecture </a:t>
            </a:r>
            <a:endParaRPr sz="18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20"/>
          <p:cNvSpPr txBox="1"/>
          <p:nvPr/>
        </p:nvSpPr>
        <p:spPr>
          <a:xfrm>
            <a:off x="-76200" y="673550"/>
            <a:ext cx="9144000" cy="42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➔"/>
            </a:pPr>
            <a:r>
              <a:rPr lang="en-GB" sz="1800">
                <a:solidFill>
                  <a:srgbClr val="333333"/>
                </a:solidFill>
                <a:highlight>
                  <a:srgbClr val="FFFFFF"/>
                </a:highlight>
              </a:rPr>
              <a:t>Enables the continuous delivery and deployment of large, complex applications.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en-GB" sz="1800">
                <a:solidFill>
                  <a:srgbClr val="333333"/>
                </a:solidFill>
              </a:rPr>
              <a:t>Better testability - services are smaller and faster to test</a:t>
            </a:r>
            <a:endParaRPr sz="1800">
              <a:solidFill>
                <a:srgbClr val="333333"/>
              </a:solidFill>
            </a:endParaRP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en-GB" sz="1800">
                <a:solidFill>
                  <a:srgbClr val="333333"/>
                </a:solidFill>
              </a:rPr>
              <a:t>Better deployability - services can be deployed independently</a:t>
            </a:r>
            <a:endParaRPr sz="1800">
              <a:solidFill>
                <a:srgbClr val="333333"/>
              </a:solidFill>
            </a:endParaRP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en-GB" sz="1800">
                <a:solidFill>
                  <a:srgbClr val="333333"/>
                </a:solidFill>
              </a:rPr>
              <a:t>It enables you to organize the development effort around multiple, auto teams.</a:t>
            </a:r>
            <a:endParaRPr sz="1800">
              <a:solidFill>
                <a:srgbClr val="333333"/>
              </a:solidFill>
            </a:endParaRPr>
          </a:p>
          <a:p>
            <a:pPr marL="9144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33333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➔"/>
            </a:pPr>
            <a:r>
              <a:rPr lang="en-GB" sz="1800">
                <a:solidFill>
                  <a:srgbClr val="333333"/>
                </a:solidFill>
                <a:highlight>
                  <a:srgbClr val="FFFFFF"/>
                </a:highlight>
              </a:rPr>
              <a:t>Each microservice is relatively small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en-GB" sz="1800">
                <a:solidFill>
                  <a:srgbClr val="333333"/>
                </a:solidFill>
              </a:rPr>
              <a:t>Easier for a developer to understand</a:t>
            </a:r>
            <a:endParaRPr sz="1800">
              <a:solidFill>
                <a:srgbClr val="333333"/>
              </a:solidFill>
            </a:endParaRP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en-GB" sz="1800">
                <a:solidFill>
                  <a:srgbClr val="333333"/>
                </a:solidFill>
              </a:rPr>
              <a:t>The IDE is faster making developers more productive</a:t>
            </a:r>
            <a:endParaRPr sz="1800">
              <a:solidFill>
                <a:srgbClr val="333333"/>
              </a:solidFill>
            </a:endParaRP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en-GB" sz="1800">
                <a:solidFill>
                  <a:srgbClr val="333333"/>
                </a:solidFill>
              </a:rPr>
              <a:t>The application starts faster, which makes developers more productive, and speeds up deployments</a:t>
            </a:r>
            <a:endParaRPr sz="1800">
              <a:solidFill>
                <a:srgbClr val="333333"/>
              </a:solidFill>
            </a:endParaRPr>
          </a:p>
          <a:p>
            <a:pPr marL="9144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33333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➔"/>
            </a:pPr>
            <a:r>
              <a:rPr lang="en-GB" sz="1800">
                <a:solidFill>
                  <a:srgbClr val="333333"/>
                </a:solidFill>
                <a:highlight>
                  <a:srgbClr val="FFFFFF"/>
                </a:highlight>
              </a:rPr>
              <a:t>Improved fault isolation. If there is a memory leak in one service then only that service will be affected. The other services will continue to handle requests.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➔"/>
            </a:pPr>
            <a:r>
              <a:rPr lang="en-GB" sz="1800">
                <a:solidFill>
                  <a:srgbClr val="333333"/>
                </a:solidFill>
                <a:highlight>
                  <a:srgbClr val="FFFFFF"/>
                </a:highlight>
              </a:rPr>
              <a:t>Eliminates any long-term commitment to a technology stack.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llegePresentation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601</Words>
  <PresentationFormat>On-screen Show (16:9)</PresentationFormat>
  <Paragraphs>101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Roboto</vt:lpstr>
      <vt:lpstr>Algerian</vt:lpstr>
      <vt:lpstr>CollegePresentation</vt:lpstr>
      <vt:lpstr>MicroServices </vt:lpstr>
      <vt:lpstr>Monolithic Architecture</vt:lpstr>
      <vt:lpstr>Monolithic Architecture Features</vt:lpstr>
      <vt:lpstr>Monolithic Architecture Challenges</vt:lpstr>
      <vt:lpstr>Monolithic vs. Service Oriented Architecture vs. Microservices</vt:lpstr>
      <vt:lpstr>Microservice Architecture</vt:lpstr>
      <vt:lpstr>Microservice Architecture</vt:lpstr>
      <vt:lpstr>Microservice Architecture - e-commerce application</vt:lpstr>
      <vt:lpstr>Benefits of Microservice Architecture </vt:lpstr>
      <vt:lpstr>Drawbacks of Microservice Architecture </vt:lpstr>
      <vt:lpstr>Breaking a monolithic application to microservices</vt:lpstr>
      <vt:lpstr>Service and Microservice </vt:lpstr>
      <vt:lpstr>Characteristics of Microservices</vt:lpstr>
      <vt:lpstr>Characteristics of Microservices</vt:lpstr>
      <vt:lpstr>Characteristics of Microservices</vt:lpstr>
      <vt:lpstr>Benefits of Microservices</vt:lpstr>
      <vt:lpstr>Decompose by business capability 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 </dc:title>
  <cp:lastModifiedBy>Admin</cp:lastModifiedBy>
  <cp:revision>1</cp:revision>
  <dcterms:modified xsi:type="dcterms:W3CDTF">2019-07-25T01:57:29Z</dcterms:modified>
</cp:coreProperties>
</file>