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Durga Sasidhar Attaluri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54" y="2735873"/>
            <a:ext cx="11168742" cy="2795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Based on the analysis performed here are the conclusions for the best investment type, best countries and sectors to invest in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Best Investment Type </a:t>
            </a:r>
            <a:r>
              <a:rPr lang="en-IN" sz="2000" dirty="0"/>
              <a:t>– Venture</a:t>
            </a:r>
          </a:p>
          <a:p>
            <a:r>
              <a:rPr lang="en-IN" sz="2000" b="1" dirty="0"/>
              <a:t>Best Countries to Invest </a:t>
            </a:r>
            <a:r>
              <a:rPr lang="en-IN" sz="2000" dirty="0"/>
              <a:t>– USA, Great Britain, India which are English speaking</a:t>
            </a:r>
          </a:p>
          <a:p>
            <a:r>
              <a:rPr lang="en-IN" sz="2000" b="1" dirty="0"/>
              <a:t>Best Sectors to Invest </a:t>
            </a:r>
            <a:r>
              <a:rPr lang="en-IN" sz="2000" dirty="0"/>
              <a:t>– Others, Cleantech / Semiconductors, Social Finance Analytics Advertising, News Search and Messaging, Entertainment are the best sectors to invest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objective is to identify the best sectors, countries, and a suitable investment type for making investments for Spark Funds considering the investments in range of 5 to 15 million USD in English speaking countries.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data obtained is from crunchbase.com and the strategy is to identify where the most investors are investing.  77.02% of data retained after handling the missing data .As per the analysis on that data we identified –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Venture</a:t>
            </a:r>
            <a:r>
              <a:rPr lang="en-US" sz="2000" dirty="0"/>
              <a:t> type as the preferred type of investment.</a:t>
            </a:r>
          </a:p>
          <a:p>
            <a:r>
              <a:rPr lang="en-US" sz="2000" dirty="0"/>
              <a:t> </a:t>
            </a:r>
            <a:r>
              <a:rPr lang="en-US" sz="2000" b="1" dirty="0"/>
              <a:t>US</a:t>
            </a:r>
            <a:r>
              <a:rPr lang="en-US" sz="2000" dirty="0"/>
              <a:t>, </a:t>
            </a:r>
            <a:r>
              <a:rPr lang="en-US" sz="2000" b="1" dirty="0"/>
              <a:t>Great</a:t>
            </a:r>
            <a:r>
              <a:rPr lang="en-US" sz="2000" dirty="0"/>
              <a:t> </a:t>
            </a:r>
            <a:r>
              <a:rPr lang="en-US" sz="2000" b="1" dirty="0"/>
              <a:t>Britain</a:t>
            </a:r>
            <a:r>
              <a:rPr lang="en-US" sz="2000" dirty="0"/>
              <a:t>, </a:t>
            </a:r>
            <a:r>
              <a:rPr lang="en-US" sz="2000" b="1" dirty="0"/>
              <a:t>India</a:t>
            </a:r>
            <a:r>
              <a:rPr lang="en-US" sz="2000" dirty="0"/>
              <a:t> as the preferred countries to invest.</a:t>
            </a:r>
          </a:p>
          <a:p>
            <a:r>
              <a:rPr lang="en-US" sz="2000" dirty="0"/>
              <a:t> </a:t>
            </a:r>
            <a:r>
              <a:rPr lang="en-US" sz="2000" b="1" dirty="0"/>
              <a:t>Others, Cleantech/Semiconductors, Social Finance Analytics Advertising, News Search and Messaging, Entertainment </a:t>
            </a:r>
            <a:r>
              <a:rPr lang="en-US" sz="2000" dirty="0"/>
              <a:t>as preferred sectors to invest in those countries.</a:t>
            </a:r>
            <a:endParaRPr lang="en-IN" sz="20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1320" y="186123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Problem solving methodology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5E33A-925A-4F95-92A2-E5014ED6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1" y="990381"/>
            <a:ext cx="8173039" cy="56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Analysis – Investment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895490" cy="486925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sz="2000" dirty="0"/>
              <a:t>For choosing the best investment the metrics with average funding amount between 5 to 15 million USD and the funding type with highest number of investments are considered.</a:t>
            </a:r>
          </a:p>
          <a:p>
            <a:pPr marL="342900" indent="-342900">
              <a:buAutoNum type="arabicPeriod"/>
            </a:pPr>
            <a:r>
              <a:rPr lang="en-IN" sz="2000" dirty="0"/>
              <a:t>As part of handling the missing data additional columns (</a:t>
            </a:r>
            <a:r>
              <a:rPr lang="en-IN" sz="2000" dirty="0" err="1"/>
              <a:t>funding_round_code</a:t>
            </a:r>
            <a:r>
              <a:rPr lang="en-IN" sz="2000" dirty="0"/>
              <a:t>, </a:t>
            </a:r>
            <a:r>
              <a:rPr lang="en-IN" sz="2000" dirty="0" err="1"/>
              <a:t>founded_at</a:t>
            </a:r>
            <a:r>
              <a:rPr lang="en-IN" sz="2000" dirty="0"/>
              <a:t>, </a:t>
            </a:r>
            <a:r>
              <a:rPr lang="en-IN" sz="2000" dirty="0" err="1"/>
              <a:t>homepage_url</a:t>
            </a:r>
            <a:r>
              <a:rPr lang="en-IN" sz="2000" dirty="0"/>
              <a:t>, </a:t>
            </a:r>
            <a:r>
              <a:rPr lang="en-IN" sz="2000" dirty="0" err="1"/>
              <a:t>state_code</a:t>
            </a:r>
            <a:r>
              <a:rPr lang="en-IN" sz="2000" dirty="0"/>
              <a:t>, region) and null rows are removed.</a:t>
            </a:r>
          </a:p>
          <a:p>
            <a:pPr marL="342900" indent="-342900">
              <a:buAutoNum type="arabicPeriod"/>
            </a:pPr>
            <a:r>
              <a:rPr lang="en-IN" sz="2000" dirty="0"/>
              <a:t>77.02 % of data retained after treating the missing data</a:t>
            </a:r>
          </a:p>
          <a:p>
            <a:pPr marL="342900" indent="-342900">
              <a:buAutoNum type="arabicPeriod"/>
            </a:pPr>
            <a:r>
              <a:rPr lang="en-IN" sz="2000" dirty="0" err="1"/>
              <a:t>Startup</a:t>
            </a:r>
            <a:r>
              <a:rPr lang="en-IN" sz="2000" dirty="0"/>
              <a:t> funding types Seed, Angel, Venture and Private Equity are considered for the investment range between 5 to 15 million USD</a:t>
            </a:r>
          </a:p>
          <a:p>
            <a:pPr marL="342900" indent="-342900">
              <a:buAutoNum type="arabicPeriod"/>
            </a:pPr>
            <a:r>
              <a:rPr lang="en-IN" sz="2000" dirty="0"/>
              <a:t>The average funding amount and number of investments on the funding type are mentioned in the table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A6CFD6-6758-4CAA-869E-F4B580C77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45311"/>
              </p:ext>
            </p:extLst>
          </p:nvPr>
        </p:nvGraphicFramePr>
        <p:xfrm>
          <a:off x="7014117" y="2749188"/>
          <a:ext cx="49750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346">
                  <a:extLst>
                    <a:ext uri="{9D8B030D-6E8A-4147-A177-3AD203B41FA5}">
                      <a16:colId xmlns:a16="http://schemas.microsoft.com/office/drawing/2014/main" val="2496178454"/>
                    </a:ext>
                  </a:extLst>
                </a:gridCol>
                <a:gridCol w="1658346">
                  <a:extLst>
                    <a:ext uri="{9D8B030D-6E8A-4147-A177-3AD203B41FA5}">
                      <a16:colId xmlns:a16="http://schemas.microsoft.com/office/drawing/2014/main" val="2609918971"/>
                    </a:ext>
                  </a:extLst>
                </a:gridCol>
                <a:gridCol w="1658346">
                  <a:extLst>
                    <a:ext uri="{9D8B030D-6E8A-4147-A177-3AD203B41FA5}">
                      <a16:colId xmlns:a16="http://schemas.microsoft.com/office/drawing/2014/main" val="128073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Funding Amount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11724222.690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0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747793.682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9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971573.891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73938486.275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43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8A18CD-0781-4785-B2A9-861A20E8144E}"/>
              </a:ext>
            </a:extLst>
          </p:cNvPr>
          <p:cNvSpPr txBox="1"/>
          <p:nvPr/>
        </p:nvSpPr>
        <p:spPr>
          <a:xfrm>
            <a:off x="6592198" y="5062654"/>
            <a:ext cx="559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Based on the assumptions mentioned above Venture type is the most suitable funding type for Spark Funds to invest 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Analysis -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7969617" cy="479120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Of  the Venture investment type, the countries with highest investment amount and English as an official language are considered the best for investment for Spark Funds</a:t>
            </a:r>
          </a:p>
          <a:p>
            <a:pPr marL="342900" indent="-342900">
              <a:buAutoNum type="arabicPeriod"/>
            </a:pPr>
            <a:r>
              <a:rPr lang="en-IN" sz="2000" dirty="0"/>
              <a:t>Here the data is not filtered in the range of 5 to 15 million and all the investment amounts are considered to find the best countries for investment.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2000" dirty="0"/>
              <a:t>The table shows the investment amounts of top 9 countries.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2000" dirty="0"/>
              <a:t>Only USA, GBR, IND, CAN are English speaking countries in the above table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2000" dirty="0"/>
              <a:t>Though China has second highest investments it is not considered as best country to invest in as English is not official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</a:t>
            </a:r>
            <a:r>
              <a:rPr lang="en-IN" sz="2000" b="1" dirty="0"/>
              <a:t>USA, GBR and IND are considered as the top 3 best countries for Spark Funds to invest in.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B6E8F0-67B9-478A-8C64-D5409F83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2495"/>
              </p:ext>
            </p:extLst>
          </p:nvPr>
        </p:nvGraphicFramePr>
        <p:xfrm>
          <a:off x="8552986" y="1854926"/>
          <a:ext cx="294392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5">
                  <a:extLst>
                    <a:ext uri="{9D8B030D-6E8A-4147-A177-3AD203B41FA5}">
                      <a16:colId xmlns:a16="http://schemas.microsoft.com/office/drawing/2014/main" val="3690952828"/>
                    </a:ext>
                  </a:extLst>
                </a:gridCol>
                <a:gridCol w="1881907">
                  <a:extLst>
                    <a:ext uri="{9D8B030D-6E8A-4147-A177-3AD203B41FA5}">
                      <a16:colId xmlns:a16="http://schemas.microsoft.com/office/drawing/2014/main" val="585031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Invest Amount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6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420068029342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2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5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6854350477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8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3167647127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52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Analysis - 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7780046" cy="434426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/>
              <a:t>All the primary categories of investments are mapped to 8 sectors.</a:t>
            </a:r>
          </a:p>
          <a:p>
            <a:pPr marL="342900" indent="-342900">
              <a:buAutoNum type="arabicPeriod"/>
            </a:pPr>
            <a:r>
              <a:rPr lang="en-IN" sz="1800" dirty="0"/>
              <a:t>Investments of the Venture type and in the range of 5 to 15 million USD are considered.</a:t>
            </a:r>
          </a:p>
          <a:p>
            <a:pPr marL="342900" indent="-342900">
              <a:buAutoNum type="arabicPeriod"/>
            </a:pPr>
            <a:r>
              <a:rPr lang="en-IN" sz="1800" dirty="0"/>
              <a:t>Only top three English speaking countries with highest investments are considered.</a:t>
            </a:r>
          </a:p>
          <a:p>
            <a:pPr marL="342900" indent="-342900">
              <a:buAutoNum type="arabicPeriod"/>
            </a:pPr>
            <a:r>
              <a:rPr lang="en-IN" sz="1800" dirty="0"/>
              <a:t>Sectors with the highest number of investments are considered as the best countries to invest in.</a:t>
            </a:r>
          </a:p>
          <a:p>
            <a:pPr marL="342900" indent="-342900">
              <a:buAutoNum type="arabicPeriod"/>
            </a:pPr>
            <a:r>
              <a:rPr lang="en-IN" sz="1800" dirty="0"/>
              <a:t>The table shows the number of investments for each sector in each country.</a:t>
            </a:r>
          </a:p>
          <a:p>
            <a:pPr marL="342900" indent="-342900">
              <a:buAutoNum type="arabicPeriod"/>
            </a:pPr>
            <a:r>
              <a:rPr lang="en-IN" sz="1800" dirty="0"/>
              <a:t>The best sectors are highlighted in Green and the observations are as follows</a:t>
            </a:r>
          </a:p>
          <a:p>
            <a:pPr lvl="1"/>
            <a:r>
              <a:rPr lang="en-IN" sz="1400" dirty="0"/>
              <a:t>Best sectors to invest in USA – Others, Cleantech/Semiconductors, Social Finance Analytics &amp; Advertising</a:t>
            </a:r>
          </a:p>
          <a:p>
            <a:pPr lvl="1"/>
            <a:r>
              <a:rPr lang="en-IN" sz="1400" dirty="0"/>
              <a:t>Best sectors to invest in GBR - Others, Cleantech/Semiconductors, Social Finance Analytics &amp; Advertising</a:t>
            </a:r>
          </a:p>
          <a:p>
            <a:pPr lvl="1"/>
            <a:r>
              <a:rPr lang="en-IN" sz="1400" dirty="0"/>
              <a:t>Best sectors to invest in IND – Others, News Search and Messaging, India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F32C16-2DD2-468F-B62C-149284A00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0184"/>
              </p:ext>
            </p:extLst>
          </p:nvPr>
        </p:nvGraphicFramePr>
        <p:xfrm>
          <a:off x="8374565" y="1496218"/>
          <a:ext cx="3724507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11">
                  <a:extLst>
                    <a:ext uri="{9D8B030D-6E8A-4147-A177-3AD203B41FA5}">
                      <a16:colId xmlns:a16="http://schemas.microsoft.com/office/drawing/2014/main" val="2824167285"/>
                    </a:ext>
                  </a:extLst>
                </a:gridCol>
                <a:gridCol w="676346">
                  <a:extLst>
                    <a:ext uri="{9D8B030D-6E8A-4147-A177-3AD203B41FA5}">
                      <a16:colId xmlns:a16="http://schemas.microsoft.com/office/drawing/2014/main" val="4156696375"/>
                    </a:ext>
                  </a:extLst>
                </a:gridCol>
                <a:gridCol w="646872">
                  <a:extLst>
                    <a:ext uri="{9D8B030D-6E8A-4147-A177-3AD203B41FA5}">
                      <a16:colId xmlns:a16="http://schemas.microsoft.com/office/drawing/2014/main" val="220430341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488539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Others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0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Cleantech / Semiconductors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8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Social, Finance, Analytics, Advertising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News, Search and 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5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Automotive &amp; Sports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Health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Manufacturing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3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Results – Investment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3CF26-C0AB-4236-8725-FFF5D972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2" y="1496218"/>
            <a:ext cx="11812859" cy="5183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357C1-5D57-4F9B-868E-18CF3806C186}"/>
              </a:ext>
            </a:extLst>
          </p:cNvPr>
          <p:cNvSpPr txBox="1"/>
          <p:nvPr/>
        </p:nvSpPr>
        <p:spPr>
          <a:xfrm>
            <a:off x="4529571" y="2088157"/>
            <a:ext cx="263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Left plot – Bar plot of </a:t>
            </a:r>
            <a:r>
              <a:rPr lang="en-IN" dirty="0" err="1"/>
              <a:t>Avg</a:t>
            </a:r>
            <a:r>
              <a:rPr lang="en-IN" dirty="0"/>
              <a:t> amount of investments against Investment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BA3CD-C42B-45D5-ACDD-506D894ADC7B}"/>
              </a:ext>
            </a:extLst>
          </p:cNvPr>
          <p:cNvSpPr txBox="1"/>
          <p:nvPr/>
        </p:nvSpPr>
        <p:spPr>
          <a:xfrm>
            <a:off x="4529571" y="3405960"/>
            <a:ext cx="263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Right plot – Count plot of No of investments against Investment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C5A87-DD9C-48C4-9F6A-3FE297609797}"/>
              </a:ext>
            </a:extLst>
          </p:cNvPr>
          <p:cNvSpPr txBox="1"/>
          <p:nvPr/>
        </p:nvSpPr>
        <p:spPr>
          <a:xfrm>
            <a:off x="4529571" y="4723763"/>
            <a:ext cx="263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two plots show </a:t>
            </a:r>
            <a:r>
              <a:rPr lang="en-IN" b="1" dirty="0"/>
              <a:t>Venture</a:t>
            </a:r>
            <a:r>
              <a:rPr lang="en-IN" dirty="0"/>
              <a:t> type has average investments between 5 to 15 million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05" y="2624362"/>
            <a:ext cx="5415988" cy="2293328"/>
          </a:xfrm>
        </p:spPr>
        <p:txBody>
          <a:bodyPr>
            <a:normAutofit/>
          </a:bodyPr>
          <a:lstStyle/>
          <a:p>
            <a:r>
              <a:rPr lang="en-IN" sz="1800" dirty="0"/>
              <a:t>The bar plot shows the amount of investments by country code of venture investment type in decreasing order.</a:t>
            </a:r>
          </a:p>
          <a:p>
            <a:r>
              <a:rPr lang="en-IN" sz="1800" dirty="0"/>
              <a:t>USA, CHN, GBR, IND, CAN, FRA, ISR, DEU, JPN are top 9 countries to investment.</a:t>
            </a:r>
          </a:p>
          <a:p>
            <a:r>
              <a:rPr lang="en-IN" sz="1800" dirty="0"/>
              <a:t>USA, GBR, IND are top three English speaking countries to invest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Results – Country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874AC-D1FC-45F7-8B15-52EDF336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117686"/>
            <a:ext cx="5067300" cy="3514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2479D-4A6A-4B90-AFFB-229CA423D458}"/>
              </a:ext>
            </a:extLst>
          </p:cNvPr>
          <p:cNvSpPr txBox="1"/>
          <p:nvPr/>
        </p:nvSpPr>
        <p:spPr>
          <a:xfrm>
            <a:off x="7748833" y="5632411"/>
            <a:ext cx="205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Y axis - Values are in log scale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2568604"/>
            <a:ext cx="5388428" cy="2639015"/>
          </a:xfrm>
        </p:spPr>
        <p:txBody>
          <a:bodyPr>
            <a:normAutofit/>
          </a:bodyPr>
          <a:lstStyle/>
          <a:p>
            <a:r>
              <a:rPr lang="en-IN" sz="1800" dirty="0"/>
              <a:t>The bar plot shows the top 3 sectors to invest for Venture type in top 3 countries in the range of 5 to 15 million USD</a:t>
            </a:r>
          </a:p>
          <a:p>
            <a:r>
              <a:rPr lang="en-IN" sz="1800" dirty="0"/>
              <a:t>Others, Cleantech / Semiconductors, Social Finance Analytics Advertising best sectors to invest in USA and GBR</a:t>
            </a:r>
          </a:p>
          <a:p>
            <a:r>
              <a:rPr lang="en-IN" sz="1800" dirty="0"/>
              <a:t>Others, News Search and Messaging, Entertainment best sectors to invest in IND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Results – Sector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532B2-E92B-4457-A90F-5120EF1B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77" y="1496218"/>
            <a:ext cx="6360957" cy="5187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C3981-1A14-437D-86E0-DCC33EA88875}"/>
              </a:ext>
            </a:extLst>
          </p:cNvPr>
          <p:cNvSpPr txBox="1"/>
          <p:nvPr/>
        </p:nvSpPr>
        <p:spPr>
          <a:xfrm>
            <a:off x="8022210" y="6581001"/>
            <a:ext cx="205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Y axis - Values are in log scale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795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 Abstract</vt:lpstr>
      <vt:lpstr> Problem solving methodology</vt:lpstr>
      <vt:lpstr> Analysis – Investment Type</vt:lpstr>
      <vt:lpstr> Analysis - Countries</vt:lpstr>
      <vt:lpstr> Analysis - Sectors</vt:lpstr>
      <vt:lpstr> Results – Investment Analysis</vt:lpstr>
      <vt:lpstr> Results – Country Analysis</vt:lpstr>
      <vt:lpstr> Results – Sector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Sasidhar Attaluri</cp:lastModifiedBy>
  <cp:revision>51</cp:revision>
  <dcterms:created xsi:type="dcterms:W3CDTF">2016-06-09T08:16:28Z</dcterms:created>
  <dcterms:modified xsi:type="dcterms:W3CDTF">2018-02-03T14:00:50Z</dcterms:modified>
</cp:coreProperties>
</file>