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7"/>
  </p:notesMasterIdLst>
  <p:sldIdLst>
    <p:sldId id="256" r:id="rId9"/>
    <p:sldId id="276" r:id="rId10"/>
    <p:sldId id="258" r:id="rId11"/>
    <p:sldId id="296" r:id="rId12"/>
    <p:sldId id="260" r:id="rId13"/>
    <p:sldId id="273" r:id="rId14"/>
    <p:sldId id="262" r:id="rId15"/>
    <p:sldId id="284" r:id="rId16"/>
    <p:sldId id="290" r:id="rId17"/>
    <p:sldId id="277" r:id="rId18"/>
    <p:sldId id="264" r:id="rId19"/>
    <p:sldId id="291" r:id="rId20"/>
    <p:sldId id="292" r:id="rId21"/>
    <p:sldId id="293" r:id="rId22"/>
    <p:sldId id="294" r:id="rId23"/>
    <p:sldId id="287" r:id="rId24"/>
    <p:sldId id="295"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32"/>
  </p:normalViewPr>
  <p:slideViewPr>
    <p:cSldViewPr snapToGrid="0" snapToObjects="1">
      <p:cViewPr varScale="1">
        <p:scale>
          <a:sx n="73" d="100"/>
          <a:sy n="73"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5/13/2019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43900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51374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29"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28"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entropy-how-decision-trees-make-decisions-2946b9c18c8" TargetMode="External"/><Relationship Id="rId2" Type="http://schemas.openxmlformats.org/officeDocument/2006/relationships/hyperlink" Target="https://monkeylearn.com/text-classification/" TargetMode="External"/><Relationship Id="rId1" Type="http://schemas.openxmlformats.org/officeDocument/2006/relationships/slideLayout" Target="../slideLayouts/slideLayout37.xml"/><Relationship Id="rId5" Type="http://schemas.openxmlformats.org/officeDocument/2006/relationships/hyperlink" Target="https://www.analyticsvidhya.com/blog/2017/06/word-embeddings-count-word2veec/" TargetMode="External"/><Relationship Id="rId4" Type="http://schemas.openxmlformats.org/officeDocument/2006/relationships/hyperlink" Target="https://fasttext.cc/docs/en/supervised-tutoria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monkeylearn.com/blog/definitive-guide-natural-language-processing/"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nvestopedia.com/terms/m/machine-learning.asp" TargetMode="Externa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dirty="0" smtClean="0"/>
              <a:t>Machine Learning Models</a:t>
            </a:r>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Tree>
    <p:extLst>
      <p:ext uri="{BB962C8B-B14F-4D97-AF65-F5344CB8AC3E}">
        <p14:creationId xmlns:p14="http://schemas.microsoft.com/office/powerpoint/2010/main" val="73395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a:xfrm>
            <a:off x="150401" y="1332352"/>
            <a:ext cx="4813485" cy="5342768"/>
          </a:xfrm>
        </p:spPr>
        <p:txBody>
          <a:bodyPr/>
          <a:lstStyle/>
          <a:p>
            <a:pPr marL="285750" indent="-285750">
              <a:buFont typeface="Arial" panose="020B0604020202020204" pitchFamily="34" charset="0"/>
              <a:buChar char="•"/>
            </a:pPr>
            <a:r>
              <a:rPr lang="en-US" dirty="0" smtClean="0"/>
              <a:t/>
            </a:r>
            <a:br>
              <a:rPr lang="en-US" dirty="0" smtClean="0"/>
            </a:br>
            <a:r>
              <a:rPr lang="en-US" dirty="0" smtClean="0"/>
              <a:t>To begin with, k can be initialized as </a:t>
            </a:r>
            <a:r>
              <a:rPr lang="en-US" dirty="0" err="1" smtClean="0"/>
              <a:t>Sqaure</a:t>
            </a:r>
            <a:r>
              <a:rPr lang="en-US" dirty="0" smtClean="0"/>
              <a:t> Root of Total No. of Observation.</a:t>
            </a:r>
            <a:br>
              <a:rPr lang="en-US" dirty="0" smtClean="0"/>
            </a:br>
            <a:r>
              <a:rPr lang="en-US" dirty="0"/>
              <a:t/>
            </a:r>
            <a:br>
              <a:rPr lang="en-US" dirty="0"/>
            </a:br>
            <a:r>
              <a:rPr lang="en-US" dirty="0" smtClean="0"/>
              <a:t>K= (n)^1/2</a:t>
            </a:r>
            <a:br>
              <a:rPr lang="en-US" dirty="0" smtClean="0"/>
            </a:br>
            <a:r>
              <a:rPr lang="en-US" dirty="0"/>
              <a:t/>
            </a:r>
            <a:br>
              <a:rPr lang="en-US" dirty="0"/>
            </a:br>
            <a:r>
              <a:rPr lang="en-US" dirty="0" smtClean="0"/>
              <a:t>Decide the distance Measure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Training and Test datasets are fed into the algorithm simultaneously.</a:t>
            </a:r>
            <a:endParaRPr lang="en-US" dirty="0"/>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50401" y="526075"/>
            <a:ext cx="4356285" cy="1148071"/>
          </a:xfrm>
        </p:spPr>
        <p:txBody>
          <a:bodyPr/>
          <a:lstStyle/>
          <a:p>
            <a:r>
              <a:rPr lang="en-US" dirty="0" smtClean="0"/>
              <a:t>K-Nearest Neighbor</a:t>
            </a:r>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11</a:t>
            </a:fld>
            <a:endParaRPr lang="en-US" dirty="0"/>
          </a:p>
        </p:txBody>
      </p:sp>
      <p:pic>
        <p:nvPicPr>
          <p:cNvPr id="2" name="Picture 1"/>
          <p:cNvPicPr>
            <a:picLocks noChangeAspect="1"/>
          </p:cNvPicPr>
          <p:nvPr/>
        </p:nvPicPr>
        <p:blipFill>
          <a:blip r:embed="rId2"/>
          <a:stretch>
            <a:fillRect/>
          </a:stretch>
        </p:blipFill>
        <p:spPr>
          <a:xfrm>
            <a:off x="536186" y="2890180"/>
            <a:ext cx="3584714" cy="2568905"/>
          </a:xfrm>
          <a:prstGeom prst="rect">
            <a:avLst/>
          </a:prstGeom>
        </p:spPr>
      </p:pic>
      <p:pic>
        <p:nvPicPr>
          <p:cNvPr id="9" name="Picture 8"/>
          <p:cNvPicPr>
            <a:picLocks noChangeAspect="1"/>
          </p:cNvPicPr>
          <p:nvPr/>
        </p:nvPicPr>
        <p:blipFill>
          <a:blip r:embed="rId3"/>
          <a:stretch>
            <a:fillRect/>
          </a:stretch>
        </p:blipFill>
        <p:spPr>
          <a:xfrm>
            <a:off x="5349671" y="1674146"/>
            <a:ext cx="4967951" cy="3657162"/>
          </a:xfrm>
          <a:prstGeom prst="rect">
            <a:avLst/>
          </a:prstGeom>
        </p:spPr>
      </p:pic>
    </p:spTree>
    <p:extLst>
      <p:ext uri="{BB962C8B-B14F-4D97-AF65-F5344CB8AC3E}">
        <p14:creationId xmlns:p14="http://schemas.microsoft.com/office/powerpoint/2010/main" val="3499999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a:xfrm>
            <a:off x="150401" y="1332352"/>
            <a:ext cx="4813485" cy="5342768"/>
          </a:xfrm>
        </p:spPr>
        <p:txBody>
          <a:bodyPr/>
          <a:lstStyle/>
          <a:p>
            <a:pPr marL="285750" indent="-285750">
              <a:buFont typeface="Arial" panose="020B0604020202020204" pitchFamily="34" charset="0"/>
              <a:buChar char="•"/>
            </a:pPr>
            <a:r>
              <a:rPr lang="en-US" dirty="0" smtClean="0"/>
              <a:t>Random Forests classifiers are trained via the bagging method. Bagging or Bootstrap Aggregating, consists of randomly sampling subsets of the training data, fitting a model to these smaller data sets, and aggregating the predictions</a:t>
            </a:r>
            <a:br>
              <a:rPr lang="en-US" dirty="0" smtClean="0"/>
            </a:br>
            <a:r>
              <a:rPr lang="en-US" dirty="0" smtClean="0"/>
              <a:t/>
            </a:r>
            <a:br>
              <a:rPr lang="en-US" dirty="0" smtClean="0"/>
            </a:br>
            <a:r>
              <a:rPr lang="en-US" dirty="0" smtClean="0"/>
              <a:t>we are using “Entropy” which is measure of disorder.</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Information Gain is a metric to measure the reduction of this disorder</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50401" y="526075"/>
            <a:ext cx="4356285" cy="1148071"/>
          </a:xfrm>
        </p:spPr>
        <p:txBody>
          <a:bodyPr/>
          <a:lstStyle/>
          <a:p>
            <a:r>
              <a:rPr lang="en-US" dirty="0" smtClean="0"/>
              <a:t>Random Forest</a:t>
            </a:r>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12</a:t>
            </a:fld>
            <a:endParaRPr lang="en-US" dirty="0"/>
          </a:p>
        </p:txBody>
      </p:sp>
      <p:pic>
        <p:nvPicPr>
          <p:cNvPr id="3" name="Picture 2"/>
          <p:cNvPicPr>
            <a:picLocks noChangeAspect="1"/>
          </p:cNvPicPr>
          <p:nvPr/>
        </p:nvPicPr>
        <p:blipFill>
          <a:blip r:embed="rId2"/>
          <a:stretch>
            <a:fillRect/>
          </a:stretch>
        </p:blipFill>
        <p:spPr>
          <a:xfrm>
            <a:off x="5240755" y="1332352"/>
            <a:ext cx="5711208" cy="4283406"/>
          </a:xfrm>
          <a:prstGeom prst="rect">
            <a:avLst/>
          </a:prstGeom>
        </p:spPr>
      </p:pic>
      <p:pic>
        <p:nvPicPr>
          <p:cNvPr id="4" name="Picture 3"/>
          <p:cNvPicPr>
            <a:picLocks noChangeAspect="1"/>
          </p:cNvPicPr>
          <p:nvPr/>
        </p:nvPicPr>
        <p:blipFill>
          <a:blip r:embed="rId3"/>
          <a:stretch>
            <a:fillRect/>
          </a:stretch>
        </p:blipFill>
        <p:spPr>
          <a:xfrm>
            <a:off x="995450" y="3177229"/>
            <a:ext cx="2845030" cy="650004"/>
          </a:xfrm>
          <a:prstGeom prst="rect">
            <a:avLst/>
          </a:prstGeom>
        </p:spPr>
      </p:pic>
      <p:pic>
        <p:nvPicPr>
          <p:cNvPr id="4100" name="Picture 4" descr="https://cdn-images-1.medium.com/max/800/0*08CaHVjPCgs_fZyp"/>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995450" y="4436234"/>
            <a:ext cx="3161212" cy="39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04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a:xfrm>
            <a:off x="150401" y="2063930"/>
            <a:ext cx="4813485" cy="4611189"/>
          </a:xfrm>
        </p:spPr>
        <p:txBody>
          <a:bodyPr/>
          <a:lstStyle/>
          <a:p>
            <a:r>
              <a:rPr lang="en-US" b="1" dirty="0"/>
              <a:t>S</a:t>
            </a:r>
            <a:r>
              <a:rPr lang="en-US" dirty="0"/>
              <a:t>upport Vector Machine </a:t>
            </a:r>
            <a:r>
              <a:rPr lang="en-US" dirty="0" smtClean="0"/>
              <a:t> </a:t>
            </a:r>
            <a:r>
              <a:rPr lang="en-US" dirty="0"/>
              <a:t>is responsible for finding the decision boundary to separate different classes and maximize the margin</a:t>
            </a:r>
            <a:r>
              <a:rPr lang="en-US" dirty="0" smtClean="0"/>
              <a:t>.</a:t>
            </a:r>
            <a:br>
              <a:rPr lang="en-US" dirty="0" smtClean="0"/>
            </a:br>
            <a:r>
              <a:rPr lang="en-US" dirty="0"/>
              <a:t/>
            </a:r>
            <a:br>
              <a:rPr lang="en-US" dirty="0"/>
            </a:br>
            <a:r>
              <a:rPr lang="en-US" dirty="0"/>
              <a:t>Margins</a:t>
            </a:r>
            <a:r>
              <a:rPr lang="en-US" b="1" dirty="0"/>
              <a:t> </a:t>
            </a:r>
            <a:r>
              <a:rPr lang="en-US" dirty="0"/>
              <a:t>are the (perpendicular) distances between the line and </a:t>
            </a:r>
            <a:r>
              <a:rPr lang="en-US" dirty="0" smtClean="0"/>
              <a:t>the stars and triangles are lying on the edge of the Hyperplane are called Support Vectors.</a:t>
            </a:r>
            <a:br>
              <a:rPr lang="en-US" dirty="0" smtClean="0"/>
            </a:br>
            <a:r>
              <a:rPr lang="en-US" dirty="0"/>
              <a:t/>
            </a:r>
            <a:br>
              <a:rPr lang="en-US" dirty="0"/>
            </a:br>
            <a:r>
              <a:rPr lang="en-US" b="1" dirty="0"/>
              <a:t>H</a:t>
            </a:r>
            <a:r>
              <a:rPr lang="en-US" dirty="0"/>
              <a:t>yperplane is an (n minus 1)-dimensional subspace for an n-dimensional space. For a 2-dimension space, its hyperplane will be 1-dimension, which is just a line. For a 3-dimension space, its hyperplane will be </a:t>
            </a:r>
            <a:r>
              <a:rPr lang="en-US" dirty="0" smtClean="0"/>
              <a:t>2-dimension.</a:t>
            </a:r>
            <a:br>
              <a:rPr lang="en-US" dirty="0" smtClean="0"/>
            </a:br>
            <a:r>
              <a:rPr lang="en-US" dirty="0"/>
              <a:t/>
            </a:r>
            <a:br>
              <a:rPr lang="en-US" dirty="0"/>
            </a:br>
            <a:r>
              <a:rPr lang="en-US" dirty="0" smtClean="0"/>
              <a:t>Kernel used is “Radial” which creates a Hyperplane in Multi-dimensions and then separate the classes. Gaussian Radial Basis Function is most commonly used.</a:t>
            </a:r>
            <a:endParaRPr lang="en-US" dirty="0"/>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50401" y="526075"/>
            <a:ext cx="4356285" cy="1148071"/>
          </a:xfrm>
        </p:spPr>
        <p:txBody>
          <a:bodyPr/>
          <a:lstStyle/>
          <a:p>
            <a:r>
              <a:rPr lang="en-US" dirty="0" smtClean="0"/>
              <a:t>Support Vector Machines</a:t>
            </a:r>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13</a:t>
            </a:fld>
            <a:endParaRPr lang="en-US" dirty="0"/>
          </a:p>
        </p:txBody>
      </p:sp>
      <p:pic>
        <p:nvPicPr>
          <p:cNvPr id="4" name="Picture 3"/>
          <p:cNvPicPr>
            <a:picLocks noChangeAspect="1"/>
          </p:cNvPicPr>
          <p:nvPr/>
        </p:nvPicPr>
        <p:blipFill>
          <a:blip r:embed="rId2"/>
          <a:stretch>
            <a:fillRect/>
          </a:stretch>
        </p:blipFill>
        <p:spPr>
          <a:xfrm>
            <a:off x="6608308" y="526075"/>
            <a:ext cx="4011794" cy="3013959"/>
          </a:xfrm>
          <a:prstGeom prst="rect">
            <a:avLst/>
          </a:prstGeom>
        </p:spPr>
      </p:pic>
      <p:pic>
        <p:nvPicPr>
          <p:cNvPr id="5" name="Picture 4"/>
          <p:cNvPicPr>
            <a:picLocks noChangeAspect="1"/>
          </p:cNvPicPr>
          <p:nvPr/>
        </p:nvPicPr>
        <p:blipFill>
          <a:blip r:embed="rId3"/>
          <a:stretch>
            <a:fillRect/>
          </a:stretch>
        </p:blipFill>
        <p:spPr>
          <a:xfrm>
            <a:off x="6608307" y="3719144"/>
            <a:ext cx="4011795" cy="2812285"/>
          </a:xfrm>
          <a:prstGeom prst="rect">
            <a:avLst/>
          </a:prstGeom>
        </p:spPr>
      </p:pic>
    </p:spTree>
    <p:extLst>
      <p:ext uri="{BB962C8B-B14F-4D97-AF65-F5344CB8AC3E}">
        <p14:creationId xmlns:p14="http://schemas.microsoft.com/office/powerpoint/2010/main" val="3237350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685978" y="3307012"/>
            <a:ext cx="10820170" cy="592470"/>
          </a:xfrm>
        </p:spPr>
        <p:txBody>
          <a:bodyPr/>
          <a:lstStyle/>
          <a:p>
            <a:r>
              <a:rPr lang="en-US" dirty="0" smtClean="0"/>
              <a:t>Deep Learning Model</a:t>
            </a:r>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14</a:t>
            </a:fld>
            <a:endParaRPr lang="en-US" dirty="0"/>
          </a:p>
        </p:txBody>
      </p:sp>
    </p:spTree>
    <p:extLst>
      <p:ext uri="{BB962C8B-B14F-4D97-AF65-F5344CB8AC3E}">
        <p14:creationId xmlns:p14="http://schemas.microsoft.com/office/powerpoint/2010/main" val="428602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a:xfrm>
            <a:off x="150401" y="1674146"/>
            <a:ext cx="4813485" cy="5000973"/>
          </a:xfrm>
        </p:spPr>
        <p:txBody>
          <a:bodyPr/>
          <a:lstStyle/>
          <a:p>
            <a:r>
              <a:rPr lang="en-US" dirty="0" err="1"/>
              <a:t>FastText</a:t>
            </a:r>
            <a:r>
              <a:rPr lang="en-US" dirty="0"/>
              <a:t> is an open-source, free, lightweight library that allows users to learn text representations and text classifiers</a:t>
            </a:r>
            <a:r>
              <a:rPr lang="en-US" dirty="0" smtClean="0"/>
              <a:t>.</a:t>
            </a:r>
            <a:br>
              <a:rPr lang="en-US" dirty="0" smtClean="0"/>
            </a:br>
            <a:r>
              <a:rPr lang="en-US" dirty="0"/>
              <a:t/>
            </a:r>
            <a:br>
              <a:rPr lang="en-US" dirty="0"/>
            </a:br>
            <a:r>
              <a:rPr lang="en-US" dirty="0" smtClean="0"/>
              <a:t/>
            </a:r>
            <a:br>
              <a:rPr lang="en-US" dirty="0" smtClean="0"/>
            </a:br>
            <a:r>
              <a:rPr lang="en-US" dirty="0" smtClean="0"/>
              <a:t>All the label start by the “__label__” prefix, which is how </a:t>
            </a:r>
            <a:r>
              <a:rPr lang="en-US" dirty="0" err="1" smtClean="0"/>
              <a:t>fasttext</a:t>
            </a:r>
            <a:r>
              <a:rPr lang="en-US" dirty="0" smtClean="0"/>
              <a:t> recognize what is label and what is a word.</a:t>
            </a:r>
            <a:br>
              <a:rPr lang="en-US" dirty="0" smtClean="0"/>
            </a:br>
            <a:r>
              <a:rPr lang="en-US" dirty="0"/>
              <a:t/>
            </a:r>
            <a:br>
              <a:rPr lang="en-US" dirty="0"/>
            </a:br>
            <a:r>
              <a:rPr lang="en-US" dirty="0" smtClean="0"/>
              <a:t>For </a:t>
            </a:r>
            <a:r>
              <a:rPr lang="en-US" dirty="0" err="1" smtClean="0"/>
              <a:t>eg</a:t>
            </a:r>
            <a:r>
              <a:rPr lang="en-US" dirty="0" smtClean="0"/>
              <a:t>:</a:t>
            </a:r>
            <a:br>
              <a:rPr lang="en-US" dirty="0" smtClean="0"/>
            </a:br>
            <a:r>
              <a:rPr lang="en-US" dirty="0" smtClean="0"/>
              <a:t/>
            </a:r>
            <a:br>
              <a:rPr lang="en-US" dirty="0" smtClean="0"/>
            </a:br>
            <a:r>
              <a:rPr lang="en-US" dirty="0" smtClean="0"/>
              <a:t>__Label1__text………………………</a:t>
            </a:r>
            <a:br>
              <a:rPr lang="en-US" dirty="0" smtClean="0"/>
            </a:br>
            <a:r>
              <a:rPr lang="en-US" dirty="0"/>
              <a:t/>
            </a:r>
            <a:br>
              <a:rPr lang="en-US" dirty="0"/>
            </a:br>
            <a:r>
              <a:rPr lang="en-US" dirty="0" smtClean="0"/>
              <a:t>Each word is broken down in to grams. For </a:t>
            </a:r>
            <a:r>
              <a:rPr lang="en-US" dirty="0" err="1" smtClean="0"/>
              <a:t>eg</a:t>
            </a:r>
            <a:r>
              <a:rPr lang="en-US" dirty="0" smtClean="0"/>
              <a:t>:</a:t>
            </a:r>
            <a:br>
              <a:rPr lang="en-US" dirty="0" smtClean="0"/>
            </a:br>
            <a:r>
              <a:rPr lang="en-US" dirty="0" smtClean="0"/>
              <a:t>“Different”:- Diff, </a:t>
            </a:r>
            <a:r>
              <a:rPr lang="en-US" dirty="0" err="1" smtClean="0"/>
              <a:t>iffe</a:t>
            </a:r>
            <a:r>
              <a:rPr lang="en-US" dirty="0" smtClean="0"/>
              <a:t>, </a:t>
            </a:r>
            <a:r>
              <a:rPr lang="en-US" dirty="0" err="1" smtClean="0"/>
              <a:t>ffe</a:t>
            </a:r>
            <a:r>
              <a:rPr lang="en-US" dirty="0" smtClean="0"/>
              <a:t>, </a:t>
            </a:r>
            <a:r>
              <a:rPr lang="en-US" dirty="0" err="1" smtClean="0"/>
              <a:t>eren</a:t>
            </a:r>
            <a:r>
              <a:rPr lang="en-US" dirty="0" smtClean="0"/>
              <a:t>, rent, </a:t>
            </a:r>
            <a:r>
              <a:rPr lang="en-US" dirty="0" err="1" smtClean="0"/>
              <a:t>erent</a:t>
            </a:r>
            <a:r>
              <a:rPr lang="en-US" dirty="0" smtClean="0"/>
              <a:t>.</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50401" y="526075"/>
            <a:ext cx="4356285" cy="1148071"/>
          </a:xfrm>
        </p:spPr>
        <p:txBody>
          <a:bodyPr/>
          <a:lstStyle/>
          <a:p>
            <a:r>
              <a:rPr lang="en-US" dirty="0" smtClean="0"/>
              <a:t>FASTTEXT</a:t>
            </a:r>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15</a:t>
            </a:fld>
            <a:endParaRPr lang="en-US" dirty="0"/>
          </a:p>
        </p:txBody>
      </p:sp>
    </p:spTree>
    <p:extLst>
      <p:ext uri="{BB962C8B-B14F-4D97-AF65-F5344CB8AC3E}">
        <p14:creationId xmlns:p14="http://schemas.microsoft.com/office/powerpoint/2010/main" val="2921968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6D1B6C-2498-6F4E-96B2-2A78CBA80E80}"/>
              </a:ext>
            </a:extLst>
          </p:cNvPr>
          <p:cNvSpPr>
            <a:spLocks noGrp="1"/>
          </p:cNvSpPr>
          <p:nvPr>
            <p:ph type="ctrTitle"/>
          </p:nvPr>
        </p:nvSpPr>
        <p:spPr>
          <a:xfrm>
            <a:off x="0" y="0"/>
            <a:ext cx="12192000" cy="1262461"/>
          </a:xfrm>
        </p:spPr>
        <p:txBody>
          <a:bodyPr/>
          <a:lstStyle/>
          <a:p>
            <a:pPr algn="l"/>
            <a:r>
              <a:rPr lang="en-US" dirty="0" smtClean="0"/>
              <a:t>Model Comparison: Accuracy and Computation Cost</a:t>
            </a:r>
            <a:endParaRPr lang="en-US" dirty="0"/>
          </a:p>
        </p:txBody>
      </p:sp>
      <p:sp>
        <p:nvSpPr>
          <p:cNvPr id="2" name="Slide Number Placeholder 1">
            <a:extLst>
              <a:ext uri="{FF2B5EF4-FFF2-40B4-BE49-F238E27FC236}">
                <a16:creationId xmlns:a16="http://schemas.microsoft.com/office/drawing/2014/main" id="{B5E4AF72-C04B-5741-A5F8-39F7F8A20E19}"/>
              </a:ext>
            </a:extLst>
          </p:cNvPr>
          <p:cNvSpPr>
            <a:spLocks noGrp="1"/>
          </p:cNvSpPr>
          <p:nvPr>
            <p:ph type="sldNum" sz="quarter" idx="10"/>
          </p:nvPr>
        </p:nvSpPr>
        <p:spPr/>
        <p:txBody>
          <a:bodyPr/>
          <a:lstStyle/>
          <a:p>
            <a:fld id="{58B792A5-9BAE-6942-BFE1-9FCDB51EA51E}" type="slidenum">
              <a:rPr lang="en-US" smtClean="0"/>
              <a:pPr/>
              <a:t>16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42585938"/>
              </p:ext>
            </p:extLst>
          </p:nvPr>
        </p:nvGraphicFramePr>
        <p:xfrm>
          <a:off x="699588" y="1777754"/>
          <a:ext cx="9241245" cy="3525765"/>
        </p:xfrm>
        <a:graphic>
          <a:graphicData uri="http://schemas.openxmlformats.org/drawingml/2006/table">
            <a:tbl>
              <a:tblPr firstRow="1" bandRow="1">
                <a:tableStyleId>{5C22544A-7EE6-4342-B048-85BDC9FD1C3A}</a:tableStyleId>
              </a:tblPr>
              <a:tblGrid>
                <a:gridCol w="3080415">
                  <a:extLst>
                    <a:ext uri="{9D8B030D-6E8A-4147-A177-3AD203B41FA5}">
                      <a16:colId xmlns:a16="http://schemas.microsoft.com/office/drawing/2014/main" val="2284634812"/>
                    </a:ext>
                  </a:extLst>
                </a:gridCol>
                <a:gridCol w="3080415">
                  <a:extLst>
                    <a:ext uri="{9D8B030D-6E8A-4147-A177-3AD203B41FA5}">
                      <a16:colId xmlns:a16="http://schemas.microsoft.com/office/drawing/2014/main" val="2005361119"/>
                    </a:ext>
                  </a:extLst>
                </a:gridCol>
                <a:gridCol w="3080415">
                  <a:extLst>
                    <a:ext uri="{9D8B030D-6E8A-4147-A177-3AD203B41FA5}">
                      <a16:colId xmlns:a16="http://schemas.microsoft.com/office/drawing/2014/main" val="817591347"/>
                    </a:ext>
                  </a:extLst>
                </a:gridCol>
              </a:tblGrid>
              <a:tr h="705153">
                <a:tc>
                  <a:txBody>
                    <a:bodyPr/>
                    <a:lstStyle/>
                    <a:p>
                      <a:r>
                        <a:rPr lang="en-US" dirty="0" smtClean="0"/>
                        <a:t>Algorithm</a:t>
                      </a:r>
                      <a:endParaRPr lang="en-US" dirty="0"/>
                    </a:p>
                  </a:txBody>
                  <a:tcPr/>
                </a:tc>
                <a:tc>
                  <a:txBody>
                    <a:bodyPr/>
                    <a:lstStyle/>
                    <a:p>
                      <a:r>
                        <a:rPr lang="en-US" dirty="0" smtClean="0"/>
                        <a:t>Accuracy</a:t>
                      </a:r>
                      <a:endParaRPr lang="en-US" dirty="0"/>
                    </a:p>
                  </a:txBody>
                  <a:tcPr/>
                </a:tc>
                <a:tc>
                  <a:txBody>
                    <a:bodyPr/>
                    <a:lstStyle/>
                    <a:p>
                      <a:r>
                        <a:rPr lang="en-US" dirty="0" smtClean="0"/>
                        <a:t>Computation Cost</a:t>
                      </a:r>
                      <a:endParaRPr lang="en-US" dirty="0"/>
                    </a:p>
                  </a:txBody>
                  <a:tcPr/>
                </a:tc>
                <a:extLst>
                  <a:ext uri="{0D108BD9-81ED-4DB2-BD59-A6C34878D82A}">
                    <a16:rowId xmlns:a16="http://schemas.microsoft.com/office/drawing/2014/main" val="1182548159"/>
                  </a:ext>
                </a:extLst>
              </a:tr>
              <a:tr h="705153">
                <a:tc>
                  <a:txBody>
                    <a:bodyPr/>
                    <a:lstStyle/>
                    <a:p>
                      <a:r>
                        <a:rPr lang="en-US" dirty="0" smtClean="0"/>
                        <a:t>KNN</a:t>
                      </a:r>
                    </a:p>
                  </a:txBody>
                  <a:tcPr/>
                </a:tc>
                <a:tc>
                  <a:txBody>
                    <a:bodyPr/>
                    <a:lstStyle/>
                    <a:p>
                      <a:r>
                        <a:rPr lang="en-US" dirty="0" smtClean="0">
                          <a:effectLst/>
                        </a:rPr>
                        <a:t>0.7356</a:t>
                      </a:r>
                      <a:endParaRPr lang="en-US" dirty="0"/>
                    </a:p>
                  </a:txBody>
                  <a:tcPr/>
                </a:tc>
                <a:tc>
                  <a:txBody>
                    <a:bodyPr/>
                    <a:lstStyle/>
                    <a:p>
                      <a:r>
                        <a:rPr lang="en-US" dirty="0" smtClean="0">
                          <a:effectLst/>
                        </a:rPr>
                        <a:t>1.178149 hours</a:t>
                      </a:r>
                      <a:endParaRPr lang="en-US" dirty="0"/>
                    </a:p>
                  </a:txBody>
                  <a:tcPr/>
                </a:tc>
                <a:extLst>
                  <a:ext uri="{0D108BD9-81ED-4DB2-BD59-A6C34878D82A}">
                    <a16:rowId xmlns:a16="http://schemas.microsoft.com/office/drawing/2014/main" val="4068810827"/>
                  </a:ext>
                </a:extLst>
              </a:tr>
              <a:tr h="705153">
                <a:tc>
                  <a:txBody>
                    <a:bodyPr/>
                    <a:lstStyle/>
                    <a:p>
                      <a:r>
                        <a:rPr lang="en-US" dirty="0" smtClean="0"/>
                        <a:t>Random Forest</a:t>
                      </a:r>
                      <a:endParaRPr lang="en-US" dirty="0"/>
                    </a:p>
                  </a:txBody>
                  <a:tcPr/>
                </a:tc>
                <a:tc>
                  <a:txBody>
                    <a:bodyPr/>
                    <a:lstStyle/>
                    <a:p>
                      <a:r>
                        <a:rPr lang="en-US" dirty="0" smtClean="0">
                          <a:effectLst/>
                        </a:rPr>
                        <a:t>0.8583</a:t>
                      </a:r>
                      <a:endParaRPr lang="en-US" dirty="0"/>
                    </a:p>
                  </a:txBody>
                  <a:tcPr/>
                </a:tc>
                <a:tc>
                  <a:txBody>
                    <a:bodyPr/>
                    <a:lstStyle/>
                    <a:p>
                      <a:r>
                        <a:rPr lang="en-US" dirty="0" smtClean="0">
                          <a:effectLst/>
                        </a:rPr>
                        <a:t>2.073023 hours</a:t>
                      </a:r>
                      <a:endParaRPr lang="en-US" dirty="0"/>
                    </a:p>
                  </a:txBody>
                  <a:tcPr/>
                </a:tc>
                <a:extLst>
                  <a:ext uri="{0D108BD9-81ED-4DB2-BD59-A6C34878D82A}">
                    <a16:rowId xmlns:a16="http://schemas.microsoft.com/office/drawing/2014/main" val="2967045733"/>
                  </a:ext>
                </a:extLst>
              </a:tr>
              <a:tr h="705153">
                <a:tc>
                  <a:txBody>
                    <a:bodyPr/>
                    <a:lstStyle/>
                    <a:p>
                      <a:r>
                        <a:rPr lang="en-US" dirty="0" smtClean="0"/>
                        <a:t>SVM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0.8243</a:t>
                      </a:r>
                      <a:endParaRPr lang="en-US" dirty="0" smtClean="0"/>
                    </a:p>
                    <a:p>
                      <a:endParaRPr lang="en-US" dirty="0"/>
                    </a:p>
                  </a:txBody>
                  <a:tcPr/>
                </a:tc>
                <a:tc>
                  <a:txBody>
                    <a:bodyPr/>
                    <a:lstStyle/>
                    <a:p>
                      <a:r>
                        <a:rPr lang="en-US" dirty="0" smtClean="0">
                          <a:effectLst/>
                        </a:rPr>
                        <a:t>15.74909 </a:t>
                      </a:r>
                      <a:r>
                        <a:rPr lang="en-US" dirty="0" err="1" smtClean="0">
                          <a:effectLst/>
                        </a:rPr>
                        <a:t>mins</a:t>
                      </a:r>
                      <a:endParaRPr lang="en-US" dirty="0"/>
                    </a:p>
                  </a:txBody>
                  <a:tcPr/>
                </a:tc>
                <a:extLst>
                  <a:ext uri="{0D108BD9-81ED-4DB2-BD59-A6C34878D82A}">
                    <a16:rowId xmlns:a16="http://schemas.microsoft.com/office/drawing/2014/main" val="1051063309"/>
                  </a:ext>
                </a:extLst>
              </a:tr>
              <a:tr h="705153">
                <a:tc>
                  <a:txBody>
                    <a:bodyPr/>
                    <a:lstStyle/>
                    <a:p>
                      <a:r>
                        <a:rPr lang="en-US" dirty="0" err="1" smtClean="0"/>
                        <a:t>Fasttext</a:t>
                      </a:r>
                      <a:endParaRPr lang="en-US" dirty="0"/>
                    </a:p>
                  </a:txBody>
                  <a:tcPr/>
                </a:tc>
                <a:tc>
                  <a:txBody>
                    <a:bodyPr/>
                    <a:lstStyle/>
                    <a:p>
                      <a:r>
                        <a:rPr lang="en-US" dirty="0" smtClean="0">
                          <a:effectLst/>
                        </a:rPr>
                        <a:t>0.8631</a:t>
                      </a:r>
                      <a:endParaRPr lang="en-US" dirty="0"/>
                    </a:p>
                  </a:txBody>
                  <a:tcPr/>
                </a:tc>
                <a:tc>
                  <a:txBody>
                    <a:bodyPr/>
                    <a:lstStyle/>
                    <a:p>
                      <a:r>
                        <a:rPr lang="en-US" dirty="0" smtClean="0">
                          <a:effectLst/>
                        </a:rPr>
                        <a:t>13.75627 secs</a:t>
                      </a:r>
                      <a:endParaRPr lang="en-US" dirty="0"/>
                    </a:p>
                  </a:txBody>
                  <a:tcPr/>
                </a:tc>
                <a:extLst>
                  <a:ext uri="{0D108BD9-81ED-4DB2-BD59-A6C34878D82A}">
                    <a16:rowId xmlns:a16="http://schemas.microsoft.com/office/drawing/2014/main" val="491195336"/>
                  </a:ext>
                </a:extLst>
              </a:tr>
            </a:tbl>
          </a:graphicData>
        </a:graphic>
      </p:graphicFrame>
    </p:spTree>
    <p:extLst>
      <p:ext uri="{BB962C8B-B14F-4D97-AF65-F5344CB8AC3E}">
        <p14:creationId xmlns:p14="http://schemas.microsoft.com/office/powerpoint/2010/main" val="636651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a:xfrm>
            <a:off x="300802" y="4999515"/>
            <a:ext cx="10535016" cy="1750421"/>
          </a:xfrm>
        </p:spPr>
        <p:txBody>
          <a:bodyPr/>
          <a:lstStyle/>
          <a:p>
            <a:r>
              <a:rPr lang="en-US" dirty="0">
                <a:hlinkClick r:id="rId2"/>
              </a:rPr>
              <a:t>https://monkeylearn.com/text-classification/</a:t>
            </a:r>
            <a:r>
              <a:rPr lang="en-US" dirty="0" smtClean="0">
                <a:hlinkClick r:id="rId3"/>
              </a:rPr>
              <a:t/>
            </a:r>
            <a:br>
              <a:rPr lang="en-US" dirty="0" smtClean="0">
                <a:hlinkClick r:id="rId3"/>
              </a:rPr>
            </a:br>
            <a:r>
              <a:rPr lang="en-US" dirty="0">
                <a:hlinkClick r:id="rId3"/>
              </a:rPr>
              <a:t/>
            </a:r>
            <a:br>
              <a:rPr lang="en-US" dirty="0">
                <a:hlinkClick r:id="rId3"/>
              </a:rPr>
            </a:br>
            <a:r>
              <a:rPr lang="en-US" dirty="0" smtClean="0">
                <a:hlinkClick r:id="rId3"/>
              </a:rPr>
              <a:t>https</a:t>
            </a:r>
            <a:r>
              <a:rPr lang="en-US" dirty="0">
                <a:hlinkClick r:id="rId3"/>
              </a:rPr>
              <a:t>://</a:t>
            </a:r>
            <a:r>
              <a:rPr lang="en-US" dirty="0" smtClean="0">
                <a:hlinkClick r:id="rId3"/>
              </a:rPr>
              <a:t>towardsdatascience.com/entropy-how-decision-trees-make-decisions-2946b9c18c8</a:t>
            </a:r>
            <a:r>
              <a:rPr lang="en-US" dirty="0" smtClean="0"/>
              <a:t/>
            </a:r>
            <a:br>
              <a:rPr lang="en-US" dirty="0" smtClean="0"/>
            </a:br>
            <a:r>
              <a:rPr lang="en-US" dirty="0"/>
              <a:t/>
            </a:r>
            <a:br>
              <a:rPr lang="en-US" dirty="0"/>
            </a:br>
            <a:r>
              <a:rPr lang="en-US" dirty="0">
                <a:hlinkClick r:id="rId4"/>
              </a:rPr>
              <a:t>https://</a:t>
            </a:r>
            <a:r>
              <a:rPr lang="en-US" dirty="0" smtClean="0">
                <a:hlinkClick r:id="rId4"/>
              </a:rPr>
              <a:t>fasttext.cc/docs/en/supervised-tutorial.html</a:t>
            </a:r>
            <a:r>
              <a:rPr lang="en-US" dirty="0" smtClean="0"/>
              <a:t/>
            </a:r>
            <a:br>
              <a:rPr lang="en-US" dirty="0" smtClean="0"/>
            </a:br>
            <a:r>
              <a:rPr lang="en-US" dirty="0"/>
              <a:t/>
            </a:r>
            <a:br>
              <a:rPr lang="en-US" dirty="0"/>
            </a:br>
            <a:r>
              <a:rPr lang="en-US" dirty="0">
                <a:hlinkClick r:id="rId5"/>
              </a:rPr>
              <a:t>https://www.analyticsvidhya.com/blog/2017/06/word-embeddings-count-word2veec</a:t>
            </a:r>
            <a:r>
              <a:rPr lang="en-US" dirty="0" smtClean="0">
                <a:hlinkClick r:id="rId5"/>
              </a:rPr>
              <a:t>/</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50401" y="4193178"/>
            <a:ext cx="7471954" cy="558142"/>
          </a:xfrm>
        </p:spPr>
        <p:txBody>
          <a:bodyPr/>
          <a:lstStyle/>
          <a:p>
            <a:r>
              <a:rPr lang="en-US" dirty="0" smtClean="0"/>
              <a:t>Additional Readings:</a:t>
            </a:r>
          </a:p>
          <a:p>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17</a:t>
            </a:fld>
            <a:endParaRPr lang="en-US" dirty="0"/>
          </a:p>
        </p:txBody>
      </p:sp>
      <p:sp>
        <p:nvSpPr>
          <p:cNvPr id="5" name="Subtitle 6">
            <a:extLst>
              <a:ext uri="{FF2B5EF4-FFF2-40B4-BE49-F238E27FC236}">
                <a16:creationId xmlns:a16="http://schemas.microsoft.com/office/drawing/2014/main" id="{254A7101-FB7A-D449-9DDB-954242EF5913}"/>
              </a:ext>
            </a:extLst>
          </p:cNvPr>
          <p:cNvSpPr txBox="1">
            <a:spLocks/>
          </p:cNvSpPr>
          <p:nvPr/>
        </p:nvSpPr>
        <p:spPr>
          <a:xfrm>
            <a:off x="150401" y="47898"/>
            <a:ext cx="7471954" cy="558142"/>
          </a:xfrm>
          <a:prstGeom prst="rect">
            <a:avLst/>
          </a:prstGeom>
        </p:spPr>
        <p:txBody>
          <a:bodyPr vert="horz" lIns="0" tIns="0" rIns="0" bIns="0" rtlCol="0" anchor="t" anchorCtr="0">
            <a:noAutofit/>
          </a:bodyPr>
          <a:lstStyle>
            <a:lvl1pPr marL="0" indent="0" algn="l" defTabSz="914400" rtl="0" eaLnBrk="1" latinLnBrk="0" hangingPunct="1">
              <a:lnSpc>
                <a:spcPct val="110000"/>
              </a:lnSpc>
              <a:spcBef>
                <a:spcPts val="0"/>
              </a:spcBef>
              <a:spcAft>
                <a:spcPts val="0"/>
              </a:spcAft>
              <a:buFont typeface="+mj-lt"/>
              <a:buNone/>
              <a:defRPr sz="3500" b="0" i="0" kern="1200" baseline="0">
                <a:solidFill>
                  <a:schemeClr val="bg1"/>
                </a:solidFill>
                <a:latin typeface="Futura Next Book" panose="020B0502020204020303" pitchFamily="34" charset="77"/>
                <a:ea typeface="+mn-ea"/>
                <a:cs typeface="+mn-cs"/>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dirty="0" smtClean="0"/>
              <a:t>Conclusion</a:t>
            </a:r>
          </a:p>
          <a:p>
            <a:endParaRPr lang="en-US" dirty="0"/>
          </a:p>
        </p:txBody>
      </p:sp>
      <p:sp>
        <p:nvSpPr>
          <p:cNvPr id="9" name="Title 5">
            <a:extLst>
              <a:ext uri="{FF2B5EF4-FFF2-40B4-BE49-F238E27FC236}">
                <a16:creationId xmlns:a16="http://schemas.microsoft.com/office/drawing/2014/main" id="{F83A453E-C416-CC46-BD2E-E8FF688BAD14}"/>
              </a:ext>
            </a:extLst>
          </p:cNvPr>
          <p:cNvSpPr txBox="1">
            <a:spLocks/>
          </p:cNvSpPr>
          <p:nvPr/>
        </p:nvSpPr>
        <p:spPr>
          <a:xfrm>
            <a:off x="150401" y="697477"/>
            <a:ext cx="10535016" cy="1758339"/>
          </a:xfrm>
          <a:prstGeom prst="rect">
            <a:avLst/>
          </a:prstGeom>
        </p:spPr>
        <p:txBody>
          <a:bodyPr vert="horz" lIns="0" tIns="0" rIns="0" bIns="0" rtlCol="0" anchor="t">
            <a:noAutofit/>
          </a:bodyPr>
          <a:lstStyle>
            <a:lvl1pPr algn="l" defTabSz="914400" rtl="0" eaLnBrk="1" latinLnBrk="0" hangingPunct="1">
              <a:lnSpc>
                <a:spcPct val="100000"/>
              </a:lnSpc>
              <a:spcBef>
                <a:spcPts val="0"/>
              </a:spcBef>
              <a:buNone/>
              <a:defRPr sz="1300" b="0" i="0" kern="1200" spc="140" baseline="0">
                <a:solidFill>
                  <a:schemeClr val="bg1"/>
                </a:solidFill>
                <a:latin typeface="Futura Next DemiBold" panose="020B0602020204020303" pitchFamily="34" charset="77"/>
                <a:ea typeface="+mj-ea"/>
                <a:cs typeface="+mj-cs"/>
              </a:defRPr>
            </a:lvl1pPr>
          </a:lstStyle>
          <a:p>
            <a:r>
              <a:rPr lang="en-US" dirty="0"/>
              <a:t>We have learned the classic problem in NLP, text classification. We learned about important concepts like bag of words, TF-IDF and </a:t>
            </a:r>
            <a:r>
              <a:rPr lang="en-US" dirty="0" smtClean="0"/>
              <a:t>3 ML algorithms KNN, Random Forest </a:t>
            </a:r>
            <a:r>
              <a:rPr lang="en-US" dirty="0"/>
              <a:t>and SVM</a:t>
            </a:r>
            <a:r>
              <a:rPr lang="en-US" dirty="0" smtClean="0"/>
              <a:t>.</a:t>
            </a:r>
          </a:p>
          <a:p>
            <a:endParaRPr lang="en-US" dirty="0"/>
          </a:p>
          <a:p>
            <a:r>
              <a:rPr lang="en-US" dirty="0"/>
              <a:t>we </a:t>
            </a:r>
            <a:r>
              <a:rPr lang="en-US" dirty="0" smtClean="0"/>
              <a:t>have </a:t>
            </a:r>
            <a:r>
              <a:rPr lang="en-US" dirty="0"/>
              <a:t>a brief overview of how to use </a:t>
            </a:r>
            <a:r>
              <a:rPr lang="en-US" dirty="0" err="1"/>
              <a:t>fastText</a:t>
            </a:r>
            <a:r>
              <a:rPr lang="en-US" dirty="0"/>
              <a:t> to train powerful text classifiers. We had a light overview of some of the most important options to tune</a:t>
            </a:r>
            <a:r>
              <a:rPr lang="en-US" dirty="0" smtClean="0"/>
              <a:t>.</a:t>
            </a:r>
          </a:p>
          <a:p>
            <a:endParaRPr lang="en-US" dirty="0"/>
          </a:p>
          <a:p>
            <a:r>
              <a:rPr lang="en-US" i="1" dirty="0" smtClean="0"/>
              <a:t>Sometimes</a:t>
            </a:r>
            <a:r>
              <a:rPr lang="en-US" dirty="0"/>
              <a:t>, if we have enough data set, choice of algorithm can make hardly any </a:t>
            </a:r>
            <a:r>
              <a:rPr lang="en-US" dirty="0" smtClean="0"/>
              <a:t>difference. </a:t>
            </a:r>
            <a:br>
              <a:rPr lang="en-US" dirty="0" smtClean="0"/>
            </a:br>
            <a:r>
              <a:rPr lang="en-US" dirty="0" smtClean="0"/>
              <a:t/>
            </a:r>
            <a:br>
              <a:rPr lang="en-US" dirty="0" smtClean="0"/>
            </a:br>
            <a:r>
              <a:rPr lang="en-US" dirty="0" smtClean="0"/>
              <a:t/>
            </a:r>
            <a:br>
              <a:rPr lang="en-US" dirty="0" smtClean="0"/>
            </a:br>
            <a:endParaRPr lang="en-US" dirty="0"/>
          </a:p>
        </p:txBody>
      </p:sp>
      <p:sp>
        <p:nvSpPr>
          <p:cNvPr id="10" name="Subtitle 6">
            <a:extLst>
              <a:ext uri="{FF2B5EF4-FFF2-40B4-BE49-F238E27FC236}">
                <a16:creationId xmlns:a16="http://schemas.microsoft.com/office/drawing/2014/main" id="{254A7101-FB7A-D449-9DDB-954242EF5913}"/>
              </a:ext>
            </a:extLst>
          </p:cNvPr>
          <p:cNvSpPr txBox="1">
            <a:spLocks/>
          </p:cNvSpPr>
          <p:nvPr/>
        </p:nvSpPr>
        <p:spPr>
          <a:xfrm>
            <a:off x="150401" y="2642258"/>
            <a:ext cx="7471954" cy="558142"/>
          </a:xfrm>
          <a:prstGeom prst="rect">
            <a:avLst/>
          </a:prstGeom>
        </p:spPr>
        <p:txBody>
          <a:bodyPr vert="horz" lIns="0" tIns="0" rIns="0" bIns="0" rtlCol="0" anchor="t" anchorCtr="0">
            <a:noAutofit/>
          </a:bodyPr>
          <a:lstStyle>
            <a:lvl1pPr marL="0" indent="0" algn="l" defTabSz="914400" rtl="0" eaLnBrk="1" latinLnBrk="0" hangingPunct="1">
              <a:lnSpc>
                <a:spcPct val="110000"/>
              </a:lnSpc>
              <a:spcBef>
                <a:spcPts val="0"/>
              </a:spcBef>
              <a:spcAft>
                <a:spcPts val="0"/>
              </a:spcAft>
              <a:buFont typeface="+mj-lt"/>
              <a:buNone/>
              <a:defRPr sz="3500" b="0" i="0" kern="1200" baseline="0">
                <a:solidFill>
                  <a:schemeClr val="bg1"/>
                </a:solidFill>
                <a:latin typeface="Futura Next Book" panose="020B0502020204020303" pitchFamily="34" charset="77"/>
                <a:ea typeface="+mn-ea"/>
                <a:cs typeface="+mn-cs"/>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dirty="0" smtClean="0"/>
              <a:t>Areas to Explore</a:t>
            </a:r>
          </a:p>
          <a:p>
            <a:endParaRPr lang="en-US" dirty="0"/>
          </a:p>
        </p:txBody>
      </p:sp>
      <p:sp>
        <p:nvSpPr>
          <p:cNvPr id="11" name="Title 5">
            <a:extLst>
              <a:ext uri="{FF2B5EF4-FFF2-40B4-BE49-F238E27FC236}">
                <a16:creationId xmlns:a16="http://schemas.microsoft.com/office/drawing/2014/main" id="{F83A453E-C416-CC46-BD2E-E8FF688BAD14}"/>
              </a:ext>
            </a:extLst>
          </p:cNvPr>
          <p:cNvSpPr txBox="1">
            <a:spLocks/>
          </p:cNvSpPr>
          <p:nvPr/>
        </p:nvSpPr>
        <p:spPr>
          <a:xfrm>
            <a:off x="150401" y="3345463"/>
            <a:ext cx="10535016" cy="723617"/>
          </a:xfrm>
          <a:prstGeom prst="rect">
            <a:avLst/>
          </a:prstGeom>
        </p:spPr>
        <p:txBody>
          <a:bodyPr vert="horz" lIns="0" tIns="0" rIns="0" bIns="0" rtlCol="0" anchor="t">
            <a:noAutofit/>
          </a:bodyPr>
          <a:lstStyle>
            <a:lvl1pPr algn="l" defTabSz="914400" rtl="0" eaLnBrk="1" latinLnBrk="0" hangingPunct="1">
              <a:lnSpc>
                <a:spcPct val="100000"/>
              </a:lnSpc>
              <a:spcBef>
                <a:spcPts val="0"/>
              </a:spcBef>
              <a:buNone/>
              <a:defRPr sz="1300" b="0" i="0" kern="1200" spc="140" baseline="0">
                <a:solidFill>
                  <a:schemeClr val="bg1"/>
                </a:solidFill>
                <a:latin typeface="Futura Next DemiBold" panose="020B0602020204020303" pitchFamily="34" charset="77"/>
                <a:ea typeface="+mj-ea"/>
                <a:cs typeface="+mj-cs"/>
              </a:defRPr>
            </a:lvl1pPr>
          </a:lstStyle>
          <a:p>
            <a:pPr marL="285750" indent="-285750">
              <a:buFont typeface="Arial" panose="020B0604020202020204" pitchFamily="34" charset="0"/>
              <a:buChar char="•"/>
            </a:pPr>
            <a:r>
              <a:rPr lang="en-US" dirty="0" smtClean="0"/>
              <a:t>POST: Part of Speech Tagging</a:t>
            </a:r>
          </a:p>
          <a:p>
            <a:pPr marL="285750" indent="-285750">
              <a:buFont typeface="Arial" panose="020B0604020202020204" pitchFamily="34" charset="0"/>
              <a:buChar char="•"/>
            </a:pPr>
            <a:r>
              <a:rPr lang="en-US" dirty="0" smtClean="0"/>
              <a:t>NER: Name Entity Recognition</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83503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p:txBody>
          <a:bodyPr/>
          <a:lstStyle/>
          <a:p>
            <a:r>
              <a:rPr lang="en-US" dirty="0"/>
              <a:t>Text </a:t>
            </a:r>
            <a:r>
              <a:rPr lang="en-US" dirty="0" smtClean="0"/>
              <a:t>Classification using Machine and Deep Learning Algorithms</a:t>
            </a:r>
            <a:endParaRPr lang="en-US" dirty="0"/>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a:xfrm>
            <a:off x="672737" y="658368"/>
            <a:ext cx="8951976" cy="155448"/>
          </a:xfrm>
        </p:spPr>
        <p:txBody>
          <a:bodyPr/>
          <a:lstStyle/>
          <a:p>
            <a:r>
              <a:rPr lang="en-US" sz="1200" dirty="0"/>
              <a:t>M</a:t>
            </a:r>
            <a:r>
              <a:rPr lang="en-US" sz="1200" dirty="0" smtClean="0"/>
              <a:t>ay </a:t>
            </a:r>
            <a:r>
              <a:rPr lang="en-US" sz="1200" dirty="0" smtClean="0"/>
              <a:t>13th</a:t>
            </a:r>
            <a:r>
              <a:rPr lang="en-US" sz="1200" dirty="0" smtClean="0"/>
              <a:t>, </a:t>
            </a:r>
            <a:r>
              <a:rPr lang="en-US" sz="1200" dirty="0"/>
              <a:t>2019</a:t>
            </a:r>
          </a:p>
        </p:txBody>
      </p:sp>
    </p:spTree>
    <p:extLst>
      <p:ext uri="{BB962C8B-B14F-4D97-AF65-F5344CB8AC3E}">
        <p14:creationId xmlns:p14="http://schemas.microsoft.com/office/powerpoint/2010/main" val="972763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dirty="0"/>
              <a:t>A</a:t>
            </a:r>
            <a:r>
              <a:rPr lang="en-US" dirty="0" smtClean="0"/>
              <a:t>genda</a:t>
            </a:r>
            <a:endParaRPr lang="en-US" dirty="0"/>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p:txBody>
          <a:bodyPr/>
          <a:lstStyle/>
          <a:p>
            <a:r>
              <a:rPr lang="en-US" dirty="0" smtClean="0"/>
              <a:t>Text Classification</a:t>
            </a:r>
          </a:p>
          <a:p>
            <a:r>
              <a:rPr lang="en-US" dirty="0" smtClean="0"/>
              <a:t>Definition of Machine Learning and Deep Learning</a:t>
            </a:r>
            <a:endParaRPr lang="en-US" dirty="0"/>
          </a:p>
          <a:p>
            <a:r>
              <a:rPr lang="en-US" dirty="0" smtClean="0"/>
              <a:t>Dataset for Text Classification</a:t>
            </a:r>
            <a:endParaRPr lang="en-US" dirty="0"/>
          </a:p>
          <a:p>
            <a:r>
              <a:rPr lang="en-US" dirty="0" smtClean="0"/>
              <a:t>Data Cleaning</a:t>
            </a:r>
            <a:endParaRPr lang="en-US" dirty="0"/>
          </a:p>
          <a:p>
            <a:r>
              <a:rPr lang="en-US" dirty="0" smtClean="0"/>
              <a:t>Data Preparation (Word </a:t>
            </a:r>
            <a:r>
              <a:rPr lang="en-US" dirty="0" err="1" smtClean="0"/>
              <a:t>Embeddings</a:t>
            </a:r>
            <a:r>
              <a:rPr lang="en-US" dirty="0" smtClean="0"/>
              <a:t>)</a:t>
            </a:r>
            <a:endParaRPr lang="en-US" dirty="0"/>
          </a:p>
          <a:p>
            <a:r>
              <a:rPr lang="en-US" dirty="0" smtClean="0"/>
              <a:t>Data Partition</a:t>
            </a:r>
            <a:endParaRPr lang="en-US" dirty="0"/>
          </a:p>
          <a:p>
            <a:r>
              <a:rPr lang="en-US" dirty="0" smtClean="0"/>
              <a:t>Machine Learning Algorithms</a:t>
            </a:r>
          </a:p>
          <a:p>
            <a:r>
              <a:rPr lang="en-US" dirty="0" smtClean="0"/>
              <a:t>Deep Learning Algorithm</a:t>
            </a:r>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E1CA19-53C7-0B44-AE46-15015A920318}"/>
              </a:ext>
            </a:extLst>
          </p:cNvPr>
          <p:cNvSpPr>
            <a:spLocks noGrp="1"/>
          </p:cNvSpPr>
          <p:nvPr>
            <p:ph type="title"/>
          </p:nvPr>
        </p:nvSpPr>
        <p:spPr>
          <a:xfrm>
            <a:off x="248194" y="124098"/>
            <a:ext cx="2841171" cy="704088"/>
          </a:xfrm>
        </p:spPr>
        <p:txBody>
          <a:bodyPr/>
          <a:lstStyle/>
          <a:p>
            <a:r>
              <a:rPr lang="en-US" dirty="0" smtClean="0"/>
              <a:t>Text Classification</a:t>
            </a:r>
            <a:endParaRPr lang="en-US" dirty="0"/>
          </a:p>
        </p:txBody>
      </p:sp>
      <p:sp>
        <p:nvSpPr>
          <p:cNvPr id="15" name="Text Placeholder 14">
            <a:extLst>
              <a:ext uri="{FF2B5EF4-FFF2-40B4-BE49-F238E27FC236}">
                <a16:creationId xmlns:a16="http://schemas.microsoft.com/office/drawing/2014/main" id="{DDC5D169-07DC-A945-A455-914AD62301CB}"/>
              </a:ext>
            </a:extLst>
          </p:cNvPr>
          <p:cNvSpPr>
            <a:spLocks noGrp="1"/>
          </p:cNvSpPr>
          <p:nvPr>
            <p:ph type="body" sz="quarter" idx="10"/>
          </p:nvPr>
        </p:nvSpPr>
        <p:spPr>
          <a:xfrm>
            <a:off x="248194" y="476142"/>
            <a:ext cx="11586755" cy="6367054"/>
          </a:xfrm>
        </p:spPr>
        <p:txBody>
          <a:bodyPr/>
          <a:lstStyle/>
          <a:p>
            <a:pPr marL="0" indent="0">
              <a:buNone/>
            </a:pPr>
            <a:r>
              <a:rPr lang="en-US" sz="1400" dirty="0"/>
              <a:t>Text classification is the process of assigning tags or categories to text according to its content. It’s one of the fundamental tasks in </a:t>
            </a:r>
            <a:r>
              <a:rPr lang="en-US" sz="1400" dirty="0">
                <a:hlinkClick r:id="rId2"/>
              </a:rPr>
              <a:t>Natural Language Processing</a:t>
            </a:r>
            <a:r>
              <a:rPr lang="en-US" sz="1400" dirty="0"/>
              <a:t> (NLP) with broad applications such as sentiment analysis</a:t>
            </a:r>
            <a:r>
              <a:rPr lang="en-US" sz="1400" dirty="0" smtClean="0"/>
              <a:t>, </a:t>
            </a:r>
            <a:r>
              <a:rPr lang="en-US" sz="1400" dirty="0"/>
              <a:t>spam detection, and intent </a:t>
            </a:r>
            <a:r>
              <a:rPr lang="en-US" sz="1400" dirty="0" smtClean="0"/>
              <a:t>detection.</a:t>
            </a:r>
            <a:r>
              <a:rPr lang="en-US" sz="1400" dirty="0"/>
              <a:t> a.k.a. </a:t>
            </a:r>
            <a:r>
              <a:rPr lang="en-US" sz="1400" i="1" dirty="0"/>
              <a:t>text </a:t>
            </a:r>
            <a:r>
              <a:rPr lang="en-US" sz="1400" i="1" dirty="0" smtClean="0"/>
              <a:t>Categorization</a:t>
            </a:r>
            <a:r>
              <a:rPr lang="en-US" sz="1400" dirty="0"/>
              <a:t> or </a:t>
            </a:r>
            <a:r>
              <a:rPr lang="en-US" sz="1400" i="1" dirty="0"/>
              <a:t>text </a:t>
            </a:r>
            <a:r>
              <a:rPr lang="en-US" sz="1400" i="1" dirty="0" smtClean="0"/>
              <a:t>tagging. It can be done in 2 different ways:</a:t>
            </a:r>
            <a:endParaRPr lang="en-US" sz="1400" dirty="0" smtClean="0"/>
          </a:p>
          <a:p>
            <a:pPr lvl="2"/>
            <a:r>
              <a:rPr lang="en-US" sz="1400" dirty="0" smtClean="0"/>
              <a:t>Manual classification</a:t>
            </a:r>
          </a:p>
          <a:p>
            <a:pPr lvl="2"/>
            <a:r>
              <a:rPr lang="en-US" sz="1400" dirty="0" smtClean="0"/>
              <a:t>Automatic Classification</a:t>
            </a:r>
            <a:endParaRPr lang="en-US" sz="1400" dirty="0"/>
          </a:p>
          <a:p>
            <a:pPr marL="690562" lvl="2" indent="0">
              <a:buNone/>
            </a:pPr>
            <a:endParaRPr lang="en-US" sz="1400" dirty="0"/>
          </a:p>
          <a:p>
            <a:pPr marL="690562" lvl="2" indent="0">
              <a:buNone/>
            </a:pPr>
            <a:endParaRPr lang="en-US" sz="1400" dirty="0" smtClean="0"/>
          </a:p>
          <a:p>
            <a:pPr marL="690562" lvl="2" indent="0">
              <a:buNone/>
            </a:pPr>
            <a:r>
              <a:rPr lang="en-US" sz="1400" dirty="0" smtClean="0"/>
              <a:t>Automatic can be further divide in to three types:</a:t>
            </a:r>
          </a:p>
          <a:p>
            <a:pPr marL="976312" lvl="2" indent="-285750">
              <a:buFont typeface="Arial" panose="020B0604020202020204" pitchFamily="34" charset="0"/>
              <a:buChar char="•"/>
            </a:pPr>
            <a:r>
              <a:rPr lang="en-US" sz="1400" dirty="0" smtClean="0"/>
              <a:t>Rule Based</a:t>
            </a:r>
          </a:p>
          <a:p>
            <a:pPr marL="976312" lvl="2" indent="-285750">
              <a:buFont typeface="Arial" panose="020B0604020202020204" pitchFamily="34" charset="0"/>
              <a:buChar char="•"/>
            </a:pPr>
            <a:r>
              <a:rPr lang="en-US" sz="1400" dirty="0" smtClean="0"/>
              <a:t>Machine Learning based</a:t>
            </a:r>
          </a:p>
          <a:p>
            <a:pPr marL="976312" lvl="2" indent="-285750">
              <a:buFont typeface="Arial" panose="020B0604020202020204" pitchFamily="34" charset="0"/>
              <a:buChar char="•"/>
            </a:pPr>
            <a:r>
              <a:rPr lang="en-US" sz="1400" dirty="0" smtClean="0"/>
              <a:t>Hybrid (Rule + Machine)</a:t>
            </a:r>
          </a:p>
        </p:txBody>
      </p:sp>
      <p:sp>
        <p:nvSpPr>
          <p:cNvPr id="17" name="Slide Number Placeholder 16">
            <a:extLst>
              <a:ext uri="{FF2B5EF4-FFF2-40B4-BE49-F238E27FC236}">
                <a16:creationId xmlns:a16="http://schemas.microsoft.com/office/drawing/2014/main" id="{A7142873-F8FE-4348-B258-5B1EDBD4A674}"/>
              </a:ext>
            </a:extLst>
          </p:cNvPr>
          <p:cNvSpPr>
            <a:spLocks noGrp="1"/>
          </p:cNvSpPr>
          <p:nvPr>
            <p:ph type="sldNum" sz="quarter" idx="12"/>
          </p:nvPr>
        </p:nvSpPr>
        <p:spPr/>
        <p:txBody>
          <a:bodyPr/>
          <a:lstStyle/>
          <a:p>
            <a:fld id="{58B792A5-9BAE-6942-BFE1-9FCDB51EA51E}" type="slidenum">
              <a:rPr lang="en-US" smtClean="0"/>
              <a:pPr/>
              <a:t>4</a:t>
            </a:fld>
            <a:endParaRPr lang="en-US" dirty="0"/>
          </a:p>
        </p:txBody>
      </p:sp>
    </p:spTree>
    <p:extLst>
      <p:ext uri="{BB962C8B-B14F-4D97-AF65-F5344CB8AC3E}">
        <p14:creationId xmlns:p14="http://schemas.microsoft.com/office/powerpoint/2010/main" val="1360733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E1CA19-53C7-0B44-AE46-15015A920318}"/>
              </a:ext>
            </a:extLst>
          </p:cNvPr>
          <p:cNvSpPr>
            <a:spLocks noGrp="1"/>
          </p:cNvSpPr>
          <p:nvPr>
            <p:ph type="title"/>
          </p:nvPr>
        </p:nvSpPr>
        <p:spPr/>
        <p:txBody>
          <a:bodyPr/>
          <a:lstStyle/>
          <a:p>
            <a:r>
              <a:rPr lang="en-US" dirty="0" smtClean="0"/>
              <a:t>Definition</a:t>
            </a:r>
            <a:endParaRPr lang="en-US" dirty="0"/>
          </a:p>
        </p:txBody>
      </p:sp>
      <p:sp>
        <p:nvSpPr>
          <p:cNvPr id="15" name="Text Placeholder 14">
            <a:extLst>
              <a:ext uri="{FF2B5EF4-FFF2-40B4-BE49-F238E27FC236}">
                <a16:creationId xmlns:a16="http://schemas.microsoft.com/office/drawing/2014/main" id="{DDC5D169-07DC-A945-A455-914AD62301CB}"/>
              </a:ext>
            </a:extLst>
          </p:cNvPr>
          <p:cNvSpPr>
            <a:spLocks noGrp="1"/>
          </p:cNvSpPr>
          <p:nvPr>
            <p:ph type="body" sz="quarter" idx="10"/>
          </p:nvPr>
        </p:nvSpPr>
        <p:spPr>
          <a:xfrm>
            <a:off x="292611" y="1589314"/>
            <a:ext cx="4736589" cy="4439194"/>
          </a:xfrm>
        </p:spPr>
        <p:txBody>
          <a:bodyPr/>
          <a:lstStyle/>
          <a:p>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a:t>
            </a:r>
            <a:r>
              <a:rPr lang="en-US" dirty="0" smtClean="0"/>
              <a:t>themselves. Two Types:</a:t>
            </a:r>
            <a:endParaRPr lang="en-US" dirty="0"/>
          </a:p>
          <a:p>
            <a:pPr lvl="2"/>
            <a:r>
              <a:rPr lang="en-US" dirty="0" smtClean="0"/>
              <a:t>Supervised</a:t>
            </a:r>
          </a:p>
          <a:p>
            <a:pPr lvl="2"/>
            <a:r>
              <a:rPr lang="en-US" dirty="0" err="1" smtClean="0"/>
              <a:t>UnSupervised</a:t>
            </a:r>
            <a:endParaRPr lang="en-US" dirty="0"/>
          </a:p>
          <a:p>
            <a:endParaRPr lang="en-US" dirty="0"/>
          </a:p>
          <a:p>
            <a:r>
              <a:rPr lang="en-US" dirty="0"/>
              <a:t>Deep learning is an artificial intelligence function that imitates the workings of the human brain in processing data and creating patterns for use in decision making. Deep learning is a subset of </a:t>
            </a:r>
            <a:r>
              <a:rPr lang="en-US" u="sng" dirty="0">
                <a:hlinkClick r:id="rId2"/>
              </a:rPr>
              <a:t>machine learning</a:t>
            </a:r>
            <a:r>
              <a:rPr lang="en-US" dirty="0"/>
              <a:t> in artificial intelligence (AI) that has networks capable of learning unsupervised from data that is unstructured or unlabeled. Also known as deep neural learning or deep neural network.</a:t>
            </a:r>
          </a:p>
        </p:txBody>
      </p:sp>
      <p:pic>
        <p:nvPicPr>
          <p:cNvPr id="2" name="Picture Placeholder 1"/>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6733" r="6733"/>
          <a:stretch>
            <a:fillRect/>
          </a:stretch>
        </p:blipFill>
        <p:spPr>
          <a:xfrm>
            <a:off x="5029200" y="0"/>
            <a:ext cx="7162799" cy="6858000"/>
          </a:xfrm>
        </p:spPr>
      </p:pic>
      <p:sp>
        <p:nvSpPr>
          <p:cNvPr id="17" name="Slide Number Placeholder 16">
            <a:extLst>
              <a:ext uri="{FF2B5EF4-FFF2-40B4-BE49-F238E27FC236}">
                <a16:creationId xmlns:a16="http://schemas.microsoft.com/office/drawing/2014/main" id="{A7142873-F8FE-4348-B258-5B1EDBD4A674}"/>
              </a:ext>
            </a:extLst>
          </p:cNvPr>
          <p:cNvSpPr>
            <a:spLocks noGrp="1"/>
          </p:cNvSpPr>
          <p:nvPr>
            <p:ph type="sldNum" sz="quarter" idx="12"/>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1332249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3CAFF57-9E7B-A445-AB85-5CA0EDEECF64}"/>
              </a:ext>
            </a:extLst>
          </p:cNvPr>
          <p:cNvSpPr>
            <a:spLocks noGrp="1"/>
          </p:cNvSpPr>
          <p:nvPr>
            <p:ph type="pic" sz="quarter" idx="12"/>
          </p:nvPr>
        </p:nvSpPr>
        <p:spPr>
          <a:xfrm>
            <a:off x="5251268" y="0"/>
            <a:ext cx="6940731" cy="6858000"/>
          </a:xfrm>
        </p:spPr>
      </p:sp>
      <p:sp>
        <p:nvSpPr>
          <p:cNvPr id="6" name="Title 5">
            <a:extLst>
              <a:ext uri="{FF2B5EF4-FFF2-40B4-BE49-F238E27FC236}">
                <a16:creationId xmlns:a16="http://schemas.microsoft.com/office/drawing/2014/main" id="{B78E0FDD-2A84-DC45-A3EF-3DE586B04BD1}"/>
              </a:ext>
            </a:extLst>
          </p:cNvPr>
          <p:cNvSpPr>
            <a:spLocks noGrp="1"/>
          </p:cNvSpPr>
          <p:nvPr>
            <p:ph type="title"/>
          </p:nvPr>
        </p:nvSpPr>
        <p:spPr>
          <a:xfrm>
            <a:off x="685799" y="1905871"/>
            <a:ext cx="3442063" cy="704088"/>
          </a:xfrm>
        </p:spPr>
        <p:txBody>
          <a:bodyPr/>
          <a:lstStyle/>
          <a:p>
            <a:r>
              <a:rPr lang="en-US" dirty="0" smtClean="0"/>
              <a:t>Nestle Consumer Engagement Data (Dummy Data)</a:t>
            </a:r>
            <a:endParaRPr lang="en-US" dirty="0"/>
          </a:p>
        </p:txBody>
      </p:sp>
      <p:sp>
        <p:nvSpPr>
          <p:cNvPr id="7" name="Text Placeholder 6">
            <a:extLst>
              <a:ext uri="{FF2B5EF4-FFF2-40B4-BE49-F238E27FC236}">
                <a16:creationId xmlns:a16="http://schemas.microsoft.com/office/drawing/2014/main" id="{F9300F57-0FA4-CA44-8B6E-8BF6053AE765}"/>
              </a:ext>
            </a:extLst>
          </p:cNvPr>
          <p:cNvSpPr>
            <a:spLocks noGrp="1"/>
          </p:cNvSpPr>
          <p:nvPr>
            <p:ph type="body" sz="quarter" idx="10"/>
          </p:nvPr>
        </p:nvSpPr>
        <p:spPr>
          <a:xfrm>
            <a:off x="581297" y="3416808"/>
            <a:ext cx="2404872" cy="1771676"/>
          </a:xfrm>
        </p:spPr>
        <p:txBody>
          <a:bodyPr/>
          <a:lstStyle/>
          <a:p>
            <a:r>
              <a:rPr lang="en-US" dirty="0" smtClean="0"/>
              <a:t>Consumers’ calls, emails and social media feeds categorized into labels:</a:t>
            </a:r>
          </a:p>
          <a:p>
            <a:pPr marL="285750" indent="-285750">
              <a:buFont typeface="Arial" panose="020B0604020202020204" pitchFamily="34" charset="0"/>
              <a:buChar char="•"/>
            </a:pPr>
            <a:r>
              <a:rPr lang="en-US" dirty="0" smtClean="0"/>
              <a:t>Query</a:t>
            </a:r>
          </a:p>
          <a:p>
            <a:pPr marL="285750" indent="-285750">
              <a:buFont typeface="Arial" panose="020B0604020202020204" pitchFamily="34" charset="0"/>
              <a:buChar char="•"/>
            </a:pPr>
            <a:r>
              <a:rPr lang="en-US" dirty="0" smtClean="0"/>
              <a:t>Complaint</a:t>
            </a:r>
          </a:p>
          <a:p>
            <a:pPr marL="285750" indent="-285750">
              <a:buFont typeface="Arial" panose="020B0604020202020204" pitchFamily="34" charset="0"/>
              <a:buChar char="•"/>
            </a:pPr>
            <a:r>
              <a:rPr lang="en-US" dirty="0" smtClean="0"/>
              <a:t>Feedback	</a:t>
            </a:r>
            <a:endParaRPr lang="en-US" dirty="0"/>
          </a:p>
        </p:txBody>
      </p:sp>
      <p:sp>
        <p:nvSpPr>
          <p:cNvPr id="5" name="Slide Number Placeholder 4">
            <a:extLst>
              <a:ext uri="{FF2B5EF4-FFF2-40B4-BE49-F238E27FC236}">
                <a16:creationId xmlns:a16="http://schemas.microsoft.com/office/drawing/2014/main" id="{1C672BBD-3943-4546-81D4-8D00C7140264}"/>
              </a:ext>
            </a:extLst>
          </p:cNvPr>
          <p:cNvSpPr>
            <a:spLocks noGrp="1"/>
          </p:cNvSpPr>
          <p:nvPr>
            <p:ph type="sldNum" sz="quarter" idx="13"/>
          </p:nvPr>
        </p:nvSpPr>
        <p:spPr/>
        <p:txBody>
          <a:bodyPr/>
          <a:lstStyle/>
          <a:p>
            <a:fld id="{58B792A5-9BAE-6942-BFE1-9FCDB51EA51E}" type="slidenum">
              <a:rPr lang="en-US" smtClean="0"/>
              <a:pPr/>
              <a:t>6</a:t>
            </a:fld>
            <a:endParaRPr lang="en-US" dirty="0"/>
          </a:p>
        </p:txBody>
      </p:sp>
    </p:spTree>
    <p:extLst>
      <p:ext uri="{BB962C8B-B14F-4D97-AF65-F5344CB8AC3E}">
        <p14:creationId xmlns:p14="http://schemas.microsoft.com/office/powerpoint/2010/main" val="2496093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3956" r="3956"/>
          <a:stretch>
            <a:fillRect/>
          </a:stretch>
        </p:blipFill>
        <p:spPr>
          <a:xfrm>
            <a:off x="-1" y="0"/>
            <a:ext cx="6596743" cy="6858000"/>
          </a:xfrm>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778317" y="898725"/>
            <a:ext cx="5221224" cy="357534"/>
          </a:xfrm>
        </p:spPr>
        <p:txBody>
          <a:bodyPr/>
          <a:lstStyle/>
          <a:p>
            <a:r>
              <a:rPr lang="en-US" dirty="0" smtClean="0"/>
              <a:t>Data Cleaning</a:t>
            </a:r>
            <a:endParaRPr lang="en-US" dirty="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778317" y="1599729"/>
            <a:ext cx="5221224" cy="4928198"/>
          </a:xfrm>
        </p:spPr>
        <p:txBody>
          <a:bodyPr/>
          <a:lstStyle/>
          <a:p>
            <a:pPr marL="285750" indent="-285750">
              <a:buFont typeface="Arial" panose="020B0604020202020204" pitchFamily="34" charset="0"/>
              <a:buChar char="•"/>
            </a:pPr>
            <a:r>
              <a:rPr lang="en-US" dirty="0" smtClean="0"/>
              <a:t>Remove the following:</a:t>
            </a:r>
          </a:p>
          <a:p>
            <a:pPr marL="457200" lvl="1" indent="-285750">
              <a:buFont typeface="Wingdings" panose="05000000000000000000" pitchFamily="2" charset="2"/>
              <a:buChar char="Ø"/>
            </a:pPr>
            <a:r>
              <a:rPr lang="en-US" dirty="0" smtClean="0"/>
              <a:t>Control Characters</a:t>
            </a:r>
          </a:p>
          <a:p>
            <a:pPr marL="457200" lvl="1" indent="-285750">
              <a:buFont typeface="Wingdings" panose="05000000000000000000" pitchFamily="2" charset="2"/>
              <a:buChar char="Ø"/>
            </a:pPr>
            <a:r>
              <a:rPr lang="en-US" dirty="0" smtClean="0"/>
              <a:t>Xml tags</a:t>
            </a:r>
          </a:p>
          <a:p>
            <a:pPr marL="457200" lvl="1" indent="-285750">
              <a:buFont typeface="Wingdings" panose="05000000000000000000" pitchFamily="2" charset="2"/>
              <a:buChar char="Ø"/>
            </a:pPr>
            <a:r>
              <a:rPr lang="en-US" dirty="0" smtClean="0"/>
              <a:t>Decode </a:t>
            </a:r>
            <a:r>
              <a:rPr lang="en-US" dirty="0" err="1" smtClean="0"/>
              <a:t>url</a:t>
            </a:r>
            <a:r>
              <a:rPr lang="en-US" dirty="0" smtClean="0"/>
              <a:t> encoded chars</a:t>
            </a:r>
          </a:p>
          <a:p>
            <a:pPr marL="457200" lvl="1" indent="-285750">
              <a:buFont typeface="Wingdings" panose="05000000000000000000" pitchFamily="2" charset="2"/>
              <a:buChar char="Ø"/>
            </a:pPr>
            <a:r>
              <a:rPr lang="en-US" dirty="0" smtClean="0"/>
              <a:t>Remove operators such as ‘&lt;’ (less than), ‘&gt;’ (greater than)</a:t>
            </a:r>
          </a:p>
          <a:p>
            <a:pPr marL="457200" lvl="1" indent="-285750">
              <a:buFont typeface="Wingdings" panose="05000000000000000000" pitchFamily="2" charset="2"/>
              <a:buChar char="Ø"/>
            </a:pPr>
            <a:r>
              <a:rPr lang="en-US" dirty="0" smtClean="0"/>
              <a:t>References</a:t>
            </a:r>
          </a:p>
          <a:p>
            <a:pPr marL="457200" lvl="1" indent="-285750">
              <a:buFont typeface="Wingdings" panose="05000000000000000000" pitchFamily="2" charset="2"/>
              <a:buChar char="Ø"/>
            </a:pPr>
            <a:r>
              <a:rPr lang="en-US" dirty="0" err="1" smtClean="0"/>
              <a:t>Xhtml</a:t>
            </a:r>
            <a:r>
              <a:rPr lang="en-US" dirty="0" smtClean="0"/>
              <a:t> tags</a:t>
            </a:r>
          </a:p>
          <a:p>
            <a:pPr marL="457200" lvl="1" indent="-285750">
              <a:buFont typeface="Wingdings" panose="05000000000000000000" pitchFamily="2" charset="2"/>
              <a:buChar char="Ø"/>
            </a:pPr>
            <a:r>
              <a:rPr lang="en-US" dirty="0" smtClean="0"/>
              <a:t>Normal </a:t>
            </a:r>
            <a:r>
              <a:rPr lang="en-US" dirty="0" err="1" smtClean="0"/>
              <a:t>url</a:t>
            </a:r>
            <a:r>
              <a:rPr lang="en-US" dirty="0" smtClean="0"/>
              <a:t>, preserve visible text</a:t>
            </a:r>
          </a:p>
          <a:p>
            <a:pPr marL="457200" lvl="1" indent="-285750">
              <a:buFont typeface="Wingdings" panose="05000000000000000000" pitchFamily="2" charset="2"/>
              <a:buChar char="Ø"/>
            </a:pPr>
            <a:r>
              <a:rPr lang="en-US" dirty="0" smtClean="0"/>
              <a:t>Image links, preserve caption</a:t>
            </a:r>
          </a:p>
          <a:p>
            <a:pPr marL="457200" lvl="1" indent="-285750">
              <a:buFont typeface="Wingdings" panose="05000000000000000000" pitchFamily="2" charset="2"/>
              <a:buChar char="Ø"/>
            </a:pPr>
            <a:r>
              <a:rPr lang="en-US" dirty="0" smtClean="0"/>
              <a:t>Trim white space- right &amp; Left</a:t>
            </a:r>
          </a:p>
          <a:p>
            <a:pPr marL="457200" lvl="1" indent="-285750">
              <a:buFont typeface="Wingdings" panose="05000000000000000000" pitchFamily="2" charset="2"/>
              <a:buChar char="Ø"/>
            </a:pPr>
            <a:r>
              <a:rPr lang="en-US" dirty="0" smtClean="0"/>
              <a:t>Links to other languages</a:t>
            </a:r>
          </a:p>
          <a:p>
            <a:pPr marL="457200" lvl="1" indent="-285750">
              <a:buFont typeface="Wingdings" panose="05000000000000000000" pitchFamily="2" charset="2"/>
              <a:buChar char="Ø"/>
            </a:pPr>
            <a:r>
              <a:rPr lang="en-US" dirty="0" smtClean="0"/>
              <a:t>Wiki </a:t>
            </a:r>
            <a:r>
              <a:rPr lang="en-US" dirty="0" err="1" smtClean="0"/>
              <a:t>url</a:t>
            </a:r>
            <a:r>
              <a:rPr lang="en-US" dirty="0" smtClean="0"/>
              <a:t>, preserve visible text</a:t>
            </a:r>
          </a:p>
          <a:p>
            <a:pPr marL="457200" lvl="1" indent="-285750">
              <a:buFont typeface="Wingdings" panose="05000000000000000000" pitchFamily="2" charset="2"/>
              <a:buChar char="Ø"/>
            </a:pPr>
            <a:r>
              <a:rPr lang="en-US" dirty="0" smtClean="0"/>
              <a:t>{{icons}} {tables}</a:t>
            </a:r>
          </a:p>
          <a:p>
            <a:pPr lvl="1" indent="0">
              <a:buNone/>
            </a:pPr>
            <a:endParaRPr lang="en-US" dirty="0"/>
          </a:p>
          <a:p>
            <a:pPr marL="457200" lvl="1" indent="-285750"/>
            <a:r>
              <a:rPr lang="en-US" dirty="0" smtClean="0"/>
              <a:t>Remove stop words, punctuations, </a:t>
            </a:r>
          </a:p>
          <a:p>
            <a:pPr marL="457200" lvl="1" indent="-285750"/>
            <a:r>
              <a:rPr lang="en-US" dirty="0" smtClean="0"/>
              <a:t>Lemmatize, Stemming</a:t>
            </a:r>
            <a:endParaRPr lang="en-US" dirty="0"/>
          </a:p>
          <a:p>
            <a:pPr lvl="1" indent="0">
              <a:buNone/>
            </a:pPr>
            <a:endParaRPr lang="en-US" dirty="0"/>
          </a:p>
          <a:p>
            <a:pPr marL="457200" lvl="1" indent="-285750">
              <a:buFont typeface="Wingdings" panose="05000000000000000000" pitchFamily="2" charset="2"/>
              <a:buChar char="Ø"/>
            </a:pPr>
            <a:endParaRPr lang="en-US" dirty="0"/>
          </a:p>
          <a:p>
            <a:pPr marL="457200" lvl="1" indent="-285750">
              <a:buFont typeface="Wingdings" panose="05000000000000000000" pitchFamily="2" charset="2"/>
              <a:buChar char="Ø"/>
            </a:pPr>
            <a:endParaRPr lang="en-US" dirty="0" smtClean="0"/>
          </a:p>
          <a:p>
            <a:pPr lvl="1" indent="0">
              <a:buNone/>
            </a:pPr>
            <a:endParaRPr lang="en-US" dirty="0"/>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2332088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8</a:t>
            </a:fld>
            <a:endParaRPr lang="en-US" dirty="0"/>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6910" r="6910"/>
          <a:stretch>
            <a:fillRect/>
          </a:stretch>
        </p:blipFill>
        <p:spPr>
          <a:xfrm>
            <a:off x="7628708" y="640080"/>
            <a:ext cx="4354286" cy="4689566"/>
          </a:xfrm>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357534"/>
          </a:xfrm>
        </p:spPr>
        <p:txBody>
          <a:bodyPr/>
          <a:lstStyle/>
          <a:p>
            <a:r>
              <a:rPr lang="en-US" dirty="0" smtClean="0"/>
              <a:t>Data Preparation</a:t>
            </a:r>
            <a:endParaRPr lang="en-US" dirty="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85800" y="1629356"/>
            <a:ext cx="5221224" cy="3599287"/>
          </a:xfrm>
        </p:spPr>
        <p:txBody>
          <a:bodyPr/>
          <a:lstStyle/>
          <a:p>
            <a:pPr marL="285750" indent="-285750">
              <a:buFont typeface="Arial" panose="020B0604020202020204" pitchFamily="34" charset="0"/>
              <a:buChar char="•"/>
            </a:pPr>
            <a:r>
              <a:rPr lang="en-US" dirty="0" smtClean="0"/>
              <a:t>Corpus Formation</a:t>
            </a:r>
          </a:p>
          <a:p>
            <a:pPr marL="285750" indent="-285750">
              <a:buFont typeface="Arial" panose="020B0604020202020204" pitchFamily="34" charset="0"/>
              <a:buChar char="•"/>
            </a:pPr>
            <a:r>
              <a:rPr lang="en-US" dirty="0" smtClean="0"/>
              <a:t>Document term Matrix</a:t>
            </a:r>
          </a:p>
          <a:p>
            <a:pPr marL="285750" indent="-285750">
              <a:buFont typeface="Arial" panose="020B0604020202020204" pitchFamily="34" charset="0"/>
              <a:buChar char="•"/>
            </a:pPr>
            <a:r>
              <a:rPr lang="en-US" dirty="0" err="1" smtClean="0"/>
              <a:t>Tfidf</a:t>
            </a:r>
            <a:r>
              <a:rPr lang="en-US" dirty="0" smtClean="0"/>
              <a:t> matrix (Term Frequency- Inverse Document Frequency</a:t>
            </a:r>
          </a:p>
          <a:p>
            <a:pPr marL="285750" indent="-285750">
              <a:buFont typeface="Wingdings" panose="05000000000000000000" pitchFamily="2" charset="2"/>
              <a:buChar char="Ø"/>
            </a:pPr>
            <a:r>
              <a:rPr lang="en-US" dirty="0" smtClean="0"/>
              <a:t>      TF </a:t>
            </a:r>
            <a:r>
              <a:rPr lang="en-US" dirty="0"/>
              <a:t>= (Number of times term t appears in a document)/(Number of terms in the document</a:t>
            </a:r>
            <a:r>
              <a:rPr lang="en-US" dirty="0" smtClean="0"/>
              <a:t>)</a:t>
            </a:r>
          </a:p>
          <a:p>
            <a:pPr marL="285750" indent="-285750">
              <a:buFont typeface="Wingdings" panose="05000000000000000000" pitchFamily="2" charset="2"/>
              <a:buChar char="Ø"/>
            </a:pPr>
            <a:r>
              <a:rPr lang="en-US" dirty="0"/>
              <a:t>IDF = log(N/n), where, N is the number of documents and n is the number of documents a term t has appeared in</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
            </a:pPr>
            <a:r>
              <a:rPr lang="en-US" dirty="0" smtClean="0"/>
              <a:t>Remove Empty Rows</a:t>
            </a:r>
          </a:p>
          <a:p>
            <a:pPr marL="285750" indent="-285750">
              <a:buFont typeface="Wingdings" panose="05000000000000000000" pitchFamily="2" charset="2"/>
              <a:buChar char="§"/>
            </a:pPr>
            <a:r>
              <a:rPr lang="en-US" dirty="0" smtClean="0"/>
              <a:t>Bind Labels with the Matrix</a:t>
            </a:r>
          </a:p>
          <a:p>
            <a:pPr marL="285750" indent="-285750">
              <a:buFont typeface="Wingdings" panose="05000000000000000000" pitchFamily="2" charset="2"/>
              <a:buChar char="§"/>
            </a:pPr>
            <a:r>
              <a:rPr lang="en-US" dirty="0" smtClean="0"/>
              <a:t>Save the dataset</a:t>
            </a:r>
            <a:endParaRPr lang="en-US" dirty="0"/>
          </a:p>
          <a:p>
            <a:r>
              <a:rPr lang="en-US" dirty="0"/>
              <a:t/>
            </a:r>
            <a:br>
              <a:rPr lang="en-US" dirty="0"/>
            </a:br>
            <a:endParaRPr lang="en-US" dirty="0"/>
          </a:p>
        </p:txBody>
      </p:sp>
    </p:spTree>
    <p:extLst>
      <p:ext uri="{BB962C8B-B14F-4D97-AF65-F5344CB8AC3E}">
        <p14:creationId xmlns:p14="http://schemas.microsoft.com/office/powerpoint/2010/main" val="549810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9</a:t>
            </a:fld>
            <a:endParaRPr lang="en-US" dirty="0"/>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357534"/>
          </a:xfrm>
        </p:spPr>
        <p:txBody>
          <a:bodyPr/>
          <a:lstStyle/>
          <a:p>
            <a:r>
              <a:rPr lang="en-US" dirty="0" smtClean="0"/>
              <a:t>Data Partition</a:t>
            </a:r>
            <a:endParaRPr lang="en-US" dirty="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85800" y="1629356"/>
            <a:ext cx="5221224" cy="3599287"/>
          </a:xfrm>
        </p:spPr>
        <p:txBody>
          <a:bodyPr/>
          <a:lstStyle/>
          <a:p>
            <a:pPr marL="285750" indent="-285750">
              <a:buFont typeface="Arial" panose="020B0604020202020204" pitchFamily="34" charset="0"/>
              <a:buChar char="•"/>
            </a:pPr>
            <a:r>
              <a:rPr lang="en-US" dirty="0" smtClean="0"/>
              <a:t>Training Data 70%</a:t>
            </a:r>
          </a:p>
          <a:p>
            <a:pPr marL="285750" indent="-285750">
              <a:buFont typeface="Arial" panose="020B0604020202020204" pitchFamily="34" charset="0"/>
              <a:buChar char="•"/>
            </a:pPr>
            <a:r>
              <a:rPr lang="en-US" dirty="0" smtClean="0"/>
              <a:t>Validation/ Test 30%</a:t>
            </a:r>
          </a:p>
          <a:p>
            <a:pPr marL="285750" indent="-285750">
              <a:buFont typeface="Arial" panose="020B0604020202020204" pitchFamily="34" charset="0"/>
              <a:buChar char="•"/>
            </a:pPr>
            <a:r>
              <a:rPr lang="en-US" dirty="0" smtClean="0"/>
              <a:t>It is essential to check that proportions are equal across Prepared Data sets.</a:t>
            </a:r>
          </a:p>
          <a:p>
            <a:pPr marL="285750" indent="-285750">
              <a:buFont typeface="Wingdings" panose="05000000000000000000" pitchFamily="2" charset="2"/>
              <a:buChar char="Ø"/>
            </a:pPr>
            <a:r>
              <a:rPr lang="en-US" dirty="0" smtClean="0"/>
              <a:t>      Each label must have same proportion in Training  and validation Data.</a:t>
            </a:r>
            <a:endParaRPr lang="en-US" dirty="0"/>
          </a:p>
          <a:p>
            <a:r>
              <a:rPr lang="en-US" dirty="0"/>
              <a:t/>
            </a:r>
            <a:br>
              <a:rPr lang="en-US" dirty="0"/>
            </a:br>
            <a:endParaRPr lang="en-US" dirty="0"/>
          </a:p>
        </p:txBody>
      </p:sp>
      <p:pic>
        <p:nvPicPr>
          <p:cNvPr id="10" name="Picture Placeholder 9"/>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6910" r="6910"/>
          <a:stretch>
            <a:fillRect/>
          </a:stretch>
        </p:blipFill>
        <p:spPr/>
      </p:pic>
    </p:spTree>
    <p:extLst>
      <p:ext uri="{BB962C8B-B14F-4D97-AF65-F5344CB8AC3E}">
        <p14:creationId xmlns:p14="http://schemas.microsoft.com/office/powerpoint/2010/main" val="21012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12023</TotalTime>
  <Words>602</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18</vt:i4>
      </vt:variant>
    </vt:vector>
  </HeadingPairs>
  <TitlesOfParts>
    <vt:vector size="32" baseType="lpstr">
      <vt:lpstr>Arial</vt:lpstr>
      <vt:lpstr>Futura Next Book</vt:lpstr>
      <vt:lpstr>Futura Next DemiBold</vt:lpstr>
      <vt:lpstr>Futura Next Medium</vt:lpstr>
      <vt:lpstr>Minion Pro</vt:lpstr>
      <vt:lpstr>Wingdings</vt:lpstr>
      <vt:lpstr>Brand Mark</vt:lpstr>
      <vt:lpstr>Cover</vt:lpstr>
      <vt:lpstr>Agenda</vt:lpstr>
      <vt:lpstr>Divider</vt:lpstr>
      <vt:lpstr>Quote</vt:lpstr>
      <vt:lpstr>Voice</vt:lpstr>
      <vt:lpstr>Content</vt:lpstr>
      <vt:lpstr>Back Cover</vt:lpstr>
      <vt:lpstr>PowerPoint Presentation</vt:lpstr>
      <vt:lpstr>Text Classification using Machine and Deep Learning Algorithms</vt:lpstr>
      <vt:lpstr>Agenda</vt:lpstr>
      <vt:lpstr>Text Classification</vt:lpstr>
      <vt:lpstr>Definition</vt:lpstr>
      <vt:lpstr>Nestle Consumer Engagement Data (Dummy Data)</vt:lpstr>
      <vt:lpstr>Data Cleaning</vt:lpstr>
      <vt:lpstr>Data Preparation</vt:lpstr>
      <vt:lpstr>Data Partition</vt:lpstr>
      <vt:lpstr>PowerPoint Presentation</vt:lpstr>
      <vt:lpstr> To begin with, k can be initialized as Sqaure Root of Total No. of Observation.  K= (n)^1/2  Decide the distance Measure                 Training and Test datasets are fed into the algorithm simultaneously.</vt:lpstr>
      <vt:lpstr>Random Forests classifiers are trained via the bagging method. Bagging or Bootstrap Aggregating, consists of randomly sampling subsets of the training data, fitting a model to these smaller data sets, and aggregating the predictions  we are using “Entropy” which is measure of disorder.     Information Gain is a metric to measure the reduction of this disorder          </vt:lpstr>
      <vt:lpstr>Support Vector Machine  is responsible for finding the decision boundary to separate different classes and maximize the margin.  Margins are the (perpendicular) distances between the line and the stars and triangles are lying on the edge of the Hyperplane are called Support Vectors.  Hyperplane is an (n minus 1)-dimensional subspace for an n-dimensional space. For a 2-dimension space, its hyperplane will be 1-dimension, which is just a line. For a 3-dimension space, its hyperplane will be 2-dimension.  Kernel used is “Radial” which creates a Hyperplane in Multi-dimensions and then separate the classes. Gaussian Radial Basis Function is most commonly used.</vt:lpstr>
      <vt:lpstr>PowerPoint Presentation</vt:lpstr>
      <vt:lpstr>FastText is an open-source, free, lightweight library that allows users to learn text representations and text classifiers.   All the label start by the “__label__” prefix, which is how fasttext recognize what is label and what is a word.  For eg:  __Label1__text………………………  Each word is broken down in to grams. For eg: “Different”:- Diff, iffe, ffe, eren, rent, erent.       </vt:lpstr>
      <vt:lpstr>Model Comparison: Accuracy and Computation Cost</vt:lpstr>
      <vt:lpstr>https://monkeylearn.com/text-classification/  https://towardsdatascience.com/entropy-how-decision-trees-make-decisions-2946b9c18c8  https://fasttext.cc/docs/en/supervised-tutorial.html  https://www.analyticsvidhya.com/blog/2017/06/word-embeddings-count-word2veec/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Aditya Mudgal</cp:lastModifiedBy>
  <cp:revision>131</cp:revision>
  <dcterms:created xsi:type="dcterms:W3CDTF">2018-11-16T01:56:21Z</dcterms:created>
  <dcterms:modified xsi:type="dcterms:W3CDTF">2019-05-13T06:56:19Z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risrajan</vt:lpwstr>
  </property>
  <property fmtid="{D5CDD505-2E9C-101B-9397-08002B2CF9AE}" pid="5" name="Jive_VersionGuid">
    <vt:lpwstr>1393c49f-22ed-4440-9f18-cddbef350789</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