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2" r:id="rId3"/>
    <p:sldId id="270" r:id="rId4"/>
    <p:sldId id="271" r:id="rId5"/>
    <p:sldId id="273" r:id="rId6"/>
    <p:sldId id="274" r:id="rId7"/>
    <p:sldId id="261" r:id="rId8"/>
    <p:sldId id="258" r:id="rId9"/>
    <p:sldId id="259" r:id="rId10"/>
    <p:sldId id="260" r:id="rId11"/>
    <p:sldId id="262" r:id="rId12"/>
    <p:sldId id="267" r:id="rId13"/>
    <p:sldId id="269" r:id="rId14"/>
    <p:sldId id="268" r:id="rId15"/>
    <p:sldId id="265" r:id="rId16"/>
    <p:sldId id="266" r:id="rId17"/>
    <p:sldId id="263" r:id="rId18"/>
    <p:sldId id="26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54" y="-3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9B2232-772B-47CF-9E25-0E5632E254C3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B60EB85E-85AA-4790-A35E-9580A335AEA8}">
      <dgm:prSet phldrT="[Text]"/>
      <dgm:spPr/>
      <dgm:t>
        <a:bodyPr/>
        <a:lstStyle/>
        <a:p>
          <a:r>
            <a:rPr lang="en-CA" dirty="0" smtClean="0"/>
            <a:t>Define Problem</a:t>
          </a:r>
        </a:p>
      </dgm:t>
    </dgm:pt>
    <dgm:pt modelId="{9F5A1007-5DEF-4C2E-928D-C45BE756E5A9}" type="parTrans" cxnId="{0CACBE06-7577-44DA-B2CB-D33DFBE403D3}">
      <dgm:prSet/>
      <dgm:spPr/>
      <dgm:t>
        <a:bodyPr/>
        <a:lstStyle/>
        <a:p>
          <a:endParaRPr lang="en-CA"/>
        </a:p>
      </dgm:t>
    </dgm:pt>
    <dgm:pt modelId="{3D13EB54-9B6E-490C-BA69-E642AE2011A1}" type="sibTrans" cxnId="{0CACBE06-7577-44DA-B2CB-D33DFBE403D3}">
      <dgm:prSet/>
      <dgm:spPr/>
      <dgm:t>
        <a:bodyPr/>
        <a:lstStyle/>
        <a:p>
          <a:endParaRPr lang="en-CA"/>
        </a:p>
      </dgm:t>
    </dgm:pt>
    <dgm:pt modelId="{D9941172-3B6B-423A-9850-789E441B3358}">
      <dgm:prSet phldrT="[Text]"/>
      <dgm:spPr/>
      <dgm:t>
        <a:bodyPr/>
        <a:lstStyle/>
        <a:p>
          <a:r>
            <a:rPr lang="en-CA" dirty="0" smtClean="0"/>
            <a:t>Data Sources</a:t>
          </a:r>
          <a:endParaRPr lang="en-CA" dirty="0"/>
        </a:p>
      </dgm:t>
    </dgm:pt>
    <dgm:pt modelId="{39EBEDF7-0464-4177-AE87-DFD32C374360}" type="parTrans" cxnId="{8F896459-74AD-4124-A8F4-10D9949153C4}">
      <dgm:prSet/>
      <dgm:spPr/>
      <dgm:t>
        <a:bodyPr/>
        <a:lstStyle/>
        <a:p>
          <a:endParaRPr lang="en-CA"/>
        </a:p>
      </dgm:t>
    </dgm:pt>
    <dgm:pt modelId="{010F7763-F117-4F77-B046-72128584F834}" type="sibTrans" cxnId="{8F896459-74AD-4124-A8F4-10D9949153C4}">
      <dgm:prSet/>
      <dgm:spPr/>
      <dgm:t>
        <a:bodyPr/>
        <a:lstStyle/>
        <a:p>
          <a:endParaRPr lang="en-CA"/>
        </a:p>
      </dgm:t>
    </dgm:pt>
    <dgm:pt modelId="{6159CA96-B47E-421D-9322-1BFF0527361F}">
      <dgm:prSet phldrT="[Text]"/>
      <dgm:spPr/>
      <dgm:t>
        <a:bodyPr/>
        <a:lstStyle/>
        <a:p>
          <a:r>
            <a:rPr lang="en-CA" dirty="0" smtClean="0"/>
            <a:t>Technology Used</a:t>
          </a:r>
          <a:endParaRPr lang="en-CA" dirty="0"/>
        </a:p>
      </dgm:t>
    </dgm:pt>
    <dgm:pt modelId="{D700D8BB-78C3-4CF9-BDEB-C8D3DED29D80}" type="parTrans" cxnId="{A5AF16B3-C2C9-4278-9C94-7FDFC119C821}">
      <dgm:prSet/>
      <dgm:spPr/>
      <dgm:t>
        <a:bodyPr/>
        <a:lstStyle/>
        <a:p>
          <a:endParaRPr lang="en-CA"/>
        </a:p>
      </dgm:t>
    </dgm:pt>
    <dgm:pt modelId="{902901BF-65DA-431D-BC74-DA49600371BD}" type="sibTrans" cxnId="{A5AF16B3-C2C9-4278-9C94-7FDFC119C821}">
      <dgm:prSet/>
      <dgm:spPr/>
      <dgm:t>
        <a:bodyPr/>
        <a:lstStyle/>
        <a:p>
          <a:endParaRPr lang="en-CA"/>
        </a:p>
      </dgm:t>
    </dgm:pt>
    <dgm:pt modelId="{193C23B3-B725-43EF-945E-8A700B566BFB}">
      <dgm:prSet phldrT="[Text]"/>
      <dgm:spPr/>
      <dgm:t>
        <a:bodyPr/>
        <a:lstStyle/>
        <a:p>
          <a:r>
            <a:rPr lang="en-CA" dirty="0" smtClean="0"/>
            <a:t>Data Processing </a:t>
          </a:r>
          <a:endParaRPr lang="en-CA" dirty="0"/>
        </a:p>
      </dgm:t>
    </dgm:pt>
    <dgm:pt modelId="{4CF9F29C-33DA-4F12-BB28-903692F62EC5}" type="parTrans" cxnId="{D85D6F1B-CC2A-42F2-A755-D15FA22D833C}">
      <dgm:prSet/>
      <dgm:spPr/>
      <dgm:t>
        <a:bodyPr/>
        <a:lstStyle/>
        <a:p>
          <a:endParaRPr lang="en-CA"/>
        </a:p>
      </dgm:t>
    </dgm:pt>
    <dgm:pt modelId="{5F7D3C2B-E72C-46C4-BC45-DF5ABCE5F147}" type="sibTrans" cxnId="{D85D6F1B-CC2A-42F2-A755-D15FA22D833C}">
      <dgm:prSet/>
      <dgm:spPr/>
      <dgm:t>
        <a:bodyPr/>
        <a:lstStyle/>
        <a:p>
          <a:endParaRPr lang="en-CA"/>
        </a:p>
      </dgm:t>
    </dgm:pt>
    <dgm:pt modelId="{8F27FCB2-CECC-4866-9AF9-681E6243A7BD}">
      <dgm:prSet phldrT="[Text]"/>
      <dgm:spPr/>
      <dgm:t>
        <a:bodyPr/>
        <a:lstStyle/>
        <a:p>
          <a:r>
            <a:rPr lang="en-CA" dirty="0" smtClean="0"/>
            <a:t>Visualizations</a:t>
          </a:r>
          <a:endParaRPr lang="en-CA" dirty="0"/>
        </a:p>
      </dgm:t>
    </dgm:pt>
    <dgm:pt modelId="{818B99EE-2918-4E2F-B2A9-D0F4906D76DE}" type="parTrans" cxnId="{DEAAAD85-7A24-4B71-97F5-CAE25C2BE3A1}">
      <dgm:prSet/>
      <dgm:spPr/>
      <dgm:t>
        <a:bodyPr/>
        <a:lstStyle/>
        <a:p>
          <a:endParaRPr lang="en-CA"/>
        </a:p>
      </dgm:t>
    </dgm:pt>
    <dgm:pt modelId="{67B658E5-35FD-473D-9ED2-78E0E7014C40}" type="sibTrans" cxnId="{DEAAAD85-7A24-4B71-97F5-CAE25C2BE3A1}">
      <dgm:prSet/>
      <dgm:spPr/>
      <dgm:t>
        <a:bodyPr/>
        <a:lstStyle/>
        <a:p>
          <a:endParaRPr lang="en-CA"/>
        </a:p>
      </dgm:t>
    </dgm:pt>
    <dgm:pt modelId="{83B9A070-DCEA-4FA7-8CE3-FF3E5DBF7EE9}" type="pres">
      <dgm:prSet presAssocID="{DE9B2232-772B-47CF-9E25-0E5632E254C3}" presName="CompostProcess" presStyleCnt="0">
        <dgm:presLayoutVars>
          <dgm:dir/>
          <dgm:resizeHandles val="exact"/>
        </dgm:presLayoutVars>
      </dgm:prSet>
      <dgm:spPr/>
    </dgm:pt>
    <dgm:pt modelId="{9C92145F-B511-4132-B50F-90A1937381EC}" type="pres">
      <dgm:prSet presAssocID="{DE9B2232-772B-47CF-9E25-0E5632E254C3}" presName="arrow" presStyleLbl="bgShp" presStyleIdx="0" presStyleCnt="1"/>
      <dgm:spPr/>
    </dgm:pt>
    <dgm:pt modelId="{5FFC55D0-F46E-43DD-9ACD-ECCE8E4A23AE}" type="pres">
      <dgm:prSet presAssocID="{DE9B2232-772B-47CF-9E25-0E5632E254C3}" presName="linearProcess" presStyleCnt="0"/>
      <dgm:spPr/>
    </dgm:pt>
    <dgm:pt modelId="{5851446F-00F5-4BAC-8C9D-F8666353B421}" type="pres">
      <dgm:prSet presAssocID="{B60EB85E-85AA-4790-A35E-9580A335AEA8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EDE1886-A6EA-45E5-B15A-F43A16AA7017}" type="pres">
      <dgm:prSet presAssocID="{3D13EB54-9B6E-490C-BA69-E642AE2011A1}" presName="sibTrans" presStyleCnt="0"/>
      <dgm:spPr/>
    </dgm:pt>
    <dgm:pt modelId="{949DA3AF-34FC-49F8-83B2-58BF388C985E}" type="pres">
      <dgm:prSet presAssocID="{D9941172-3B6B-423A-9850-789E441B3358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670AC57-983F-4442-B310-CFBB2D9A5194}" type="pres">
      <dgm:prSet presAssocID="{010F7763-F117-4F77-B046-72128584F834}" presName="sibTrans" presStyleCnt="0"/>
      <dgm:spPr/>
    </dgm:pt>
    <dgm:pt modelId="{CDF8763F-BDDF-4E7B-AF65-E65EA252E522}" type="pres">
      <dgm:prSet presAssocID="{6159CA96-B47E-421D-9322-1BFF0527361F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ADD55E2-06F6-4B43-A6BB-9CE99545A061}" type="pres">
      <dgm:prSet presAssocID="{902901BF-65DA-431D-BC74-DA49600371BD}" presName="sibTrans" presStyleCnt="0"/>
      <dgm:spPr/>
    </dgm:pt>
    <dgm:pt modelId="{22FE0895-EC5D-4EF4-B956-4781C6582E2A}" type="pres">
      <dgm:prSet presAssocID="{193C23B3-B725-43EF-945E-8A700B566BFB}" presName="textNode" presStyleLbl="node1" presStyleIdx="3" presStyleCnt="5" custLinFactNeighborX="7796" custLinFactNeighborY="-264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B0F2FFB-FFEA-4020-BAE5-B3F45427BD22}" type="pres">
      <dgm:prSet presAssocID="{5F7D3C2B-E72C-46C4-BC45-DF5ABCE5F147}" presName="sibTrans" presStyleCnt="0"/>
      <dgm:spPr/>
    </dgm:pt>
    <dgm:pt modelId="{ABD7A3F1-ED69-412D-93C3-F287A3867840}" type="pres">
      <dgm:prSet presAssocID="{8F27FCB2-CECC-4866-9AF9-681E6243A7BD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B77986C-E41D-4A51-8BD0-493E8D1BDA16}" type="presOf" srcId="{193C23B3-B725-43EF-945E-8A700B566BFB}" destId="{22FE0895-EC5D-4EF4-B956-4781C6582E2A}" srcOrd="0" destOrd="0" presId="urn:microsoft.com/office/officeart/2005/8/layout/hProcess9"/>
    <dgm:cxn modelId="{606CBB9B-C139-4BBD-B34D-E4E4C6201CF9}" type="presOf" srcId="{B60EB85E-85AA-4790-A35E-9580A335AEA8}" destId="{5851446F-00F5-4BAC-8C9D-F8666353B421}" srcOrd="0" destOrd="0" presId="urn:microsoft.com/office/officeart/2005/8/layout/hProcess9"/>
    <dgm:cxn modelId="{57EDDE1F-4E9A-42CB-B5F6-D87233297BC5}" type="presOf" srcId="{D9941172-3B6B-423A-9850-789E441B3358}" destId="{949DA3AF-34FC-49F8-83B2-58BF388C985E}" srcOrd="0" destOrd="0" presId="urn:microsoft.com/office/officeart/2005/8/layout/hProcess9"/>
    <dgm:cxn modelId="{20E7288C-0D80-49C1-A073-67C46BCBA778}" type="presOf" srcId="{8F27FCB2-CECC-4866-9AF9-681E6243A7BD}" destId="{ABD7A3F1-ED69-412D-93C3-F287A3867840}" srcOrd="0" destOrd="0" presId="urn:microsoft.com/office/officeart/2005/8/layout/hProcess9"/>
    <dgm:cxn modelId="{8F896459-74AD-4124-A8F4-10D9949153C4}" srcId="{DE9B2232-772B-47CF-9E25-0E5632E254C3}" destId="{D9941172-3B6B-423A-9850-789E441B3358}" srcOrd="1" destOrd="0" parTransId="{39EBEDF7-0464-4177-AE87-DFD32C374360}" sibTransId="{010F7763-F117-4F77-B046-72128584F834}"/>
    <dgm:cxn modelId="{0CACBE06-7577-44DA-B2CB-D33DFBE403D3}" srcId="{DE9B2232-772B-47CF-9E25-0E5632E254C3}" destId="{B60EB85E-85AA-4790-A35E-9580A335AEA8}" srcOrd="0" destOrd="0" parTransId="{9F5A1007-5DEF-4C2E-928D-C45BE756E5A9}" sibTransId="{3D13EB54-9B6E-490C-BA69-E642AE2011A1}"/>
    <dgm:cxn modelId="{DEAAAD85-7A24-4B71-97F5-CAE25C2BE3A1}" srcId="{DE9B2232-772B-47CF-9E25-0E5632E254C3}" destId="{8F27FCB2-CECC-4866-9AF9-681E6243A7BD}" srcOrd="4" destOrd="0" parTransId="{818B99EE-2918-4E2F-B2A9-D0F4906D76DE}" sibTransId="{67B658E5-35FD-473D-9ED2-78E0E7014C40}"/>
    <dgm:cxn modelId="{B3D29FC4-A553-492D-8895-5B1D787E80D6}" type="presOf" srcId="{DE9B2232-772B-47CF-9E25-0E5632E254C3}" destId="{83B9A070-DCEA-4FA7-8CE3-FF3E5DBF7EE9}" srcOrd="0" destOrd="0" presId="urn:microsoft.com/office/officeart/2005/8/layout/hProcess9"/>
    <dgm:cxn modelId="{D85D6F1B-CC2A-42F2-A755-D15FA22D833C}" srcId="{DE9B2232-772B-47CF-9E25-0E5632E254C3}" destId="{193C23B3-B725-43EF-945E-8A700B566BFB}" srcOrd="3" destOrd="0" parTransId="{4CF9F29C-33DA-4F12-BB28-903692F62EC5}" sibTransId="{5F7D3C2B-E72C-46C4-BC45-DF5ABCE5F147}"/>
    <dgm:cxn modelId="{710486CD-0EF9-450E-B8E4-DAF1F5CF5488}" type="presOf" srcId="{6159CA96-B47E-421D-9322-1BFF0527361F}" destId="{CDF8763F-BDDF-4E7B-AF65-E65EA252E522}" srcOrd="0" destOrd="0" presId="urn:microsoft.com/office/officeart/2005/8/layout/hProcess9"/>
    <dgm:cxn modelId="{A5AF16B3-C2C9-4278-9C94-7FDFC119C821}" srcId="{DE9B2232-772B-47CF-9E25-0E5632E254C3}" destId="{6159CA96-B47E-421D-9322-1BFF0527361F}" srcOrd="2" destOrd="0" parTransId="{D700D8BB-78C3-4CF9-BDEB-C8D3DED29D80}" sibTransId="{902901BF-65DA-431D-BC74-DA49600371BD}"/>
    <dgm:cxn modelId="{10C70389-29DB-4CAD-88E1-DB9919E14C42}" type="presParOf" srcId="{83B9A070-DCEA-4FA7-8CE3-FF3E5DBF7EE9}" destId="{9C92145F-B511-4132-B50F-90A1937381EC}" srcOrd="0" destOrd="0" presId="urn:microsoft.com/office/officeart/2005/8/layout/hProcess9"/>
    <dgm:cxn modelId="{84CEF21C-36E3-412E-9D5D-BD561EDAA7F6}" type="presParOf" srcId="{83B9A070-DCEA-4FA7-8CE3-FF3E5DBF7EE9}" destId="{5FFC55D0-F46E-43DD-9ACD-ECCE8E4A23AE}" srcOrd="1" destOrd="0" presId="urn:microsoft.com/office/officeart/2005/8/layout/hProcess9"/>
    <dgm:cxn modelId="{2AE7526B-F1A1-4A68-97F0-8400A77EC79E}" type="presParOf" srcId="{5FFC55D0-F46E-43DD-9ACD-ECCE8E4A23AE}" destId="{5851446F-00F5-4BAC-8C9D-F8666353B421}" srcOrd="0" destOrd="0" presId="urn:microsoft.com/office/officeart/2005/8/layout/hProcess9"/>
    <dgm:cxn modelId="{85518FC7-35CC-4730-86F8-C0E937BD711E}" type="presParOf" srcId="{5FFC55D0-F46E-43DD-9ACD-ECCE8E4A23AE}" destId="{7EDE1886-A6EA-45E5-B15A-F43A16AA7017}" srcOrd="1" destOrd="0" presId="urn:microsoft.com/office/officeart/2005/8/layout/hProcess9"/>
    <dgm:cxn modelId="{DC5C18BD-83B8-47D8-9BA6-37DD64583CA9}" type="presParOf" srcId="{5FFC55D0-F46E-43DD-9ACD-ECCE8E4A23AE}" destId="{949DA3AF-34FC-49F8-83B2-58BF388C985E}" srcOrd="2" destOrd="0" presId="urn:microsoft.com/office/officeart/2005/8/layout/hProcess9"/>
    <dgm:cxn modelId="{57B15694-2F45-4FB8-A8BF-1AE6293FBE50}" type="presParOf" srcId="{5FFC55D0-F46E-43DD-9ACD-ECCE8E4A23AE}" destId="{9670AC57-983F-4442-B310-CFBB2D9A5194}" srcOrd="3" destOrd="0" presId="urn:microsoft.com/office/officeart/2005/8/layout/hProcess9"/>
    <dgm:cxn modelId="{13F4CD80-ED88-4511-8861-819AB4C95705}" type="presParOf" srcId="{5FFC55D0-F46E-43DD-9ACD-ECCE8E4A23AE}" destId="{CDF8763F-BDDF-4E7B-AF65-E65EA252E522}" srcOrd="4" destOrd="0" presId="urn:microsoft.com/office/officeart/2005/8/layout/hProcess9"/>
    <dgm:cxn modelId="{AA597E02-65CC-4E79-8852-14E6A935BF6D}" type="presParOf" srcId="{5FFC55D0-F46E-43DD-9ACD-ECCE8E4A23AE}" destId="{0ADD55E2-06F6-4B43-A6BB-9CE99545A061}" srcOrd="5" destOrd="0" presId="urn:microsoft.com/office/officeart/2005/8/layout/hProcess9"/>
    <dgm:cxn modelId="{1E94F6A3-BE93-4DD8-BF7B-0EB4A42112A9}" type="presParOf" srcId="{5FFC55D0-F46E-43DD-9ACD-ECCE8E4A23AE}" destId="{22FE0895-EC5D-4EF4-B956-4781C6582E2A}" srcOrd="6" destOrd="0" presId="urn:microsoft.com/office/officeart/2005/8/layout/hProcess9"/>
    <dgm:cxn modelId="{24E5FE83-6D68-487E-9864-FA554D021953}" type="presParOf" srcId="{5FFC55D0-F46E-43DD-9ACD-ECCE8E4A23AE}" destId="{FB0F2FFB-FFEA-4020-BAE5-B3F45427BD22}" srcOrd="7" destOrd="0" presId="urn:microsoft.com/office/officeart/2005/8/layout/hProcess9"/>
    <dgm:cxn modelId="{2212C72A-FA88-4889-A4C2-775A0B7B3C0A}" type="presParOf" srcId="{5FFC55D0-F46E-43DD-9ACD-ECCE8E4A23AE}" destId="{ABD7A3F1-ED69-412D-93C3-F287A3867840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054975-79F8-44D8-A4A8-EA791116771D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A7C99A96-5AC4-4B6B-8434-38CF083BF598}">
      <dgm:prSet phldrT="[Text]" custT="1"/>
      <dgm:spPr/>
      <dgm:t>
        <a:bodyPr/>
        <a:lstStyle/>
        <a:p>
          <a:r>
            <a:rPr lang="en-CA" sz="2000" dirty="0" smtClean="0"/>
            <a:t>Raw Data</a:t>
          </a:r>
          <a:endParaRPr lang="en-CA" sz="2000" dirty="0"/>
        </a:p>
      </dgm:t>
    </dgm:pt>
    <dgm:pt modelId="{BEC52196-5132-4C6F-83DB-234F29A1DDB7}" type="parTrans" cxnId="{2D3DB513-DA04-40EA-9BB6-5C52E59D397F}">
      <dgm:prSet/>
      <dgm:spPr/>
      <dgm:t>
        <a:bodyPr/>
        <a:lstStyle/>
        <a:p>
          <a:endParaRPr lang="en-CA" sz="1800"/>
        </a:p>
      </dgm:t>
    </dgm:pt>
    <dgm:pt modelId="{7055A7DE-5021-450F-B8B1-5CB4A76B9020}" type="sibTrans" cxnId="{2D3DB513-DA04-40EA-9BB6-5C52E59D397F}">
      <dgm:prSet/>
      <dgm:spPr/>
      <dgm:t>
        <a:bodyPr/>
        <a:lstStyle/>
        <a:p>
          <a:endParaRPr lang="en-CA" sz="1800"/>
        </a:p>
      </dgm:t>
    </dgm:pt>
    <dgm:pt modelId="{25906F7E-6FEB-41C1-90BD-13AABB3E20CA}">
      <dgm:prSet phldrT="[Text]" custT="1"/>
      <dgm:spPr/>
      <dgm:t>
        <a:bodyPr/>
        <a:lstStyle/>
        <a:p>
          <a:r>
            <a:rPr lang="en-CA" sz="2000" dirty="0" smtClean="0"/>
            <a:t>Structure Data</a:t>
          </a:r>
          <a:endParaRPr lang="en-CA" sz="2000" dirty="0"/>
        </a:p>
      </dgm:t>
    </dgm:pt>
    <dgm:pt modelId="{B7844CB0-8BFF-4AB7-AD43-70C3BB5CDF31}" type="parTrans" cxnId="{A6A39685-8800-4071-97DB-3746FD7EDE91}">
      <dgm:prSet/>
      <dgm:spPr/>
      <dgm:t>
        <a:bodyPr/>
        <a:lstStyle/>
        <a:p>
          <a:endParaRPr lang="en-CA" sz="1800"/>
        </a:p>
      </dgm:t>
    </dgm:pt>
    <dgm:pt modelId="{D28FD5FF-60E5-42F3-AA92-FD6DFBA988B3}" type="sibTrans" cxnId="{A6A39685-8800-4071-97DB-3746FD7EDE91}">
      <dgm:prSet/>
      <dgm:spPr/>
      <dgm:t>
        <a:bodyPr/>
        <a:lstStyle/>
        <a:p>
          <a:endParaRPr lang="en-CA" sz="1800"/>
        </a:p>
      </dgm:t>
    </dgm:pt>
    <dgm:pt modelId="{D0E99B53-E7BD-437C-B373-66C3ADF2A034}">
      <dgm:prSet phldrT="[Text]" custT="1"/>
      <dgm:spPr/>
      <dgm:t>
        <a:bodyPr/>
        <a:lstStyle/>
        <a:p>
          <a:r>
            <a:rPr lang="en-CA" sz="2000" dirty="0" smtClean="0"/>
            <a:t>Explore Data</a:t>
          </a:r>
          <a:endParaRPr lang="en-CA" sz="2000" dirty="0"/>
        </a:p>
      </dgm:t>
    </dgm:pt>
    <dgm:pt modelId="{205F2154-0DD8-4BB6-9CBC-182B5058306A}" type="parTrans" cxnId="{013D807B-A2D3-4262-9A26-B05F1F9DFB79}">
      <dgm:prSet/>
      <dgm:spPr/>
      <dgm:t>
        <a:bodyPr/>
        <a:lstStyle/>
        <a:p>
          <a:endParaRPr lang="en-CA" sz="1800"/>
        </a:p>
      </dgm:t>
    </dgm:pt>
    <dgm:pt modelId="{BCF2F224-646E-4F88-BBE9-D157337BEC5A}" type="sibTrans" cxnId="{013D807B-A2D3-4262-9A26-B05F1F9DFB79}">
      <dgm:prSet/>
      <dgm:spPr/>
      <dgm:t>
        <a:bodyPr/>
        <a:lstStyle/>
        <a:p>
          <a:endParaRPr lang="en-CA" sz="1800"/>
        </a:p>
      </dgm:t>
    </dgm:pt>
    <dgm:pt modelId="{95FC7912-C58C-411C-BE52-1CDD0C97096E}">
      <dgm:prSet phldrT="[Text]" custT="1"/>
      <dgm:spPr/>
      <dgm:t>
        <a:bodyPr/>
        <a:lstStyle/>
        <a:p>
          <a:r>
            <a:rPr lang="en-CA" sz="2000" dirty="0" smtClean="0"/>
            <a:t>Data Ready for </a:t>
          </a:r>
          <a:r>
            <a:rPr lang="en-CA" sz="2000" dirty="0" err="1" smtClean="0"/>
            <a:t>Viz</a:t>
          </a:r>
          <a:endParaRPr lang="en-CA" sz="2000" dirty="0"/>
        </a:p>
      </dgm:t>
    </dgm:pt>
    <dgm:pt modelId="{354B3B44-A96C-456F-8319-610C7D8804F8}" type="parTrans" cxnId="{9D4F7A01-BA93-481C-B874-E32CD599F26C}">
      <dgm:prSet/>
      <dgm:spPr/>
      <dgm:t>
        <a:bodyPr/>
        <a:lstStyle/>
        <a:p>
          <a:endParaRPr lang="en-CA" sz="1800"/>
        </a:p>
      </dgm:t>
    </dgm:pt>
    <dgm:pt modelId="{A70D41D5-04B6-418A-B12E-A656DCF15673}" type="sibTrans" cxnId="{9D4F7A01-BA93-481C-B874-E32CD599F26C}">
      <dgm:prSet/>
      <dgm:spPr/>
      <dgm:t>
        <a:bodyPr/>
        <a:lstStyle/>
        <a:p>
          <a:endParaRPr lang="en-CA" sz="1800"/>
        </a:p>
      </dgm:t>
    </dgm:pt>
    <dgm:pt modelId="{CD30D9AC-4513-4597-B17B-18DE65304753}" type="pres">
      <dgm:prSet presAssocID="{AF054975-79F8-44D8-A4A8-EA791116771D}" presName="Name0" presStyleCnt="0">
        <dgm:presLayoutVars>
          <dgm:dir/>
          <dgm:animLvl val="lvl"/>
          <dgm:resizeHandles val="exact"/>
        </dgm:presLayoutVars>
      </dgm:prSet>
      <dgm:spPr/>
    </dgm:pt>
    <dgm:pt modelId="{E4FE0BAD-D544-414B-B28D-2B2514524E8D}" type="pres">
      <dgm:prSet presAssocID="{A7C99A96-5AC4-4B6B-8434-38CF083BF59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3452E4F-C8F4-4F35-BC53-643CA47CF788}" type="pres">
      <dgm:prSet presAssocID="{7055A7DE-5021-450F-B8B1-5CB4A76B9020}" presName="parTxOnlySpace" presStyleCnt="0"/>
      <dgm:spPr/>
    </dgm:pt>
    <dgm:pt modelId="{19389996-9D79-4B37-8AB9-0FF4E9BC3EF7}" type="pres">
      <dgm:prSet presAssocID="{25906F7E-6FEB-41C1-90BD-13AABB3E20C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7739930-80E4-4086-ABB6-439CE13A13FA}" type="pres">
      <dgm:prSet presAssocID="{D28FD5FF-60E5-42F3-AA92-FD6DFBA988B3}" presName="parTxOnlySpace" presStyleCnt="0"/>
      <dgm:spPr/>
    </dgm:pt>
    <dgm:pt modelId="{3BAA646E-85BE-4D82-B14A-3F6F88451207}" type="pres">
      <dgm:prSet presAssocID="{D0E99B53-E7BD-437C-B373-66C3ADF2A03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E4803F2-98B7-4825-ADE1-7D9AAF582CA6}" type="pres">
      <dgm:prSet presAssocID="{BCF2F224-646E-4F88-BBE9-D157337BEC5A}" presName="parTxOnlySpace" presStyleCnt="0"/>
      <dgm:spPr/>
    </dgm:pt>
    <dgm:pt modelId="{18649E17-4D05-4D8D-893B-03F96F9260A7}" type="pres">
      <dgm:prSet presAssocID="{95FC7912-C58C-411C-BE52-1CDD0C97096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6A39685-8800-4071-97DB-3746FD7EDE91}" srcId="{AF054975-79F8-44D8-A4A8-EA791116771D}" destId="{25906F7E-6FEB-41C1-90BD-13AABB3E20CA}" srcOrd="1" destOrd="0" parTransId="{B7844CB0-8BFF-4AB7-AD43-70C3BB5CDF31}" sibTransId="{D28FD5FF-60E5-42F3-AA92-FD6DFBA988B3}"/>
    <dgm:cxn modelId="{45172A3A-008E-4539-BA2D-727D4CDFAFE2}" type="presOf" srcId="{95FC7912-C58C-411C-BE52-1CDD0C97096E}" destId="{18649E17-4D05-4D8D-893B-03F96F9260A7}" srcOrd="0" destOrd="0" presId="urn:microsoft.com/office/officeart/2005/8/layout/chevron1"/>
    <dgm:cxn modelId="{013D807B-A2D3-4262-9A26-B05F1F9DFB79}" srcId="{AF054975-79F8-44D8-A4A8-EA791116771D}" destId="{D0E99B53-E7BD-437C-B373-66C3ADF2A034}" srcOrd="2" destOrd="0" parTransId="{205F2154-0DD8-4BB6-9CBC-182B5058306A}" sibTransId="{BCF2F224-646E-4F88-BBE9-D157337BEC5A}"/>
    <dgm:cxn modelId="{2D3DB513-DA04-40EA-9BB6-5C52E59D397F}" srcId="{AF054975-79F8-44D8-A4A8-EA791116771D}" destId="{A7C99A96-5AC4-4B6B-8434-38CF083BF598}" srcOrd="0" destOrd="0" parTransId="{BEC52196-5132-4C6F-83DB-234F29A1DDB7}" sibTransId="{7055A7DE-5021-450F-B8B1-5CB4A76B9020}"/>
    <dgm:cxn modelId="{9D4F7A01-BA93-481C-B874-E32CD599F26C}" srcId="{AF054975-79F8-44D8-A4A8-EA791116771D}" destId="{95FC7912-C58C-411C-BE52-1CDD0C97096E}" srcOrd="3" destOrd="0" parTransId="{354B3B44-A96C-456F-8319-610C7D8804F8}" sibTransId="{A70D41D5-04B6-418A-B12E-A656DCF15673}"/>
    <dgm:cxn modelId="{023A1E07-5A4F-4131-9A43-149B0C324CC4}" type="presOf" srcId="{A7C99A96-5AC4-4B6B-8434-38CF083BF598}" destId="{E4FE0BAD-D544-414B-B28D-2B2514524E8D}" srcOrd="0" destOrd="0" presId="urn:microsoft.com/office/officeart/2005/8/layout/chevron1"/>
    <dgm:cxn modelId="{D928EEE4-DF5F-45F4-BF8A-4915DBF83F44}" type="presOf" srcId="{AF054975-79F8-44D8-A4A8-EA791116771D}" destId="{CD30D9AC-4513-4597-B17B-18DE65304753}" srcOrd="0" destOrd="0" presId="urn:microsoft.com/office/officeart/2005/8/layout/chevron1"/>
    <dgm:cxn modelId="{B602C795-5DE1-407C-8EB9-E9163F97ABC0}" type="presOf" srcId="{D0E99B53-E7BD-437C-B373-66C3ADF2A034}" destId="{3BAA646E-85BE-4D82-B14A-3F6F88451207}" srcOrd="0" destOrd="0" presId="urn:microsoft.com/office/officeart/2005/8/layout/chevron1"/>
    <dgm:cxn modelId="{FBD58F35-A60E-49D2-81C9-F46EA85FB962}" type="presOf" srcId="{25906F7E-6FEB-41C1-90BD-13AABB3E20CA}" destId="{19389996-9D79-4B37-8AB9-0FF4E9BC3EF7}" srcOrd="0" destOrd="0" presId="urn:microsoft.com/office/officeart/2005/8/layout/chevron1"/>
    <dgm:cxn modelId="{E41983A0-E47B-46E9-ADAB-4297ACF85712}" type="presParOf" srcId="{CD30D9AC-4513-4597-B17B-18DE65304753}" destId="{E4FE0BAD-D544-414B-B28D-2B2514524E8D}" srcOrd="0" destOrd="0" presId="urn:microsoft.com/office/officeart/2005/8/layout/chevron1"/>
    <dgm:cxn modelId="{8CB4A947-48FA-4044-B0F9-CDCD13BFA792}" type="presParOf" srcId="{CD30D9AC-4513-4597-B17B-18DE65304753}" destId="{43452E4F-C8F4-4F35-BC53-643CA47CF788}" srcOrd="1" destOrd="0" presId="urn:microsoft.com/office/officeart/2005/8/layout/chevron1"/>
    <dgm:cxn modelId="{4EBF928C-0DD4-4FBC-B48C-E845EFADFAA7}" type="presParOf" srcId="{CD30D9AC-4513-4597-B17B-18DE65304753}" destId="{19389996-9D79-4B37-8AB9-0FF4E9BC3EF7}" srcOrd="2" destOrd="0" presId="urn:microsoft.com/office/officeart/2005/8/layout/chevron1"/>
    <dgm:cxn modelId="{48E0DC4F-B35D-47D3-A4EC-49CE33EFFF2F}" type="presParOf" srcId="{CD30D9AC-4513-4597-B17B-18DE65304753}" destId="{87739930-80E4-4086-ABB6-439CE13A13FA}" srcOrd="3" destOrd="0" presId="urn:microsoft.com/office/officeart/2005/8/layout/chevron1"/>
    <dgm:cxn modelId="{2EE0D6F4-AECC-4462-92BE-1CE836AA5360}" type="presParOf" srcId="{CD30D9AC-4513-4597-B17B-18DE65304753}" destId="{3BAA646E-85BE-4D82-B14A-3F6F88451207}" srcOrd="4" destOrd="0" presId="urn:microsoft.com/office/officeart/2005/8/layout/chevron1"/>
    <dgm:cxn modelId="{1B344B41-A4C3-4617-BFBB-728F85D34128}" type="presParOf" srcId="{CD30D9AC-4513-4597-B17B-18DE65304753}" destId="{0E4803F2-98B7-4825-ADE1-7D9AAF582CA6}" srcOrd="5" destOrd="0" presId="urn:microsoft.com/office/officeart/2005/8/layout/chevron1"/>
    <dgm:cxn modelId="{F85C3518-4ADA-4A21-9650-E8D15F667A3A}" type="presParOf" srcId="{CD30D9AC-4513-4597-B17B-18DE65304753}" destId="{18649E17-4D05-4D8D-893B-03F96F9260A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C92145F-B511-4132-B50F-90A1937381EC}">
      <dsp:nvSpPr>
        <dsp:cNvPr id="0" name=""/>
        <dsp:cNvSpPr/>
      </dsp:nvSpPr>
      <dsp:spPr>
        <a:xfrm>
          <a:off x="617219" y="0"/>
          <a:ext cx="6995160" cy="432435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1446F-00F5-4BAC-8C9D-F8666353B421}">
      <dsp:nvSpPr>
        <dsp:cNvPr id="0" name=""/>
        <dsp:cNvSpPr/>
      </dsp:nvSpPr>
      <dsp:spPr>
        <a:xfrm>
          <a:off x="4365" y="1297304"/>
          <a:ext cx="1569673" cy="1729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Define Problem</a:t>
          </a:r>
        </a:p>
      </dsp:txBody>
      <dsp:txXfrm>
        <a:off x="4365" y="1297304"/>
        <a:ext cx="1569673" cy="1729740"/>
      </dsp:txXfrm>
    </dsp:sp>
    <dsp:sp modelId="{949DA3AF-34FC-49F8-83B2-58BF388C985E}">
      <dsp:nvSpPr>
        <dsp:cNvPr id="0" name=""/>
        <dsp:cNvSpPr/>
      </dsp:nvSpPr>
      <dsp:spPr>
        <a:xfrm>
          <a:off x="1667164" y="1297304"/>
          <a:ext cx="1569673" cy="17297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Data Sources</a:t>
          </a:r>
          <a:endParaRPr lang="en-CA" sz="1600" kern="1200" dirty="0"/>
        </a:p>
      </dsp:txBody>
      <dsp:txXfrm>
        <a:off x="1667164" y="1297304"/>
        <a:ext cx="1569673" cy="1729740"/>
      </dsp:txXfrm>
    </dsp:sp>
    <dsp:sp modelId="{CDF8763F-BDDF-4E7B-AF65-E65EA252E522}">
      <dsp:nvSpPr>
        <dsp:cNvPr id="0" name=""/>
        <dsp:cNvSpPr/>
      </dsp:nvSpPr>
      <dsp:spPr>
        <a:xfrm>
          <a:off x="3329963" y="1297304"/>
          <a:ext cx="1569673" cy="17297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Technology Used</a:t>
          </a:r>
          <a:endParaRPr lang="en-CA" sz="1600" kern="1200" dirty="0"/>
        </a:p>
      </dsp:txBody>
      <dsp:txXfrm>
        <a:off x="3329963" y="1297304"/>
        <a:ext cx="1569673" cy="1729740"/>
      </dsp:txXfrm>
    </dsp:sp>
    <dsp:sp modelId="{22FE0895-EC5D-4EF4-B956-4781C6582E2A}">
      <dsp:nvSpPr>
        <dsp:cNvPr id="0" name=""/>
        <dsp:cNvSpPr/>
      </dsp:nvSpPr>
      <dsp:spPr>
        <a:xfrm>
          <a:off x="5000022" y="1251518"/>
          <a:ext cx="1569673" cy="17297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Data Processing </a:t>
          </a:r>
          <a:endParaRPr lang="en-CA" sz="1600" kern="1200" dirty="0"/>
        </a:p>
      </dsp:txBody>
      <dsp:txXfrm>
        <a:off x="5000022" y="1251518"/>
        <a:ext cx="1569673" cy="1729740"/>
      </dsp:txXfrm>
    </dsp:sp>
    <dsp:sp modelId="{ABD7A3F1-ED69-412D-93C3-F287A3867840}">
      <dsp:nvSpPr>
        <dsp:cNvPr id="0" name=""/>
        <dsp:cNvSpPr/>
      </dsp:nvSpPr>
      <dsp:spPr>
        <a:xfrm>
          <a:off x="6655561" y="1297304"/>
          <a:ext cx="1569673" cy="17297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Visualizations</a:t>
          </a:r>
          <a:endParaRPr lang="en-CA" sz="1600" kern="1200" dirty="0"/>
        </a:p>
      </dsp:txBody>
      <dsp:txXfrm>
        <a:off x="6655561" y="1297304"/>
        <a:ext cx="1569673" cy="17297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4FE0BAD-D544-414B-B28D-2B2514524E8D}">
      <dsp:nvSpPr>
        <dsp:cNvPr id="0" name=""/>
        <dsp:cNvSpPr/>
      </dsp:nvSpPr>
      <dsp:spPr>
        <a:xfrm>
          <a:off x="3874" y="1853165"/>
          <a:ext cx="2255453" cy="90218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kern="1200" dirty="0" smtClean="0"/>
            <a:t>Raw Data</a:t>
          </a:r>
          <a:endParaRPr lang="en-CA" sz="2000" kern="1200" dirty="0"/>
        </a:p>
      </dsp:txBody>
      <dsp:txXfrm>
        <a:off x="3874" y="1853165"/>
        <a:ext cx="2255453" cy="902181"/>
      </dsp:txXfrm>
    </dsp:sp>
    <dsp:sp modelId="{19389996-9D79-4B37-8AB9-0FF4E9BC3EF7}">
      <dsp:nvSpPr>
        <dsp:cNvPr id="0" name=""/>
        <dsp:cNvSpPr/>
      </dsp:nvSpPr>
      <dsp:spPr>
        <a:xfrm>
          <a:off x="2033782" y="1853165"/>
          <a:ext cx="2255453" cy="90218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kern="1200" dirty="0" smtClean="0"/>
            <a:t>Structure Data</a:t>
          </a:r>
          <a:endParaRPr lang="en-CA" sz="2000" kern="1200" dirty="0"/>
        </a:p>
      </dsp:txBody>
      <dsp:txXfrm>
        <a:off x="2033782" y="1853165"/>
        <a:ext cx="2255453" cy="902181"/>
      </dsp:txXfrm>
    </dsp:sp>
    <dsp:sp modelId="{3BAA646E-85BE-4D82-B14A-3F6F88451207}">
      <dsp:nvSpPr>
        <dsp:cNvPr id="0" name=""/>
        <dsp:cNvSpPr/>
      </dsp:nvSpPr>
      <dsp:spPr>
        <a:xfrm>
          <a:off x="4063691" y="1853165"/>
          <a:ext cx="2255453" cy="90218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kern="1200" dirty="0" smtClean="0"/>
            <a:t>Explore Data</a:t>
          </a:r>
          <a:endParaRPr lang="en-CA" sz="2000" kern="1200" dirty="0"/>
        </a:p>
      </dsp:txBody>
      <dsp:txXfrm>
        <a:off x="4063691" y="1853165"/>
        <a:ext cx="2255453" cy="902181"/>
      </dsp:txXfrm>
    </dsp:sp>
    <dsp:sp modelId="{18649E17-4D05-4D8D-893B-03F96F9260A7}">
      <dsp:nvSpPr>
        <dsp:cNvPr id="0" name=""/>
        <dsp:cNvSpPr/>
      </dsp:nvSpPr>
      <dsp:spPr>
        <a:xfrm>
          <a:off x="6093599" y="1853165"/>
          <a:ext cx="2255453" cy="90218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kern="1200" dirty="0" smtClean="0"/>
            <a:t>Data Ready for </a:t>
          </a:r>
          <a:r>
            <a:rPr lang="en-CA" sz="2000" kern="1200" dirty="0" err="1" smtClean="0"/>
            <a:t>Viz</a:t>
          </a:r>
          <a:endParaRPr lang="en-CA" sz="2000" kern="1200" dirty="0"/>
        </a:p>
      </dsp:txBody>
      <dsp:txXfrm>
        <a:off x="6093599" y="1853165"/>
        <a:ext cx="2255453" cy="902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AA4333F-33DA-4CA2-809D-DA5F4B389758}" type="datetimeFigureOut">
              <a:rPr lang="en-CA" smtClean="0"/>
              <a:pPr/>
              <a:t>2018-04-09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48EEEF1-9170-4A20-B0F4-7874DD3EB4A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333F-33DA-4CA2-809D-DA5F4B389758}" type="datetimeFigureOut">
              <a:rPr lang="en-CA" smtClean="0"/>
              <a:pPr/>
              <a:t>2018-04-09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EEF1-9170-4A20-B0F4-7874DD3EB4A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333F-33DA-4CA2-809D-DA5F4B389758}" type="datetimeFigureOut">
              <a:rPr lang="en-CA" smtClean="0"/>
              <a:pPr/>
              <a:t>2018-04-09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EEF1-9170-4A20-B0F4-7874DD3EB4A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333F-33DA-4CA2-809D-DA5F4B389758}" type="datetimeFigureOut">
              <a:rPr lang="en-CA" smtClean="0"/>
              <a:pPr/>
              <a:t>2018-04-09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EEF1-9170-4A20-B0F4-7874DD3EB4A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333F-33DA-4CA2-809D-DA5F4B389758}" type="datetimeFigureOut">
              <a:rPr lang="en-CA" smtClean="0"/>
              <a:pPr/>
              <a:t>2018-04-09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EEF1-9170-4A20-B0F4-7874DD3EB4A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333F-33DA-4CA2-809D-DA5F4B389758}" type="datetimeFigureOut">
              <a:rPr lang="en-CA" smtClean="0"/>
              <a:pPr/>
              <a:t>2018-04-09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EEF1-9170-4A20-B0F4-7874DD3EB4A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A4333F-33DA-4CA2-809D-DA5F4B389758}" type="datetimeFigureOut">
              <a:rPr lang="en-CA" smtClean="0"/>
              <a:pPr/>
              <a:t>2018-04-09</a:t>
            </a:fld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48EEEF1-9170-4A20-B0F4-7874DD3EB4A6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AA4333F-33DA-4CA2-809D-DA5F4B389758}" type="datetimeFigureOut">
              <a:rPr lang="en-CA" smtClean="0"/>
              <a:pPr/>
              <a:t>2018-04-09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48EEEF1-9170-4A20-B0F4-7874DD3EB4A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333F-33DA-4CA2-809D-DA5F4B389758}" type="datetimeFigureOut">
              <a:rPr lang="en-CA" smtClean="0"/>
              <a:pPr/>
              <a:t>2018-04-09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EEF1-9170-4A20-B0F4-7874DD3EB4A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333F-33DA-4CA2-809D-DA5F4B389758}" type="datetimeFigureOut">
              <a:rPr lang="en-CA" smtClean="0"/>
              <a:pPr/>
              <a:t>2018-04-09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EEF1-9170-4A20-B0F4-7874DD3EB4A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333F-33DA-4CA2-809D-DA5F4B389758}" type="datetimeFigureOut">
              <a:rPr lang="en-CA" smtClean="0"/>
              <a:pPr/>
              <a:t>2018-04-09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EEEF1-9170-4A20-B0F4-7874DD3EB4A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AA4333F-33DA-4CA2-809D-DA5F4B389758}" type="datetimeFigureOut">
              <a:rPr lang="en-CA" smtClean="0"/>
              <a:pPr/>
              <a:t>2018-04-09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48EEEF1-9170-4A20-B0F4-7874DD3EB4A6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canada.ca/en" TargetMode="External"/><Relationship Id="rId2" Type="http://schemas.openxmlformats.org/officeDocument/2006/relationships/hyperlink" Target="http://wid.worl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Economic Inequality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Arshnoor</a:t>
            </a:r>
            <a:r>
              <a:rPr lang="en-CA" dirty="0" smtClean="0"/>
              <a:t> </a:t>
            </a:r>
            <a:r>
              <a:rPr lang="en-CA" dirty="0" err="1" smtClean="0"/>
              <a:t>Jandu</a:t>
            </a:r>
            <a:endParaRPr lang="en-CA" dirty="0" smtClean="0"/>
          </a:p>
          <a:p>
            <a:r>
              <a:rPr lang="en-CA" dirty="0" smtClean="0"/>
              <a:t>DS8007</a:t>
            </a:r>
            <a:r>
              <a:rPr lang="en-CA" dirty="0"/>
              <a:t> </a:t>
            </a:r>
            <a:r>
              <a:rPr lang="en-CA" dirty="0" smtClean="0"/>
              <a:t>Project </a:t>
            </a:r>
            <a:r>
              <a:rPr lang="en-CA" dirty="0" smtClean="0"/>
              <a:t>Presentation</a:t>
            </a:r>
          </a:p>
          <a:p>
            <a:r>
              <a:rPr lang="en-CA" dirty="0" smtClean="0"/>
              <a:t>Winter, 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80920" cy="576064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Private vs. Public Capital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122" name="Picture 2" descr="C:\Users\Arshnoor\AppData\Local\Temp\snap_screen_2018040613330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8712968" cy="4464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19256" cy="70609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Income Inequality across World 2015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098" name="Picture 2" descr="C:\Users\Arshnoor\AppData\Local\Temp\snap_screen_2018040613345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8785187" cy="5040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Economic Inequality in Canada 2016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4580" name="Picture 4" descr="C:\Users\Arshnoor\AppData\Local\Temp\snap_screen_2018040613433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88840"/>
            <a:ext cx="6747839" cy="41925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706090"/>
          </a:xfrm>
        </p:spPr>
        <p:txBody>
          <a:bodyPr>
            <a:normAutofit/>
          </a:bodyPr>
          <a:lstStyle/>
          <a:p>
            <a:r>
              <a:rPr lang="en-CA" dirty="0" smtClean="0"/>
              <a:t>Assets vs. Debt By Quintile 2016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916832"/>
            <a:ext cx="88392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052736"/>
            <a:ext cx="8229600" cy="701824"/>
          </a:xfrm>
        </p:spPr>
        <p:txBody>
          <a:bodyPr/>
          <a:lstStyle/>
          <a:p>
            <a:r>
              <a:rPr lang="en-CA" dirty="0" smtClean="0"/>
              <a:t>Rising Inequality since 1999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3554" name="Picture 2" descr="C:\Users\Arshnoor\AppData\Local\Temp\snap_screen_2018040612333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8244408" cy="45529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229600" cy="1066800"/>
          </a:xfrm>
        </p:spPr>
        <p:txBody>
          <a:bodyPr/>
          <a:lstStyle/>
          <a:p>
            <a:r>
              <a:rPr lang="en-CA" dirty="0" smtClean="0"/>
              <a:t>Assets by Quintile 2016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7056784" cy="4923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066800"/>
          </a:xfrm>
        </p:spPr>
        <p:txBody>
          <a:bodyPr/>
          <a:lstStyle/>
          <a:p>
            <a:r>
              <a:rPr lang="en-CA" dirty="0" smtClean="0"/>
              <a:t>Debt </a:t>
            </a:r>
            <a:r>
              <a:rPr lang="en-CA" dirty="0" smtClean="0"/>
              <a:t>by Quintile 2016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556792"/>
            <a:ext cx="6368802" cy="5060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Wealth distribution by Provinces 2016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1266" name="Picture 2" descr="C:\Users\Arshnoor\AppData\Local\Temp\mx33A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44824"/>
            <a:ext cx="7347975" cy="4392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720080"/>
          </a:xfrm>
        </p:spPr>
        <p:txBody>
          <a:bodyPr>
            <a:noAutofit/>
          </a:bodyPr>
          <a:lstStyle/>
          <a:p>
            <a:r>
              <a:rPr lang="en-CA" sz="2800" dirty="0" smtClean="0"/>
              <a:t>Distribution of Assets and Debt by Quintile in different provinces 2016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2" name="Picture 4" descr="C:\Users\Arshnoor\AppData\Local\Temp\snap_screen_201804061414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27916"/>
            <a:ext cx="4408225" cy="2016000"/>
          </a:xfrm>
          <a:prstGeom prst="rect">
            <a:avLst/>
          </a:prstGeom>
          <a:noFill/>
        </p:spPr>
      </p:pic>
      <p:pic>
        <p:nvPicPr>
          <p:cNvPr id="2054" name="Picture 6" descr="C:\Users\Arshnoor\AppData\Local\Temp\snap_screen_2018040614161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988840"/>
            <a:ext cx="4320000" cy="2003883"/>
          </a:xfrm>
          <a:prstGeom prst="rect">
            <a:avLst/>
          </a:prstGeom>
          <a:noFill/>
        </p:spPr>
      </p:pic>
      <p:pic>
        <p:nvPicPr>
          <p:cNvPr id="2056" name="Picture 8" descr="C:\Users\Arshnoor\AppData\Local\Temp\snap_screen_2018040614165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4293096"/>
            <a:ext cx="4320000" cy="1990086"/>
          </a:xfrm>
          <a:prstGeom prst="rect">
            <a:avLst/>
          </a:prstGeom>
          <a:noFill/>
        </p:spPr>
      </p:pic>
      <p:pic>
        <p:nvPicPr>
          <p:cNvPr id="2058" name="Picture 10" descr="C:\Users\Arshnoor\AppData\Local\Temp\snap_screen_2018040614172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24000" y="4221088"/>
            <a:ext cx="4320000" cy="20071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864096"/>
          </a:xfrm>
        </p:spPr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 smtClean="0"/>
              <a:t>Economic inequality is a worldwide problem now</a:t>
            </a:r>
          </a:p>
          <a:p>
            <a:r>
              <a:rPr lang="en-CA" sz="2000" dirty="0" smtClean="0"/>
              <a:t>Increase in privatization is creating inequality</a:t>
            </a:r>
          </a:p>
          <a:p>
            <a:r>
              <a:rPr lang="en-CA" sz="2000" dirty="0" smtClean="0"/>
              <a:t>Top 10% business owners are making rising profits by cutting wages of bottom 50%</a:t>
            </a:r>
          </a:p>
          <a:p>
            <a:pPr>
              <a:buNone/>
            </a:pPr>
            <a:endParaRPr lang="en-CA" sz="2000" dirty="0" smtClean="0"/>
          </a:p>
          <a:p>
            <a:r>
              <a:rPr lang="en-CA" sz="2000" dirty="0" smtClean="0"/>
              <a:t>Canadian middle class families have same amount of debt as rich folks</a:t>
            </a:r>
          </a:p>
          <a:p>
            <a:r>
              <a:rPr lang="en-CA" sz="2000" dirty="0" smtClean="0"/>
              <a:t>Ontario is the richest province of Canada</a:t>
            </a:r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1520" y="1916832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CA" dirty="0" smtClean="0"/>
              <a:t>Questions</a:t>
            </a:r>
            <a:r>
              <a:rPr lang="en-CA" dirty="0" smtClean="0"/>
              <a:t>?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424936" cy="1066800"/>
          </a:xfrm>
        </p:spPr>
        <p:txBody>
          <a:bodyPr>
            <a:normAutofit/>
          </a:bodyPr>
          <a:lstStyle/>
          <a:p>
            <a:r>
              <a:rPr lang="en-CA" sz="3200" dirty="0" smtClean="0"/>
              <a:t>Problem: Rich is getting richer and poor poorer!</a:t>
            </a:r>
            <a:endParaRPr lang="en-CA" sz="3200" dirty="0"/>
          </a:p>
        </p:txBody>
      </p:sp>
      <p:pic>
        <p:nvPicPr>
          <p:cNvPr id="6" name="Content Placeholder 5" descr="economic-inequality-difference-rich-poor-4799075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87824" y="2060848"/>
            <a:ext cx="3894609" cy="42986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en-CA" dirty="0" smtClean="0"/>
              <a:t>Data 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73728"/>
          </a:xfrm>
        </p:spPr>
        <p:txBody>
          <a:bodyPr/>
          <a:lstStyle/>
          <a:p>
            <a:r>
              <a:rPr lang="en-CA" sz="2400" dirty="0" smtClean="0"/>
              <a:t>Analysis at world level</a:t>
            </a:r>
          </a:p>
          <a:p>
            <a:pPr marL="916686" lvl="1" indent="-514350">
              <a:buFont typeface="Wingdings" pitchFamily="2" charset="2"/>
              <a:buChar char="v"/>
            </a:pPr>
            <a:r>
              <a:rPr lang="en-CA" sz="1800" dirty="0" smtClean="0"/>
              <a:t>WID open data source (</a:t>
            </a:r>
            <a:r>
              <a:rPr lang="en-CA" sz="1800" dirty="0" smtClean="0">
                <a:hlinkClick r:id="rId2"/>
              </a:rPr>
              <a:t>http://wid.world/</a:t>
            </a:r>
            <a:r>
              <a:rPr lang="en-CA" sz="1800" dirty="0" smtClean="0"/>
              <a:t>)</a:t>
            </a:r>
          </a:p>
          <a:p>
            <a:pPr marL="916686" lvl="1" indent="-514350">
              <a:buFont typeface="Wingdings" pitchFamily="2" charset="2"/>
              <a:buChar char="v"/>
            </a:pPr>
            <a:r>
              <a:rPr lang="en-CA" sz="1800" dirty="0" smtClean="0"/>
              <a:t>Interactive interface to query data with required parameters</a:t>
            </a:r>
          </a:p>
          <a:p>
            <a:pPr marL="916686" lvl="1" indent="-514350">
              <a:buFont typeface="Wingdings" pitchFamily="2" charset="2"/>
              <a:buChar char="v"/>
            </a:pPr>
            <a:r>
              <a:rPr lang="en-CA" sz="1800" dirty="0" smtClean="0"/>
              <a:t>Download datasets as excel file</a:t>
            </a:r>
          </a:p>
          <a:p>
            <a:pPr marL="624078" indent="-514350">
              <a:buFont typeface="Wingdings" pitchFamily="2" charset="2"/>
              <a:buChar char="v"/>
            </a:pPr>
            <a:endParaRPr lang="en-CA" sz="2000" dirty="0" smtClean="0"/>
          </a:p>
          <a:p>
            <a:pPr marL="624078" indent="-514350">
              <a:buFont typeface="Wingdings" pitchFamily="2" charset="2"/>
              <a:buChar char="v"/>
            </a:pPr>
            <a:endParaRPr lang="en-CA" sz="2000" dirty="0" smtClean="0"/>
          </a:p>
          <a:p>
            <a:pPr marL="624078" indent="-514350">
              <a:buFont typeface="Wingdings" pitchFamily="2" charset="2"/>
              <a:buChar char="v"/>
            </a:pPr>
            <a:endParaRPr lang="en-CA" sz="2000" dirty="0" smtClean="0"/>
          </a:p>
          <a:p>
            <a:r>
              <a:rPr lang="en-CA" sz="2400" dirty="0" smtClean="0"/>
              <a:t>Analysis at Canada level</a:t>
            </a:r>
          </a:p>
          <a:p>
            <a:pPr lvl="1">
              <a:buFont typeface="Wingdings" pitchFamily="2" charset="2"/>
              <a:buChar char="v"/>
            </a:pPr>
            <a:r>
              <a:rPr lang="en-CA" sz="2200" dirty="0" smtClean="0"/>
              <a:t> </a:t>
            </a:r>
            <a:r>
              <a:rPr lang="en-CA" sz="1800" dirty="0" smtClean="0"/>
              <a:t>Government of Canada (</a:t>
            </a:r>
            <a:r>
              <a:rPr lang="en-CA" sz="1800" dirty="0" smtClean="0">
                <a:hlinkClick r:id="rId3"/>
              </a:rPr>
              <a:t>https://open.canada.ca/en</a:t>
            </a:r>
            <a:r>
              <a:rPr lang="en-CA" sz="1800" dirty="0" smtClean="0"/>
              <a:t> )</a:t>
            </a:r>
          </a:p>
          <a:p>
            <a:pPr lvl="1">
              <a:buFont typeface="Wingdings" pitchFamily="2" charset="2"/>
              <a:buChar char="v"/>
            </a:pPr>
            <a:r>
              <a:rPr lang="en-CA" sz="1800" dirty="0" smtClean="0"/>
              <a:t> SFS (Survey of Financial Securities)</a:t>
            </a:r>
          </a:p>
          <a:p>
            <a:pPr lvl="1">
              <a:buFont typeface="Wingdings" pitchFamily="2" charset="2"/>
              <a:buChar char="v"/>
            </a:pPr>
            <a:r>
              <a:rPr lang="en-CA" sz="1800" dirty="0" smtClean="0"/>
              <a:t>Download datasets in .</a:t>
            </a:r>
            <a:r>
              <a:rPr lang="en-CA" sz="1800" dirty="0" err="1" smtClean="0"/>
              <a:t>csv</a:t>
            </a:r>
            <a:r>
              <a:rPr lang="en-CA" sz="1800" dirty="0" smtClean="0"/>
              <a:t> format</a:t>
            </a:r>
          </a:p>
          <a:p>
            <a:pPr lvl="1">
              <a:buFont typeface="Wingdings" pitchFamily="2" charset="2"/>
              <a:buChar char="v"/>
            </a:pPr>
            <a:endParaRPr lang="en-CA" sz="2000" dirty="0" smtClean="0"/>
          </a:p>
          <a:p>
            <a:pPr marL="624078" indent="-514350">
              <a:buNone/>
            </a:pPr>
            <a:endParaRPr lang="en-CA" sz="2000" dirty="0"/>
          </a:p>
        </p:txBody>
      </p:sp>
      <p:pic>
        <p:nvPicPr>
          <p:cNvPr id="39938" name="Picture 2" descr="C:\Users\Arshnoor\AppData\Local\Temp\snap_screen_2018040617281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836712"/>
            <a:ext cx="2088232" cy="1542972"/>
          </a:xfrm>
          <a:prstGeom prst="rect">
            <a:avLst/>
          </a:prstGeom>
          <a:noFill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3789040"/>
            <a:ext cx="2701677" cy="7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r>
              <a:rPr lang="en-CA" dirty="0" smtClean="0"/>
              <a:t>Technology Used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Plotly</a:t>
            </a:r>
            <a:r>
              <a:rPr lang="en-CA" dirty="0" smtClean="0"/>
              <a:t> Python Library</a:t>
            </a:r>
          </a:p>
          <a:p>
            <a:r>
              <a:rPr lang="en-CA" dirty="0" err="1" smtClean="0"/>
              <a:t>Jupyter</a:t>
            </a:r>
            <a:r>
              <a:rPr lang="en-CA" dirty="0" smtClean="0"/>
              <a:t> Notebook</a:t>
            </a:r>
          </a:p>
          <a:p>
            <a:r>
              <a:rPr lang="en-CA" dirty="0" smtClean="0"/>
              <a:t>D3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1066800"/>
          </a:xfrm>
        </p:spPr>
        <p:txBody>
          <a:bodyPr/>
          <a:lstStyle/>
          <a:p>
            <a:r>
              <a:rPr lang="en-CA" dirty="0" smtClean="0"/>
              <a:t>Data Preprocessing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323528" y="1772816"/>
          <a:ext cx="835292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066800"/>
          </a:xfrm>
        </p:spPr>
        <p:txBody>
          <a:bodyPr/>
          <a:lstStyle/>
          <a:p>
            <a:r>
              <a:rPr lang="en-CA" dirty="0" smtClean="0"/>
              <a:t>Economic Inequality 2015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068960"/>
            <a:ext cx="8363272" cy="3384376"/>
          </a:xfrm>
        </p:spPr>
        <p:txBody>
          <a:bodyPr/>
          <a:lstStyle/>
          <a:p>
            <a:pPr>
              <a:buNone/>
            </a:pPr>
            <a:endParaRPr lang="en-CA" dirty="0"/>
          </a:p>
        </p:txBody>
      </p:sp>
      <p:pic>
        <p:nvPicPr>
          <p:cNvPr id="8198" name="Picture 6" descr="C:\Users\Arshnoor\AppData\Local\Temp\snap_screen_201804061554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8780174" cy="42484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066800"/>
          </a:xfrm>
        </p:spPr>
        <p:txBody>
          <a:bodyPr/>
          <a:lstStyle/>
          <a:p>
            <a:r>
              <a:rPr lang="en-CA" dirty="0" smtClean="0"/>
              <a:t>Rise in Top 10%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7170" name="Picture 2" descr="C:\Users\Arshnoor\AppData\Local\Temp\snap_screen_2018040613235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88840"/>
            <a:ext cx="8964488" cy="4392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936104"/>
          </a:xfrm>
        </p:spPr>
        <p:txBody>
          <a:bodyPr/>
          <a:lstStyle/>
          <a:p>
            <a:r>
              <a:rPr lang="en-CA" dirty="0" smtClean="0"/>
              <a:t>Decline in bottom 50%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146" name="Picture 2" descr="C:\Users\Arshnoor\AppData\Local\Temp\snap_screen_2018040613265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010230" cy="4392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5393</TotalTime>
  <Words>219</Words>
  <Application>Microsoft Office PowerPoint</Application>
  <PresentationFormat>On-screen Show (4:3)</PresentationFormat>
  <Paragraphs>52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Urban</vt:lpstr>
      <vt:lpstr>Economic Inequality</vt:lpstr>
      <vt:lpstr>Agenda</vt:lpstr>
      <vt:lpstr>Problem: Rich is getting richer and poor poorer!</vt:lpstr>
      <vt:lpstr>Data Sources</vt:lpstr>
      <vt:lpstr>Technology Used</vt:lpstr>
      <vt:lpstr>Data Preprocessing</vt:lpstr>
      <vt:lpstr>Economic Inequality 2015</vt:lpstr>
      <vt:lpstr>Rise in Top 10%</vt:lpstr>
      <vt:lpstr>Decline in bottom 50%</vt:lpstr>
      <vt:lpstr>Private vs. Public Capital</vt:lpstr>
      <vt:lpstr>Income Inequality across World 2015</vt:lpstr>
      <vt:lpstr>Economic Inequality in Canada 2016</vt:lpstr>
      <vt:lpstr>Assets vs. Debt By Quintile 2016</vt:lpstr>
      <vt:lpstr>Rising Inequality since 1999</vt:lpstr>
      <vt:lpstr>Assets by Quintile 2016</vt:lpstr>
      <vt:lpstr>Debt by Quintile 2016</vt:lpstr>
      <vt:lpstr>Wealth distribution by Provinces 2016</vt:lpstr>
      <vt:lpstr>Distribution of Assets and Debt by Quintile in different provinces 2016</vt:lpstr>
      <vt:lpstr>Conclusion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 Project</dc:title>
  <dc:creator>Arshnoor Jandu</dc:creator>
  <cp:lastModifiedBy>Arshnoor Jandu</cp:lastModifiedBy>
  <cp:revision>9</cp:revision>
  <dcterms:created xsi:type="dcterms:W3CDTF">2018-04-03T22:20:02Z</dcterms:created>
  <dcterms:modified xsi:type="dcterms:W3CDTF">2018-04-10T03:26:32Z</dcterms:modified>
</cp:coreProperties>
</file>