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25" name="PlaceHolder 2"/>
          <p:cNvSpPr>
            <a:spLocks noGrp="1"/>
          </p:cNvSpPr>
          <p:nvPr>
            <p:ph type="body"/>
          </p:nvPr>
        </p:nvSpPr>
        <p:spPr>
          <a:xfrm>
            <a:off x="504000" y="1326600"/>
            <a:ext cx="9072000" cy="156852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28"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30"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
        <p:nvSpPr>
          <p:cNvPr id="31" name="PlaceHolder 5"/>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33" name="PlaceHolder 2"/>
          <p:cNvSpPr>
            <a:spLocks noGrp="1"/>
          </p:cNvSpPr>
          <p:nvPr>
            <p:ph type="body"/>
          </p:nvPr>
        </p:nvSpPr>
        <p:spPr>
          <a:xfrm>
            <a:off x="504000" y="1326600"/>
            <a:ext cx="2921040" cy="156852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3571560" y="1326600"/>
            <a:ext cx="2921040" cy="1568520"/>
          </a:xfrm>
          <a:prstGeom prst="rect">
            <a:avLst/>
          </a:prstGeom>
        </p:spPr>
        <p:txBody>
          <a:bodyPr lIns="0" rIns="0" tIns="0" bIns="0">
            <a:normAutofit/>
          </a:bodyPr>
          <a:p>
            <a:endParaRPr b="0" lang="en-IN" sz="3200" spc="-1" strike="noStrike">
              <a:latin typeface="Arial"/>
            </a:endParaRPr>
          </a:p>
        </p:txBody>
      </p:sp>
      <p:sp>
        <p:nvSpPr>
          <p:cNvPr id="35" name="PlaceHolder 4"/>
          <p:cNvSpPr>
            <a:spLocks noGrp="1"/>
          </p:cNvSpPr>
          <p:nvPr>
            <p:ph type="body"/>
          </p:nvPr>
        </p:nvSpPr>
        <p:spPr>
          <a:xfrm>
            <a:off x="6639120" y="1326600"/>
            <a:ext cx="2921040" cy="1568520"/>
          </a:xfrm>
          <a:prstGeom prst="rect">
            <a:avLst/>
          </a:prstGeom>
        </p:spPr>
        <p:txBody>
          <a:bodyPr lIns="0" rIns="0" tIns="0" bIns="0">
            <a:normAutofit/>
          </a:bodyPr>
          <a:p>
            <a:endParaRPr b="0" lang="en-IN" sz="3200" spc="-1" strike="noStrike">
              <a:latin typeface="Arial"/>
            </a:endParaRPr>
          </a:p>
        </p:txBody>
      </p:sp>
      <p:sp>
        <p:nvSpPr>
          <p:cNvPr id="36" name="PlaceHolder 5"/>
          <p:cNvSpPr>
            <a:spLocks noGrp="1"/>
          </p:cNvSpPr>
          <p:nvPr>
            <p:ph type="body"/>
          </p:nvPr>
        </p:nvSpPr>
        <p:spPr>
          <a:xfrm>
            <a:off x="504000" y="3044520"/>
            <a:ext cx="2921040" cy="1568520"/>
          </a:xfrm>
          <a:prstGeom prst="rect">
            <a:avLst/>
          </a:prstGeom>
        </p:spPr>
        <p:txBody>
          <a:bodyPr lIns="0" rIns="0" tIns="0" bIns="0">
            <a:normAutofit/>
          </a:bodyPr>
          <a:p>
            <a:endParaRPr b="0" lang="en-IN" sz="3200" spc="-1" strike="noStrike">
              <a:latin typeface="Arial"/>
            </a:endParaRPr>
          </a:p>
        </p:txBody>
      </p:sp>
      <p:sp>
        <p:nvSpPr>
          <p:cNvPr id="37" name="PlaceHolder 6"/>
          <p:cNvSpPr>
            <a:spLocks noGrp="1"/>
          </p:cNvSpPr>
          <p:nvPr>
            <p:ph type="body"/>
          </p:nvPr>
        </p:nvSpPr>
        <p:spPr>
          <a:xfrm>
            <a:off x="3571560" y="3044520"/>
            <a:ext cx="2921040" cy="1568520"/>
          </a:xfrm>
          <a:prstGeom prst="rect">
            <a:avLst/>
          </a:prstGeom>
        </p:spPr>
        <p:txBody>
          <a:bodyPr lIns="0" rIns="0" tIns="0" bIns="0">
            <a:normAutofit/>
          </a:bodyPr>
          <a:p>
            <a:endParaRPr b="0" lang="en-IN" sz="3200" spc="-1" strike="noStrike">
              <a:latin typeface="Arial"/>
            </a:endParaRPr>
          </a:p>
        </p:txBody>
      </p:sp>
      <p:sp>
        <p:nvSpPr>
          <p:cNvPr id="38" name="PlaceHolder 7"/>
          <p:cNvSpPr>
            <a:spLocks noGrp="1"/>
          </p:cNvSpPr>
          <p:nvPr>
            <p:ph type="body"/>
          </p:nvPr>
        </p:nvSpPr>
        <p:spPr>
          <a:xfrm>
            <a:off x="6639120" y="3044520"/>
            <a:ext cx="292104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43" name="PlaceHolder 2"/>
          <p:cNvSpPr>
            <a:spLocks noGrp="1"/>
          </p:cNvSpPr>
          <p:nvPr>
            <p:ph type="subTitle"/>
          </p:nvPr>
        </p:nvSpPr>
        <p:spPr>
          <a:xfrm>
            <a:off x="504000" y="1326600"/>
            <a:ext cx="9072000" cy="32886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45" name="PlaceHolder 2"/>
          <p:cNvSpPr>
            <a:spLocks noGrp="1"/>
          </p:cNvSpPr>
          <p:nvPr>
            <p:ph type="body"/>
          </p:nvPr>
        </p:nvSpPr>
        <p:spPr>
          <a:xfrm>
            <a:off x="504000" y="1326600"/>
            <a:ext cx="907200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47"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4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26080"/>
            <a:ext cx="9072000" cy="43884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52"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5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
        <p:nvSpPr>
          <p:cNvPr id="54"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4" name="PlaceHolder 2"/>
          <p:cNvSpPr>
            <a:spLocks noGrp="1"/>
          </p:cNvSpPr>
          <p:nvPr>
            <p:ph type="subTitle"/>
          </p:nvPr>
        </p:nvSpPr>
        <p:spPr>
          <a:xfrm>
            <a:off x="504000" y="1326600"/>
            <a:ext cx="9072000" cy="32886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56"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5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5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60"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6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62" name="PlaceHolder 4"/>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64" name="PlaceHolder 2"/>
          <p:cNvSpPr>
            <a:spLocks noGrp="1"/>
          </p:cNvSpPr>
          <p:nvPr>
            <p:ph type="body"/>
          </p:nvPr>
        </p:nvSpPr>
        <p:spPr>
          <a:xfrm>
            <a:off x="504000" y="1326600"/>
            <a:ext cx="9072000" cy="1568520"/>
          </a:xfrm>
          <a:prstGeom prst="rect">
            <a:avLst/>
          </a:prstGeom>
        </p:spPr>
        <p:txBody>
          <a:bodyPr lIns="0" rIns="0" tIns="0" bIns="0">
            <a:normAutofit/>
          </a:bodyPr>
          <a:p>
            <a:endParaRPr b="0" lang="en-IN" sz="3200" spc="-1" strike="noStrike">
              <a:latin typeface="Arial"/>
            </a:endParaRPr>
          </a:p>
        </p:txBody>
      </p:sp>
      <p:sp>
        <p:nvSpPr>
          <p:cNvPr id="65" name="PlaceHolder 3"/>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67"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
        <p:nvSpPr>
          <p:cNvPr id="7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72" name="PlaceHolder 2"/>
          <p:cNvSpPr>
            <a:spLocks noGrp="1"/>
          </p:cNvSpPr>
          <p:nvPr>
            <p:ph type="body"/>
          </p:nvPr>
        </p:nvSpPr>
        <p:spPr>
          <a:xfrm>
            <a:off x="504000" y="1326600"/>
            <a:ext cx="2921040" cy="1568520"/>
          </a:xfrm>
          <a:prstGeom prst="rect">
            <a:avLst/>
          </a:prstGeom>
        </p:spPr>
        <p:txBody>
          <a:bodyPr lIns="0" rIns="0" tIns="0" bIns="0">
            <a:normAutofit/>
          </a:bodyPr>
          <a:p>
            <a:endParaRPr b="0" lang="en-IN" sz="3200" spc="-1" strike="noStrike">
              <a:latin typeface="Arial"/>
            </a:endParaRPr>
          </a:p>
        </p:txBody>
      </p:sp>
      <p:sp>
        <p:nvSpPr>
          <p:cNvPr id="7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IN" sz="3200" spc="-1" strike="noStrike">
              <a:latin typeface="Arial"/>
            </a:endParaRPr>
          </a:p>
        </p:txBody>
      </p:sp>
      <p:sp>
        <p:nvSpPr>
          <p:cNvPr id="7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IN" sz="3200" spc="-1" strike="noStrike">
              <a:latin typeface="Arial"/>
            </a:endParaRPr>
          </a:p>
        </p:txBody>
      </p:sp>
      <p:sp>
        <p:nvSpPr>
          <p:cNvPr id="75" name="PlaceHolder 5"/>
          <p:cNvSpPr>
            <a:spLocks noGrp="1"/>
          </p:cNvSpPr>
          <p:nvPr>
            <p:ph type="body"/>
          </p:nvPr>
        </p:nvSpPr>
        <p:spPr>
          <a:xfrm>
            <a:off x="504000" y="3044520"/>
            <a:ext cx="2921040" cy="1568520"/>
          </a:xfrm>
          <a:prstGeom prst="rect">
            <a:avLst/>
          </a:prstGeom>
        </p:spPr>
        <p:txBody>
          <a:bodyPr lIns="0" rIns="0" tIns="0" bIns="0">
            <a:normAutofit/>
          </a:bodyPr>
          <a:p>
            <a:endParaRPr b="0" lang="en-IN" sz="3200" spc="-1" strike="noStrike">
              <a:latin typeface="Arial"/>
            </a:endParaRPr>
          </a:p>
        </p:txBody>
      </p:sp>
      <p:sp>
        <p:nvSpPr>
          <p:cNvPr id="7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IN" sz="3200" spc="-1" strike="noStrike">
              <a:latin typeface="Arial"/>
            </a:endParaRPr>
          </a:p>
        </p:txBody>
      </p:sp>
      <p:sp>
        <p:nvSpPr>
          <p:cNvPr id="7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6" name="PlaceHolder 2"/>
          <p:cNvSpPr>
            <a:spLocks noGrp="1"/>
          </p:cNvSpPr>
          <p:nvPr>
            <p:ph type="body"/>
          </p:nvPr>
        </p:nvSpPr>
        <p:spPr>
          <a:xfrm>
            <a:off x="504000" y="1326600"/>
            <a:ext cx="907200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8"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13"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14"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
        <p:nvSpPr>
          <p:cNvPr id="15"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17"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21"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58320" y="81000"/>
            <a:ext cx="7793640" cy="1204920"/>
          </a:xfrm>
          <a:prstGeom prst="rect">
            <a:avLst/>
          </a:prstGeom>
          <a:ln>
            <a:noFill/>
          </a:ln>
        </p:spPr>
      </p:pic>
      <p:sp>
        <p:nvSpPr>
          <p:cNvPr id="1" name="PlaceHolder 1"/>
          <p:cNvSpPr>
            <a:spLocks noGrp="1"/>
          </p:cNvSpPr>
          <p:nvPr>
            <p:ph type="title"/>
          </p:nvPr>
        </p:nvSpPr>
        <p:spPr>
          <a:xfrm>
            <a:off x="504000" y="216000"/>
            <a:ext cx="7019280" cy="93528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2" name="PlaceHolder 2"/>
          <p:cNvSpPr>
            <a:spLocks noGrp="1"/>
          </p:cNvSpPr>
          <p:nvPr>
            <p:ph type="body"/>
          </p:nvPr>
        </p:nvSpPr>
        <p:spPr>
          <a:xfrm>
            <a:off x="504000" y="1368000"/>
            <a:ext cx="9071280" cy="32875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 descr=""/>
          <p:cNvPicPr/>
          <p:nvPr/>
        </p:nvPicPr>
        <p:blipFill>
          <a:blip r:embed="rId2"/>
          <a:stretch/>
        </p:blipFill>
        <p:spPr>
          <a:xfrm>
            <a:off x="-58320" y="81000"/>
            <a:ext cx="7793640" cy="1204920"/>
          </a:xfrm>
          <a:prstGeom prst="rect">
            <a:avLst/>
          </a:prstGeom>
          <a:ln>
            <a:noFill/>
          </a:ln>
        </p:spPr>
      </p:pic>
      <p:sp>
        <p:nvSpPr>
          <p:cNvPr id="40" name="PlaceHolder 1"/>
          <p:cNvSpPr>
            <a:spLocks noGrp="1"/>
          </p:cNvSpPr>
          <p:nvPr>
            <p:ph type="title"/>
          </p:nvPr>
        </p:nvSpPr>
        <p:spPr>
          <a:xfrm>
            <a:off x="504000" y="226080"/>
            <a:ext cx="9072000" cy="94644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4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04000" y="177840"/>
            <a:ext cx="7019280" cy="1011960"/>
          </a:xfrm>
          <a:prstGeom prst="rect">
            <a:avLst/>
          </a:prstGeom>
          <a:noFill/>
          <a:ln>
            <a:noFill/>
          </a:ln>
        </p:spPr>
        <p:style>
          <a:lnRef idx="0"/>
          <a:fillRef idx="0"/>
          <a:effectRef idx="0"/>
          <a:fontRef idx="minor"/>
        </p:style>
        <p:txBody>
          <a:bodyPr lIns="0" rIns="0" tIns="0" bIns="0" anchor="ctr"/>
          <a:p>
            <a:pPr>
              <a:lnSpc>
                <a:spcPct val="100000"/>
              </a:lnSpc>
            </a:pPr>
            <a:r>
              <a:rPr b="0" lang="en-IN" sz="3570" spc="-1" strike="noStrike">
                <a:solidFill>
                  <a:srgbClr val="ffffff"/>
                </a:solidFill>
                <a:latin typeface="Arial"/>
                <a:ea typeface="DejaVu Sans"/>
              </a:rPr>
              <a:t>Search Strategies </a:t>
            </a:r>
            <a:br/>
            <a:r>
              <a:rPr b="0" lang="en-IN" sz="3570" spc="-1" strike="noStrike">
                <a:solidFill>
                  <a:srgbClr val="ffffff"/>
                </a:solidFill>
                <a:latin typeface="Arial"/>
                <a:ea typeface="DejaVu Sans"/>
              </a:rPr>
              <a:t>in NAS</a:t>
            </a:r>
            <a:endParaRPr b="0" lang="en-IN" sz="3570" spc="-1" strike="noStrike">
              <a:latin typeface="Arial"/>
            </a:endParaRPr>
          </a:p>
        </p:txBody>
      </p:sp>
      <p:sp>
        <p:nvSpPr>
          <p:cNvPr id="79" name="CustomShape 2"/>
          <p:cNvSpPr/>
          <p:nvPr/>
        </p:nvSpPr>
        <p:spPr>
          <a:xfrm>
            <a:off x="504000" y="1368000"/>
            <a:ext cx="9071280" cy="3287520"/>
          </a:xfrm>
          <a:prstGeom prst="rect">
            <a:avLst/>
          </a:prstGeom>
          <a:noFill/>
          <a:ln>
            <a:noFill/>
          </a:ln>
        </p:spPr>
        <p:style>
          <a:lnRef idx="0"/>
          <a:fillRef idx="0"/>
          <a:effectRef idx="0"/>
          <a:fontRef idx="minor"/>
        </p:style>
        <p:txBody>
          <a:bodyPr lIns="0" rIns="0" tIns="0" bIns="0" anchor="ctr"/>
          <a:p>
            <a:pPr>
              <a:lnSpc>
                <a:spcPct val="100000"/>
              </a:lnSpc>
            </a:pPr>
            <a:r>
              <a:rPr b="0" lang="en-IN" sz="2000" spc="-1" strike="noStrike">
                <a:solidFill>
                  <a:srgbClr val="000000"/>
                </a:solidFill>
                <a:latin typeface="Arial"/>
                <a:ea typeface="DejaVu Sans"/>
              </a:rPr>
              <a:t>Ankith Kumar (M.Tech, CSA)</a:t>
            </a:r>
            <a:endParaRPr b="0" lang="en-IN" sz="2000" spc="-1" strike="noStrike">
              <a:latin typeface="Arial"/>
            </a:endParaRPr>
          </a:p>
          <a:p>
            <a:pPr>
              <a:lnSpc>
                <a:spcPct val="100000"/>
              </a:lnSpc>
            </a:pPr>
            <a:r>
              <a:rPr b="0" lang="en-IN" sz="2000" spc="-1" strike="noStrike">
                <a:solidFill>
                  <a:srgbClr val="000000"/>
                </a:solidFill>
                <a:latin typeface="Arial"/>
                <a:ea typeface="DejaVu Sans"/>
              </a:rPr>
              <a:t>Ashish Kumar Jayant (M.Tech Research,CSA)</a:t>
            </a:r>
            <a:endParaRPr b="0" lang="en-IN" sz="2000" spc="-1" strike="noStrike">
              <a:latin typeface="Arial"/>
            </a:endParaRPr>
          </a:p>
          <a:p>
            <a:pPr>
              <a:lnSpc>
                <a:spcPct val="100000"/>
              </a:lnSpc>
            </a:pPr>
            <a:r>
              <a:rPr b="0" lang="en-IN" sz="2000" spc="-1" strike="noStrike">
                <a:solidFill>
                  <a:srgbClr val="000000"/>
                </a:solidFill>
                <a:latin typeface="Arial"/>
                <a:ea typeface="DejaVu Sans"/>
              </a:rPr>
              <a:t>Somyajit Guin (PhD, CSA)</a:t>
            </a:r>
            <a:endParaRPr b="0" lang="en-IN" sz="2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504000" y="216000"/>
            <a:ext cx="7019280" cy="935280"/>
          </a:xfrm>
          <a:prstGeom prst="rect">
            <a:avLst/>
          </a:prstGeom>
          <a:noFill/>
          <a:ln>
            <a:noFill/>
          </a:ln>
        </p:spPr>
        <p:style>
          <a:lnRef idx="0"/>
          <a:fillRef idx="0"/>
          <a:effectRef idx="0"/>
          <a:fontRef idx="minor"/>
        </p:style>
        <p:txBody>
          <a:bodyPr lIns="0" rIns="0" tIns="0" bIns="0" anchor="ctr"/>
          <a:p>
            <a:pPr>
              <a:lnSpc>
                <a:spcPct val="100000"/>
              </a:lnSpc>
            </a:pPr>
            <a:r>
              <a:rPr b="0" lang="en-IN" sz="3570" spc="-1" strike="noStrike">
                <a:solidFill>
                  <a:srgbClr val="ffffff"/>
                </a:solidFill>
                <a:latin typeface="Arial"/>
                <a:ea typeface="DejaVu Sans"/>
              </a:rPr>
              <a:t>3) Evolutionary Methods</a:t>
            </a:r>
            <a:endParaRPr b="0" lang="en-IN" sz="3570" spc="-1" strike="noStrike">
              <a:latin typeface="Arial"/>
            </a:endParaRPr>
          </a:p>
        </p:txBody>
      </p:sp>
      <p:sp>
        <p:nvSpPr>
          <p:cNvPr id="99" name="CustomShape 2"/>
          <p:cNvSpPr/>
          <p:nvPr/>
        </p:nvSpPr>
        <p:spPr>
          <a:xfrm>
            <a:off x="576000" y="1872000"/>
            <a:ext cx="907128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148"/>
              </a:spcAft>
              <a:buClr>
                <a:srgbClr val="000000"/>
              </a:buClr>
              <a:buSzPct val="45000"/>
              <a:buFont typeface="Wingdings" charset="2"/>
              <a:buChar char=""/>
            </a:pPr>
            <a:r>
              <a:rPr b="0" lang="en-IN" sz="1600" spc="-1" strike="noStrike">
                <a:solidFill>
                  <a:srgbClr val="000000"/>
                </a:solidFill>
                <a:latin typeface="Arial"/>
                <a:ea typeface="DejaVu Sans"/>
              </a:rPr>
              <a:t>Evolutionary algorithms evolve a population of models, i.e., a set of (possibly trained) networks; in every evolution step, at least one model from the population is sampled and serves as a parent to generate offsprings by applying mutations to it. </a:t>
            </a:r>
            <a:endParaRPr b="0" lang="en-IN" sz="1600" spc="-1" strike="noStrike">
              <a:latin typeface="Arial"/>
            </a:endParaRPr>
          </a:p>
          <a:p>
            <a:pPr marL="432000" indent="-323280">
              <a:lnSpc>
                <a:spcPct val="100000"/>
              </a:lnSpc>
              <a:spcAft>
                <a:spcPts val="1148"/>
              </a:spcAft>
              <a:buClr>
                <a:srgbClr val="000000"/>
              </a:buClr>
              <a:buSzPct val="45000"/>
              <a:buFont typeface="Wingdings" charset="2"/>
              <a:buChar char=""/>
            </a:pPr>
            <a:r>
              <a:rPr b="0" lang="en-IN" sz="1600" spc="-1" strike="noStrike">
                <a:solidFill>
                  <a:srgbClr val="000000"/>
                </a:solidFill>
                <a:latin typeface="Arial"/>
                <a:ea typeface="DejaVu Sans"/>
              </a:rPr>
              <a:t>In the context of NAS, mutations are local operations, such as adding or removing a layer, altering the hyperparameters of a layer, adding skip connections, as well as alteringtraining hyperparameters. After training the offsprings, their fitness (e.g., performance on a validation set) is evaluated and they are added to the population.</a:t>
            </a:r>
            <a:endParaRPr b="0" lang="en-IN" sz="1600" spc="-1" strike="noStrike">
              <a:latin typeface="Arial"/>
            </a:endParaRPr>
          </a:p>
          <a:p>
            <a:pPr marL="432000" indent="-323280">
              <a:lnSpc>
                <a:spcPct val="100000"/>
              </a:lnSpc>
              <a:spcAft>
                <a:spcPts val="1148"/>
              </a:spcAft>
              <a:buClr>
                <a:srgbClr val="000000"/>
              </a:buClr>
              <a:buSzPct val="45000"/>
              <a:buFont typeface="Wingdings" charset="2"/>
              <a:buChar char=""/>
            </a:pPr>
            <a:r>
              <a:rPr b="0" lang="en-IN" sz="1600" spc="-1" strike="noStrike">
                <a:solidFill>
                  <a:srgbClr val="000000"/>
                </a:solidFill>
                <a:latin typeface="Arial"/>
                <a:ea typeface="DejaVu Sans"/>
              </a:rPr>
              <a:t>Best Model – AmoebaNet</a:t>
            </a:r>
            <a:r>
              <a:rPr b="0" lang="en-IN" sz="1600" spc="-1" strike="noStrike" baseline="33000">
                <a:solidFill>
                  <a:srgbClr val="000000"/>
                </a:solidFill>
                <a:latin typeface="Arial"/>
                <a:ea typeface="DejaVu Sans"/>
              </a:rPr>
              <a:t>[7]</a:t>
            </a:r>
            <a:endParaRPr b="0" lang="en-IN" sz="16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504000" y="216000"/>
            <a:ext cx="7019280" cy="935280"/>
          </a:xfrm>
          <a:prstGeom prst="rect">
            <a:avLst/>
          </a:prstGeom>
          <a:noFill/>
          <a:ln>
            <a:noFill/>
          </a:ln>
        </p:spPr>
        <p:style>
          <a:lnRef idx="0"/>
          <a:fillRef idx="0"/>
          <a:effectRef idx="0"/>
          <a:fontRef idx="minor"/>
        </p:style>
        <p:txBody>
          <a:bodyPr lIns="0" rIns="0" tIns="0" bIns="0" anchor="ctr"/>
          <a:p>
            <a:pPr>
              <a:lnSpc>
                <a:spcPct val="100000"/>
              </a:lnSpc>
            </a:pPr>
            <a:r>
              <a:rPr b="0" lang="en-IN" sz="3570" spc="-1" strike="noStrike">
                <a:solidFill>
                  <a:srgbClr val="ffffff"/>
                </a:solidFill>
                <a:latin typeface="Arial"/>
                <a:ea typeface="DejaVu Sans"/>
              </a:rPr>
              <a:t>Amoeba Net</a:t>
            </a:r>
            <a:endParaRPr b="0" lang="en-IN" sz="3570" spc="-1" strike="noStrike">
              <a:latin typeface="Arial"/>
            </a:endParaRPr>
          </a:p>
        </p:txBody>
      </p:sp>
      <p:sp>
        <p:nvSpPr>
          <p:cNvPr id="101" name="CustomShape 2"/>
          <p:cNvSpPr/>
          <p:nvPr/>
        </p:nvSpPr>
        <p:spPr>
          <a:xfrm>
            <a:off x="504000" y="1368000"/>
            <a:ext cx="907128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148"/>
              </a:spcAft>
              <a:buClr>
                <a:srgbClr val="000000"/>
              </a:buClr>
              <a:buSzPct val="45000"/>
              <a:buFont typeface="Wingdings" charset="2"/>
              <a:buChar char=""/>
            </a:pPr>
            <a:r>
              <a:rPr b="0" lang="en-IN" sz="1400" spc="-1" strike="noStrike">
                <a:solidFill>
                  <a:srgbClr val="000000"/>
                </a:solidFill>
                <a:latin typeface="Arial"/>
                <a:ea typeface="Palatino"/>
              </a:rPr>
              <a:t>A image classifier AmoebaNet-A, surpasses surpasses hand-designs[7] .Two additions are made to the standard evolutionary process</a:t>
            </a:r>
            <a:endParaRPr b="0" lang="en-IN" sz="1400" spc="-1" strike="noStrike">
              <a:latin typeface="Arial"/>
            </a:endParaRPr>
          </a:p>
          <a:p>
            <a:pPr lvl="1" marL="864000" indent="-323280" algn="just">
              <a:lnSpc>
                <a:spcPct val="100000"/>
              </a:lnSpc>
              <a:spcAft>
                <a:spcPts val="918"/>
              </a:spcAft>
              <a:buClr>
                <a:srgbClr val="000000"/>
              </a:buClr>
              <a:buSzPct val="75000"/>
              <a:buFont typeface="Symbol"/>
              <a:buChar char=""/>
            </a:pPr>
            <a:r>
              <a:rPr b="0" lang="en-IN" sz="1400" spc="-1" strike="noStrike">
                <a:solidFill>
                  <a:srgbClr val="000000"/>
                </a:solidFill>
                <a:latin typeface="Arial"/>
                <a:ea typeface="Palatino"/>
              </a:rPr>
              <a:t>First, implementing the simplest set of mutations that would allow evolving in the </a:t>
            </a:r>
            <a:r>
              <a:rPr b="1" lang="en-IN" sz="1400" spc="-1" strike="noStrike">
                <a:solidFill>
                  <a:srgbClr val="000000"/>
                </a:solidFill>
                <a:latin typeface="Arial"/>
                <a:ea typeface="Palatino"/>
              </a:rPr>
              <a:t>NASNet </a:t>
            </a:r>
            <a:r>
              <a:rPr b="0" lang="en-IN" sz="1400" spc="-1" strike="noStrike">
                <a:solidFill>
                  <a:srgbClr val="000000"/>
                </a:solidFill>
                <a:latin typeface="Arial"/>
                <a:ea typeface="Palatino"/>
              </a:rPr>
              <a:t>search space.</a:t>
            </a:r>
            <a:endParaRPr b="0" lang="en-IN" sz="1400" spc="-1" strike="noStrike">
              <a:latin typeface="Arial"/>
            </a:endParaRPr>
          </a:p>
          <a:p>
            <a:pPr lvl="1" marL="864000" indent="-323280" algn="just">
              <a:lnSpc>
                <a:spcPct val="100000"/>
              </a:lnSpc>
              <a:spcAft>
                <a:spcPts val="918"/>
              </a:spcAft>
              <a:buClr>
                <a:srgbClr val="000000"/>
              </a:buClr>
              <a:buSzPct val="75000"/>
              <a:buFont typeface="Symbol"/>
              <a:buChar char=""/>
            </a:pPr>
            <a:r>
              <a:rPr b="0" lang="en-IN" sz="1400" spc="-1" strike="noStrike">
                <a:solidFill>
                  <a:srgbClr val="000000"/>
                </a:solidFill>
                <a:latin typeface="Arial"/>
                <a:ea typeface="Palatino"/>
              </a:rPr>
              <a:t>Second, proposing a change to the well established </a:t>
            </a:r>
            <a:r>
              <a:rPr b="1" lang="en-IN" sz="1400" spc="-1" strike="noStrike">
                <a:solidFill>
                  <a:srgbClr val="000000"/>
                </a:solidFill>
                <a:latin typeface="Arial"/>
                <a:ea typeface="Palatino"/>
              </a:rPr>
              <a:t>tournament selection</a:t>
            </a:r>
            <a:r>
              <a:rPr b="0" lang="en-IN" sz="1400" spc="-1" strike="noStrike">
                <a:solidFill>
                  <a:srgbClr val="000000"/>
                </a:solidFill>
                <a:latin typeface="Arial"/>
                <a:ea typeface="Palatino"/>
              </a:rPr>
              <a:t> evolutionary algorithm[*] that refers to </a:t>
            </a:r>
            <a:r>
              <a:rPr b="1" lang="en-IN" sz="1400" spc="-1" strike="noStrike">
                <a:solidFill>
                  <a:srgbClr val="000000"/>
                </a:solidFill>
                <a:latin typeface="Arial"/>
                <a:ea typeface="Palatino"/>
              </a:rPr>
              <a:t>aging</a:t>
            </a:r>
            <a:r>
              <a:rPr b="0" lang="en-IN" sz="1400" spc="-1" strike="noStrike">
                <a:solidFill>
                  <a:srgbClr val="000000"/>
                </a:solidFill>
                <a:latin typeface="Arial"/>
                <a:ea typeface="Palatino"/>
              </a:rPr>
              <a:t> evolution or </a:t>
            </a:r>
            <a:r>
              <a:rPr b="1" lang="en-IN" sz="1400" spc="-1" strike="noStrike">
                <a:solidFill>
                  <a:srgbClr val="000000"/>
                </a:solidFill>
                <a:latin typeface="Arial"/>
                <a:ea typeface="Palatino"/>
              </a:rPr>
              <a:t>regularized</a:t>
            </a:r>
            <a:r>
              <a:rPr b="0" lang="en-IN" sz="1400" spc="-1" strike="noStrike">
                <a:solidFill>
                  <a:srgbClr val="000000"/>
                </a:solidFill>
                <a:latin typeface="Arial"/>
                <a:ea typeface="Palatino"/>
              </a:rPr>
              <a:t> evolution.</a:t>
            </a:r>
            <a:endParaRPr b="0" lang="en-IN" sz="1400" spc="-1" strike="noStrike">
              <a:latin typeface="Arial"/>
            </a:endParaRPr>
          </a:p>
          <a:p>
            <a:pPr lvl="1" marL="864000" indent="-323280">
              <a:lnSpc>
                <a:spcPct val="100000"/>
              </a:lnSpc>
              <a:spcAft>
                <a:spcPts val="918"/>
              </a:spcAft>
              <a:buClr>
                <a:srgbClr val="000000"/>
              </a:buClr>
              <a:buSzPct val="75000"/>
              <a:buFont typeface="Symbol"/>
              <a:buChar char=""/>
            </a:pPr>
            <a:r>
              <a:rPr b="0" lang="en-IN" sz="1400" spc="-1" strike="noStrike">
                <a:solidFill>
                  <a:srgbClr val="000000"/>
                </a:solidFill>
                <a:latin typeface="Arial"/>
                <a:ea typeface="Palatino"/>
              </a:rPr>
              <a:t>[*] D. E. Goldberg and K. Deb. A comparative analysis of selection schemes used in genetic algorithms. </a:t>
            </a:r>
            <a:r>
              <a:rPr b="0" i="1" lang="en-IN" sz="1400" spc="-1" strike="noStrike">
                <a:solidFill>
                  <a:srgbClr val="000000"/>
                </a:solidFill>
                <a:latin typeface="Arial"/>
                <a:ea typeface="Palatino"/>
              </a:rPr>
              <a:t>FOGA</a:t>
            </a:r>
            <a:r>
              <a:rPr b="0" lang="en-IN" sz="1400" spc="-1" strike="noStrike">
                <a:solidFill>
                  <a:srgbClr val="000000"/>
                </a:solidFill>
                <a:latin typeface="Arial"/>
                <a:ea typeface="Palatino"/>
              </a:rPr>
              <a:t>, 1991. </a:t>
            </a:r>
            <a:endParaRPr b="0" lang="en-IN" sz="1400" spc="-1" strike="noStrike">
              <a:latin typeface="Arial"/>
            </a:endParaRPr>
          </a:p>
          <a:p>
            <a:pPr>
              <a:lnSpc>
                <a:spcPct val="100000"/>
              </a:lnSpc>
              <a:spcAft>
                <a:spcPts val="1148"/>
              </a:spcAft>
            </a:pPr>
            <a:endParaRPr b="0" lang="en-IN" sz="14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504000" y="216000"/>
            <a:ext cx="7019280" cy="935280"/>
          </a:xfrm>
          <a:prstGeom prst="rect">
            <a:avLst/>
          </a:prstGeom>
          <a:noFill/>
          <a:ln>
            <a:noFill/>
          </a:ln>
        </p:spPr>
        <p:style>
          <a:lnRef idx="0"/>
          <a:fillRef idx="0"/>
          <a:effectRef idx="0"/>
          <a:fontRef idx="minor"/>
        </p:style>
        <p:txBody>
          <a:bodyPr lIns="0" rIns="0" tIns="0" bIns="0" anchor="ctr"/>
          <a:p>
            <a:pPr>
              <a:lnSpc>
                <a:spcPct val="100000"/>
              </a:lnSpc>
            </a:pPr>
            <a:r>
              <a:rPr b="0" lang="en-IN" sz="2600" spc="-1" strike="noStrike">
                <a:solidFill>
                  <a:srgbClr val="ffffff"/>
                </a:solidFill>
                <a:latin typeface="Bodoni SvtyTwo ITC TT-Book"/>
                <a:ea typeface="Bodoni SvtyTwo ITC TT-Book"/>
              </a:rPr>
              <a:t>Evolutionary Algorithm </a:t>
            </a:r>
            <a:endParaRPr b="0" lang="en-IN" sz="2600" spc="-1" strike="noStrike">
              <a:latin typeface="Arial"/>
            </a:endParaRPr>
          </a:p>
        </p:txBody>
      </p:sp>
      <p:sp>
        <p:nvSpPr>
          <p:cNvPr id="103" name="CustomShape 2"/>
          <p:cNvSpPr/>
          <p:nvPr/>
        </p:nvSpPr>
        <p:spPr>
          <a:xfrm>
            <a:off x="504000" y="1368000"/>
            <a:ext cx="9071280" cy="410328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901"/>
              </a:spcBef>
              <a:buClr>
                <a:srgbClr val="000000"/>
              </a:buClr>
              <a:buSzPct val="45000"/>
              <a:buFont typeface="Wingdings" charset="2"/>
              <a:buChar char=""/>
            </a:pPr>
            <a:r>
              <a:rPr b="0" lang="en-IN" sz="1400" spc="-1" strike="noStrike">
                <a:solidFill>
                  <a:srgbClr val="000000"/>
                </a:solidFill>
                <a:latin typeface="Arial"/>
                <a:ea typeface="Palatino"/>
              </a:rPr>
              <a:t>Algorithm starts with a population of models.</a:t>
            </a:r>
            <a:endParaRPr b="0" lang="en-IN" sz="1400" spc="-1" strike="noStrike">
              <a:latin typeface="Arial"/>
            </a:endParaRPr>
          </a:p>
          <a:p>
            <a:pPr marL="432000" indent="-323280">
              <a:lnSpc>
                <a:spcPct val="100000"/>
              </a:lnSpc>
              <a:spcBef>
                <a:spcPts val="901"/>
              </a:spcBef>
              <a:buClr>
                <a:srgbClr val="000000"/>
              </a:buClr>
              <a:buSzPct val="45000"/>
              <a:buFont typeface="Wingdings" charset="2"/>
              <a:buChar char=""/>
            </a:pPr>
            <a:r>
              <a:rPr b="0" lang="en-IN" sz="1400" spc="-1" strike="noStrike">
                <a:solidFill>
                  <a:srgbClr val="000000"/>
                </a:solidFill>
                <a:latin typeface="Arial"/>
                <a:ea typeface="Palatino"/>
              </a:rPr>
              <a:t>Each of these model has an architecture and each architecture is chosen at random and all the operations are chosen randomly from the list of allowed operations.</a:t>
            </a:r>
            <a:endParaRPr b="0" lang="en-IN" sz="1400" spc="-1" strike="noStrike">
              <a:latin typeface="Arial"/>
            </a:endParaRPr>
          </a:p>
          <a:p>
            <a:pPr marL="432000" indent="-323280">
              <a:lnSpc>
                <a:spcPct val="100000"/>
              </a:lnSpc>
              <a:spcBef>
                <a:spcPts val="901"/>
              </a:spcBef>
              <a:buClr>
                <a:srgbClr val="000000"/>
              </a:buClr>
              <a:buSzPct val="45000"/>
              <a:buFont typeface="Wingdings" charset="2"/>
              <a:buChar char=""/>
            </a:pPr>
            <a:r>
              <a:rPr b="0" lang="en-IN" sz="1400" spc="-1" strike="noStrike">
                <a:solidFill>
                  <a:srgbClr val="000000"/>
                </a:solidFill>
                <a:latin typeface="Arial"/>
                <a:ea typeface="Palatino"/>
              </a:rPr>
              <a:t>Once we have an initial set of architectures. These all trained and evaluated on the data set.</a:t>
            </a:r>
            <a:endParaRPr b="0" lang="en-IN" sz="1400" spc="-1" strike="noStrike">
              <a:latin typeface="Arial"/>
            </a:endParaRPr>
          </a:p>
          <a:p>
            <a:pPr marL="432000" indent="-323280">
              <a:lnSpc>
                <a:spcPct val="100000"/>
              </a:lnSpc>
              <a:spcBef>
                <a:spcPts val="901"/>
              </a:spcBef>
              <a:buClr>
                <a:srgbClr val="000000"/>
              </a:buClr>
              <a:buSzPct val="45000"/>
              <a:buFont typeface="Wingdings" charset="2"/>
              <a:buChar char=""/>
            </a:pPr>
            <a:r>
              <a:rPr b="0" lang="en-IN" sz="1400" spc="-1" strike="noStrike">
                <a:solidFill>
                  <a:srgbClr val="000000"/>
                </a:solidFill>
                <a:latin typeface="Arial"/>
                <a:ea typeface="Palatino"/>
              </a:rPr>
              <a:t>We have accuracy for each of them and that is our initial population.</a:t>
            </a:r>
            <a:endParaRPr b="0" lang="en-IN" sz="1400" spc="-1" strike="noStrike">
              <a:latin typeface="Arial"/>
            </a:endParaRPr>
          </a:p>
          <a:p>
            <a:pPr marL="432000" indent="-323280">
              <a:lnSpc>
                <a:spcPct val="100000"/>
              </a:lnSpc>
              <a:spcBef>
                <a:spcPts val="901"/>
              </a:spcBef>
              <a:buClr>
                <a:srgbClr val="000000"/>
              </a:buClr>
              <a:buSzPct val="45000"/>
              <a:buFont typeface="Wingdings" charset="2"/>
              <a:buChar char=""/>
            </a:pPr>
            <a:r>
              <a:rPr b="0" lang="en-IN" sz="1400" spc="-1" strike="noStrike">
                <a:solidFill>
                  <a:srgbClr val="000000"/>
                </a:solidFill>
                <a:latin typeface="Arial"/>
                <a:ea typeface="Palatino"/>
              </a:rPr>
              <a:t>After this, the algorithm proceeds in cycles. </a:t>
            </a:r>
            <a:endParaRPr b="0" lang="en-IN" sz="1400" spc="-1" strike="noStrike">
              <a:latin typeface="Arial"/>
            </a:endParaRPr>
          </a:p>
          <a:p>
            <a:pPr marL="432000" indent="-323280">
              <a:lnSpc>
                <a:spcPct val="100000"/>
              </a:lnSpc>
              <a:spcBef>
                <a:spcPts val="901"/>
              </a:spcBef>
              <a:buClr>
                <a:srgbClr val="000000"/>
              </a:buClr>
              <a:buSzPct val="45000"/>
              <a:buFont typeface="Wingdings" charset="2"/>
              <a:buChar char=""/>
            </a:pPr>
            <a:r>
              <a:rPr b="0" lang="en-IN" sz="1400" spc="-1" strike="noStrike">
                <a:solidFill>
                  <a:srgbClr val="000000"/>
                </a:solidFill>
                <a:latin typeface="Arial"/>
                <a:ea typeface="Palatino"/>
              </a:rPr>
              <a:t>At each cycle a worker takes a small subset of population. </a:t>
            </a:r>
            <a:endParaRPr b="0" lang="en-IN" sz="1400" spc="-1" strike="noStrike">
              <a:latin typeface="Arial"/>
            </a:endParaRPr>
          </a:p>
          <a:p>
            <a:pPr marL="432000" indent="-323280">
              <a:lnSpc>
                <a:spcPct val="100000"/>
              </a:lnSpc>
              <a:spcBef>
                <a:spcPts val="901"/>
              </a:spcBef>
              <a:buClr>
                <a:srgbClr val="000000"/>
              </a:buClr>
              <a:buSzPct val="45000"/>
              <a:buFont typeface="Wingdings" charset="2"/>
              <a:buChar char=""/>
            </a:pPr>
            <a:r>
              <a:rPr b="0" lang="en-IN" sz="1400" spc="-1" strike="noStrike">
                <a:solidFill>
                  <a:srgbClr val="000000"/>
                </a:solidFill>
                <a:latin typeface="Arial"/>
                <a:ea typeface="Palatino"/>
              </a:rPr>
              <a:t>Take the best of the architecture or the best of the models in this subset.</a:t>
            </a:r>
            <a:endParaRPr b="0" lang="en-IN" sz="1400" spc="-1" strike="noStrike">
              <a:latin typeface="Arial"/>
            </a:endParaRPr>
          </a:p>
          <a:p>
            <a:pPr marL="432000" indent="-323280">
              <a:lnSpc>
                <a:spcPct val="100000"/>
              </a:lnSpc>
              <a:spcBef>
                <a:spcPts val="901"/>
              </a:spcBef>
              <a:buClr>
                <a:srgbClr val="000000"/>
              </a:buClr>
              <a:buSzPct val="45000"/>
              <a:buFont typeface="Wingdings" charset="2"/>
              <a:buChar char=""/>
            </a:pPr>
            <a:r>
              <a:rPr b="0" lang="en-IN" sz="1400" spc="-1" strike="noStrike">
                <a:solidFill>
                  <a:srgbClr val="000000"/>
                </a:solidFill>
                <a:latin typeface="Arial"/>
                <a:ea typeface="Palatino"/>
              </a:rPr>
              <a:t>Make it as parent. (This step is critical because it is the only time in which the algorithm does something that is not random).</a:t>
            </a:r>
            <a:endParaRPr b="0" lang="en-IN" sz="1400" spc="-1" strike="noStrike">
              <a:latin typeface="Arial"/>
            </a:endParaRPr>
          </a:p>
          <a:p>
            <a:pPr marL="432000" indent="-323280">
              <a:lnSpc>
                <a:spcPct val="100000"/>
              </a:lnSpc>
              <a:spcBef>
                <a:spcPts val="901"/>
              </a:spcBef>
              <a:buClr>
                <a:srgbClr val="000000"/>
              </a:buClr>
              <a:buSzPct val="45000"/>
              <a:buFont typeface="Wingdings" charset="2"/>
              <a:buChar char=""/>
            </a:pPr>
            <a:r>
              <a:rPr b="0" lang="en-IN" sz="1400" spc="-1" strike="noStrike">
                <a:solidFill>
                  <a:srgbClr val="000000"/>
                </a:solidFill>
                <a:latin typeface="Arial"/>
                <a:ea typeface="Palatino"/>
              </a:rPr>
              <a:t>Once the parent is selected, we copy it and mutate it’s architecture to produce the new architecture.</a:t>
            </a:r>
            <a:endParaRPr b="0" lang="en-IN" sz="1400" spc="-1" strike="noStrike">
              <a:latin typeface="Arial"/>
            </a:endParaRPr>
          </a:p>
          <a:p>
            <a:pPr marL="432000" indent="-323280">
              <a:lnSpc>
                <a:spcPct val="100000"/>
              </a:lnSpc>
              <a:spcBef>
                <a:spcPts val="901"/>
              </a:spcBef>
              <a:buClr>
                <a:srgbClr val="000000"/>
              </a:buClr>
              <a:buSzPct val="45000"/>
              <a:buFont typeface="Wingdings" charset="2"/>
              <a:buChar char=""/>
            </a:pPr>
            <a:r>
              <a:rPr b="0" lang="en-IN" sz="1400" spc="-1" strike="noStrike">
                <a:solidFill>
                  <a:srgbClr val="000000"/>
                </a:solidFill>
                <a:latin typeface="Arial"/>
                <a:ea typeface="Palatino"/>
              </a:rPr>
              <a:t>Then we train and evaluate on the data set to create new model that is called child.</a:t>
            </a:r>
            <a:endParaRPr b="0" lang="en-IN" sz="1400" spc="-1" strike="noStrike">
              <a:latin typeface="Arial"/>
            </a:endParaRPr>
          </a:p>
          <a:p>
            <a:pPr marL="432000" indent="-323280">
              <a:lnSpc>
                <a:spcPct val="100000"/>
              </a:lnSpc>
              <a:spcBef>
                <a:spcPts val="901"/>
              </a:spcBef>
              <a:buClr>
                <a:srgbClr val="000000"/>
              </a:buClr>
              <a:buSzPct val="45000"/>
              <a:buFont typeface="Wingdings" charset="2"/>
              <a:buChar char=""/>
            </a:pPr>
            <a:r>
              <a:rPr b="0" lang="en-IN" sz="1400" spc="-1" strike="noStrike">
                <a:solidFill>
                  <a:srgbClr val="000000"/>
                </a:solidFill>
                <a:latin typeface="Arial"/>
                <a:ea typeface="Palatino"/>
              </a:rPr>
              <a:t>This child is now put into the population and this will increase the size of the population by 1. </a:t>
            </a:r>
            <a:endParaRPr b="0" lang="en-IN" sz="1400" spc="-1" strike="noStrike">
              <a:latin typeface="Arial"/>
            </a:endParaRPr>
          </a:p>
          <a:p>
            <a:pPr marL="432000" indent="-323280">
              <a:lnSpc>
                <a:spcPct val="100000"/>
              </a:lnSpc>
              <a:spcBef>
                <a:spcPts val="901"/>
              </a:spcBef>
              <a:buClr>
                <a:srgbClr val="000000"/>
              </a:buClr>
              <a:buSzPct val="45000"/>
              <a:buFont typeface="Wingdings" charset="2"/>
              <a:buChar char=""/>
            </a:pPr>
            <a:r>
              <a:rPr b="0" lang="en-IN" sz="1400" spc="-1" strike="noStrike">
                <a:solidFill>
                  <a:srgbClr val="000000"/>
                </a:solidFill>
                <a:latin typeface="Arial"/>
                <a:ea typeface="Palatino"/>
              </a:rPr>
              <a:t>Kill the oldest individual in the population to keep the population size constant. </a:t>
            </a:r>
            <a:endParaRPr b="0" lang="en-IN" sz="1400" spc="-1" strike="noStrike">
              <a:latin typeface="Arial"/>
            </a:endParaRPr>
          </a:p>
          <a:p>
            <a:pPr marL="432000" indent="-323280">
              <a:lnSpc>
                <a:spcPct val="100000"/>
              </a:lnSpc>
              <a:spcBef>
                <a:spcPts val="901"/>
              </a:spcBef>
              <a:buClr>
                <a:srgbClr val="000000"/>
              </a:buClr>
              <a:buSzPct val="45000"/>
              <a:buFont typeface="Wingdings" charset="2"/>
              <a:buChar char=""/>
            </a:pPr>
            <a:r>
              <a:rPr b="0" lang="en-IN" sz="1400" spc="-1" strike="noStrike">
                <a:solidFill>
                  <a:srgbClr val="000000"/>
                </a:solidFill>
                <a:latin typeface="Arial"/>
                <a:ea typeface="Palatino"/>
              </a:rPr>
              <a:t>Oldest means the one that has been in the population for the longest time.</a:t>
            </a:r>
            <a:endParaRPr b="0" lang="en-IN" sz="1400" spc="-1" strike="noStrike">
              <a:latin typeface="Arial"/>
            </a:endParaRPr>
          </a:p>
          <a:p>
            <a:pPr marL="432000" indent="-323280">
              <a:lnSpc>
                <a:spcPct val="100000"/>
              </a:lnSpc>
              <a:spcBef>
                <a:spcPts val="901"/>
              </a:spcBef>
              <a:buClr>
                <a:srgbClr val="000000"/>
              </a:buClr>
              <a:buSzPct val="45000"/>
              <a:buFont typeface="Wingdings" charset="2"/>
              <a:buChar char=""/>
            </a:pPr>
            <a:r>
              <a:rPr b="0" lang="en-IN" sz="1400" spc="-1" strike="noStrike">
                <a:solidFill>
                  <a:srgbClr val="000000"/>
                </a:solidFill>
                <a:latin typeface="Arial"/>
                <a:ea typeface="Palatino"/>
              </a:rPr>
              <a:t>This algorithm is called aging evolution.</a:t>
            </a:r>
            <a:endParaRPr b="0" lang="en-IN" sz="1400" spc="-1" strike="noStrike">
              <a:latin typeface="Arial"/>
            </a:endParaRPr>
          </a:p>
          <a:p>
            <a:pPr marL="432000" indent="-323280">
              <a:lnSpc>
                <a:spcPct val="100000"/>
              </a:lnSpc>
              <a:spcBef>
                <a:spcPts val="901"/>
              </a:spcBef>
              <a:buClr>
                <a:srgbClr val="000000"/>
              </a:buClr>
              <a:buSzPct val="45000"/>
              <a:buFont typeface="Wingdings" charset="2"/>
              <a:buChar char=""/>
            </a:pPr>
            <a:r>
              <a:rPr b="0" lang="en-IN" sz="1400" spc="-1" strike="noStrike">
                <a:solidFill>
                  <a:srgbClr val="000000"/>
                </a:solidFill>
                <a:latin typeface="Arial"/>
                <a:ea typeface="Palatino"/>
              </a:rPr>
              <a:t>It also has some regularizing properties. So sometimes it is called regularized evolution.</a:t>
            </a:r>
            <a:endParaRPr b="0" lang="en-IN" sz="1400" spc="-1" strike="noStrike">
              <a:latin typeface="Arial"/>
            </a:endParaRPr>
          </a:p>
          <a:p>
            <a:pPr marL="432000" indent="-323280">
              <a:lnSpc>
                <a:spcPct val="100000"/>
              </a:lnSpc>
              <a:spcAft>
                <a:spcPts val="1148"/>
              </a:spcAft>
              <a:buClr>
                <a:srgbClr val="000000"/>
              </a:buClr>
              <a:buSzPct val="45000"/>
              <a:buFont typeface="Wingdings" charset="2"/>
              <a:buChar char=""/>
            </a:pPr>
            <a:r>
              <a:rPr b="0" lang="en-IN" sz="1400" spc="-1" strike="noStrike">
                <a:solidFill>
                  <a:srgbClr val="000000"/>
                </a:solidFill>
                <a:latin typeface="Arial"/>
                <a:ea typeface="Palatino"/>
              </a:rPr>
              <a:t>There are multiple workers, doing the same thing(described in previous slide). So, this algorithm is highly parallelizable.  </a:t>
            </a:r>
            <a:endParaRPr b="0" lang="en-IN" sz="14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393480" y="465120"/>
            <a:ext cx="9291600" cy="707760"/>
          </a:xfrm>
          <a:prstGeom prst="rect">
            <a:avLst/>
          </a:prstGeom>
          <a:noFill/>
          <a:ln w="12600">
            <a:noFill/>
          </a:ln>
        </p:spPr>
        <p:style>
          <a:lnRef idx="0"/>
          <a:fillRef idx="0"/>
          <a:effectRef idx="0"/>
          <a:fontRef idx="minor"/>
        </p:style>
        <p:txBody>
          <a:bodyPr lIns="50760" rIns="50760" tIns="50760" bIns="50760" anchor="ctr"/>
          <a:p>
            <a:pPr>
              <a:lnSpc>
                <a:spcPct val="90000"/>
              </a:lnSpc>
              <a:spcBef>
                <a:spcPts val="1599"/>
              </a:spcBef>
            </a:pPr>
            <a:r>
              <a:rPr b="0" lang="en-IN" sz="2600" spc="-1" strike="noStrike">
                <a:solidFill>
                  <a:srgbClr val="ffffff"/>
                </a:solidFill>
                <a:latin typeface="Bodoni SvtyTwo ITC TT-Book"/>
                <a:ea typeface="Bodoni SvtyTwo ITC TT-Book"/>
              </a:rPr>
              <a:t>Mutation</a:t>
            </a:r>
            <a:endParaRPr b="0" lang="en-IN" sz="2600" spc="-1" strike="noStrike">
              <a:latin typeface="Arial"/>
            </a:endParaRPr>
          </a:p>
        </p:txBody>
      </p:sp>
      <p:sp>
        <p:nvSpPr>
          <p:cNvPr id="105" name="CustomShape 2"/>
          <p:cNvSpPr/>
          <p:nvPr/>
        </p:nvSpPr>
        <p:spPr>
          <a:xfrm>
            <a:off x="393480" y="1587240"/>
            <a:ext cx="4507560" cy="3690720"/>
          </a:xfrm>
          <a:prstGeom prst="rect">
            <a:avLst/>
          </a:prstGeom>
          <a:noFill/>
          <a:ln w="12600">
            <a:noFill/>
          </a:ln>
        </p:spPr>
        <p:style>
          <a:lnRef idx="0"/>
          <a:fillRef idx="0"/>
          <a:effectRef idx="0"/>
          <a:fontRef idx="minor"/>
        </p:style>
        <p:txBody>
          <a:bodyPr lIns="50760" rIns="50760" tIns="50760" bIns="50760" anchor="ctr"/>
          <a:p>
            <a:pPr marL="184320" indent="-183240">
              <a:lnSpc>
                <a:spcPct val="100000"/>
              </a:lnSpc>
              <a:spcBef>
                <a:spcPts val="1199"/>
              </a:spcBef>
              <a:buClr>
                <a:srgbClr val="929292"/>
              </a:buClr>
              <a:buSzPct val="65000"/>
              <a:buFont typeface="Zapf Dingbats"/>
              <a:buChar char="❖"/>
            </a:pPr>
            <a:r>
              <a:rPr b="0" lang="en-IN" sz="1300" spc="-1" strike="noStrike">
                <a:solidFill>
                  <a:srgbClr val="000000"/>
                </a:solidFill>
                <a:latin typeface="Arial"/>
                <a:ea typeface="Palatino"/>
              </a:rPr>
              <a:t>Mutation is a rule that gives the architecture of the child from that of the parent.</a:t>
            </a:r>
            <a:endParaRPr b="0" lang="en-IN" sz="1300" spc="-1" strike="noStrike">
              <a:latin typeface="Arial"/>
            </a:endParaRPr>
          </a:p>
          <a:p>
            <a:pPr marL="184320" indent="-183240">
              <a:lnSpc>
                <a:spcPct val="100000"/>
              </a:lnSpc>
              <a:spcBef>
                <a:spcPts val="1199"/>
              </a:spcBef>
              <a:buClr>
                <a:srgbClr val="929292"/>
              </a:buClr>
              <a:buSzPct val="65000"/>
              <a:buFont typeface="Zapf Dingbats"/>
              <a:buChar char="❖"/>
            </a:pPr>
            <a:r>
              <a:rPr b="0" lang="en-IN" sz="1300" spc="-1" strike="noStrike">
                <a:solidFill>
                  <a:srgbClr val="000000"/>
                </a:solidFill>
                <a:latin typeface="Arial"/>
                <a:ea typeface="Palatino"/>
              </a:rPr>
              <a:t>Diagram is the architecture of the parent.</a:t>
            </a:r>
            <a:endParaRPr b="0" lang="en-IN" sz="1300" spc="-1" strike="noStrike">
              <a:latin typeface="Arial"/>
            </a:endParaRPr>
          </a:p>
          <a:p>
            <a:pPr marL="184320" indent="-183240">
              <a:lnSpc>
                <a:spcPct val="100000"/>
              </a:lnSpc>
              <a:spcBef>
                <a:spcPts val="1199"/>
              </a:spcBef>
              <a:buClr>
                <a:srgbClr val="929292"/>
              </a:buClr>
              <a:buSzPct val="65000"/>
              <a:buFont typeface="Zapf Dingbats"/>
              <a:buChar char="❖"/>
            </a:pPr>
            <a:r>
              <a:rPr b="0" lang="en-IN" sz="1300" spc="-1" strike="noStrike">
                <a:solidFill>
                  <a:srgbClr val="000000"/>
                </a:solidFill>
                <a:latin typeface="Arial"/>
                <a:ea typeface="Palatino"/>
              </a:rPr>
              <a:t>A mutation is a small local transformation that is applied and it's a random one</a:t>
            </a:r>
            <a:endParaRPr b="0" lang="en-IN" sz="1300" spc="-1" strike="noStrike">
              <a:latin typeface="Arial"/>
            </a:endParaRPr>
          </a:p>
          <a:p>
            <a:pPr marL="184320" indent="-183240">
              <a:lnSpc>
                <a:spcPct val="100000"/>
              </a:lnSpc>
              <a:spcBef>
                <a:spcPts val="1199"/>
              </a:spcBef>
              <a:buClr>
                <a:srgbClr val="929292"/>
              </a:buClr>
              <a:buSzPct val="65000"/>
              <a:buFont typeface="Zapf Dingbats"/>
              <a:buChar char="❖"/>
            </a:pPr>
            <a:r>
              <a:rPr b="0" lang="en-IN" sz="1300" spc="-1" strike="noStrike">
                <a:solidFill>
                  <a:srgbClr val="000000"/>
                </a:solidFill>
                <a:latin typeface="Arial"/>
                <a:ea typeface="Palatino"/>
              </a:rPr>
              <a:t>There are two possible mutations to navigate the NASNet search space:</a:t>
            </a:r>
            <a:endParaRPr b="0" lang="en-IN" sz="1300" spc="-1" strike="noStrike">
              <a:latin typeface="Arial"/>
            </a:endParaRPr>
          </a:p>
          <a:p>
            <a:pPr lvl="1" marL="388800" indent="-183240">
              <a:lnSpc>
                <a:spcPct val="100000"/>
              </a:lnSpc>
              <a:spcBef>
                <a:spcPts val="1199"/>
              </a:spcBef>
              <a:buClr>
                <a:srgbClr val="929292"/>
              </a:buClr>
              <a:buSzPct val="65000"/>
              <a:buFont typeface="Zapf Dingbats"/>
              <a:buChar char="❖"/>
            </a:pPr>
            <a:r>
              <a:rPr b="0" lang="en-IN" sz="1300" spc="-1" strike="noStrike">
                <a:solidFill>
                  <a:srgbClr val="000000"/>
                </a:solidFill>
                <a:latin typeface="Arial"/>
                <a:ea typeface="Palatino"/>
              </a:rPr>
              <a:t>One is that replace one of the operation with another. Pick a random box in this diagram and replace the operation in it with one chosen at random from the list of allowed operations.</a:t>
            </a:r>
            <a:endParaRPr b="0" lang="en-IN" sz="1300" spc="-1" strike="noStrike">
              <a:latin typeface="Arial"/>
            </a:endParaRPr>
          </a:p>
          <a:p>
            <a:pPr lvl="1" marL="388800" indent="-183240">
              <a:lnSpc>
                <a:spcPct val="100000"/>
              </a:lnSpc>
              <a:spcBef>
                <a:spcPts val="1199"/>
              </a:spcBef>
              <a:buClr>
                <a:srgbClr val="929292"/>
              </a:buClr>
              <a:buSzPct val="65000"/>
              <a:buFont typeface="Zapf Dingbats"/>
              <a:buChar char="❖"/>
            </a:pPr>
            <a:r>
              <a:rPr b="0" lang="en-IN" sz="1300" spc="-1" strike="noStrike">
                <a:solidFill>
                  <a:srgbClr val="000000"/>
                </a:solidFill>
                <a:latin typeface="Arial"/>
                <a:ea typeface="Palatino"/>
              </a:rPr>
              <a:t>Another is that replace the hidden state. Take one of these arrows and move its origin to another hidden state so that it will not produce a loop.</a:t>
            </a:r>
            <a:endParaRPr b="0" lang="en-IN" sz="1300" spc="-1" strike="noStrike">
              <a:latin typeface="Arial"/>
            </a:endParaRPr>
          </a:p>
          <a:p>
            <a:pPr marL="184320" indent="-183240">
              <a:lnSpc>
                <a:spcPct val="100000"/>
              </a:lnSpc>
              <a:spcBef>
                <a:spcPts val="1199"/>
              </a:spcBef>
              <a:buClr>
                <a:srgbClr val="929292"/>
              </a:buClr>
              <a:buSzPct val="65000"/>
              <a:buFont typeface="Zapf Dingbats"/>
              <a:buChar char="❖"/>
            </a:pPr>
            <a:r>
              <a:rPr b="0" lang="en-IN" sz="1300" spc="-1" strike="noStrike">
                <a:solidFill>
                  <a:srgbClr val="000000"/>
                </a:solidFill>
                <a:latin typeface="Arial"/>
                <a:ea typeface="Palatino"/>
              </a:rPr>
              <a:t>Produce a child from parent we do one of these two.</a:t>
            </a:r>
            <a:endParaRPr b="0" lang="en-IN" sz="1300" spc="-1" strike="noStrike">
              <a:latin typeface="Arial"/>
            </a:endParaRPr>
          </a:p>
        </p:txBody>
      </p:sp>
      <p:pic>
        <p:nvPicPr>
          <p:cNvPr id="106" name="Screenshot 2020-04-26 at 5.46.45 PM.png" descr=""/>
          <p:cNvPicPr/>
          <p:nvPr/>
        </p:nvPicPr>
        <p:blipFill>
          <a:blip r:embed="rId1"/>
          <a:srcRect l="3416" t="0" r="3416" b="0"/>
          <a:stretch/>
        </p:blipFill>
        <p:spPr>
          <a:xfrm>
            <a:off x="5285880" y="1542600"/>
            <a:ext cx="4330080" cy="3690720"/>
          </a:xfrm>
          <a:prstGeom prst="rect">
            <a:avLst/>
          </a:prstGeom>
          <a:ln w="25560">
            <a:solidFill>
              <a:srgbClr val="f3f7f5"/>
            </a:solidFill>
            <a:miter/>
          </a:ln>
          <a:effectLst>
            <a:outerShdw algn="b" blurRad="50800" dir="3600000" dist="25400" kx="0" ky="0" rotWithShape="0" sx="100000" sy="100000">
              <a:srgbClr val="000000">
                <a:alpha val="70000"/>
              </a:srgbClr>
            </a:outerShdw>
          </a:effectLst>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504000" y="216000"/>
            <a:ext cx="7019280" cy="935280"/>
          </a:xfrm>
          <a:prstGeom prst="rect">
            <a:avLst/>
          </a:prstGeom>
          <a:noFill/>
          <a:ln>
            <a:noFill/>
          </a:ln>
        </p:spPr>
        <p:style>
          <a:lnRef idx="0"/>
          <a:fillRef idx="0"/>
          <a:effectRef idx="0"/>
          <a:fontRef idx="minor"/>
        </p:style>
        <p:txBody>
          <a:bodyPr lIns="0" rIns="0" tIns="0" bIns="0" anchor="ctr"/>
          <a:p>
            <a:pPr>
              <a:lnSpc>
                <a:spcPct val="100000"/>
              </a:lnSpc>
            </a:pPr>
            <a:r>
              <a:rPr b="0" lang="en-IN" sz="3570" spc="-1" strike="noStrike">
                <a:solidFill>
                  <a:srgbClr val="ffffff"/>
                </a:solidFill>
                <a:latin typeface="Arial"/>
                <a:ea typeface="DejaVu Sans"/>
              </a:rPr>
              <a:t>Pros &amp; Cons</a:t>
            </a:r>
            <a:endParaRPr b="0" lang="en-IN" sz="3570" spc="-1" strike="noStrike">
              <a:latin typeface="Arial"/>
            </a:endParaRPr>
          </a:p>
        </p:txBody>
      </p:sp>
      <p:sp>
        <p:nvSpPr>
          <p:cNvPr id="108" name="CustomShape 2"/>
          <p:cNvSpPr/>
          <p:nvPr/>
        </p:nvSpPr>
        <p:spPr>
          <a:xfrm>
            <a:off x="504000" y="1368000"/>
            <a:ext cx="907128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148"/>
              </a:spcAft>
              <a:buClr>
                <a:srgbClr val="000000"/>
              </a:buClr>
              <a:buSzPct val="45000"/>
              <a:buFont typeface="Wingdings" charset="2"/>
              <a:buChar char=""/>
            </a:pPr>
            <a:r>
              <a:rPr b="0" lang="en-IN" sz="2600" spc="-1" strike="noStrike">
                <a:solidFill>
                  <a:srgbClr val="000000"/>
                </a:solidFill>
                <a:latin typeface="Arial"/>
                <a:ea typeface="DejaVu Sans"/>
              </a:rPr>
              <a:t>Similar results as RL methods.</a:t>
            </a:r>
            <a:endParaRPr b="0" lang="en-IN" sz="2600" spc="-1" strike="noStrike">
              <a:latin typeface="Arial"/>
            </a:endParaRPr>
          </a:p>
          <a:p>
            <a:pPr marL="432000" indent="-323280">
              <a:lnSpc>
                <a:spcPct val="100000"/>
              </a:lnSpc>
              <a:spcAft>
                <a:spcPts val="1148"/>
              </a:spcAft>
              <a:buClr>
                <a:srgbClr val="000000"/>
              </a:buClr>
              <a:buSzPct val="45000"/>
              <a:buFont typeface="Wingdings" charset="2"/>
              <a:buChar char=""/>
            </a:pPr>
            <a:r>
              <a:rPr b="0" lang="en-IN" sz="2600" spc="-1" strike="noStrike">
                <a:solidFill>
                  <a:srgbClr val="000000"/>
                </a:solidFill>
                <a:latin typeface="Arial"/>
                <a:ea typeface="DejaVu Sans"/>
              </a:rPr>
              <a:t>Computationally expensive.</a:t>
            </a:r>
            <a:endParaRPr b="0" lang="en-IN" sz="2600" spc="-1" strike="noStrike">
              <a:latin typeface="Arial"/>
            </a:endParaRPr>
          </a:p>
          <a:p>
            <a:pPr marL="432000" indent="-323280">
              <a:lnSpc>
                <a:spcPct val="100000"/>
              </a:lnSpc>
              <a:spcAft>
                <a:spcPts val="1148"/>
              </a:spcAft>
              <a:buClr>
                <a:srgbClr val="000000"/>
              </a:buClr>
              <a:buSzPct val="45000"/>
              <a:buFont typeface="Wingdings" charset="2"/>
              <a:buChar char=""/>
            </a:pPr>
            <a:r>
              <a:rPr b="0" lang="en-IN" sz="2600" spc="-1" strike="noStrike">
                <a:solidFill>
                  <a:srgbClr val="000000"/>
                </a:solidFill>
                <a:latin typeface="Arial"/>
                <a:ea typeface="DejaVu Sans"/>
              </a:rPr>
              <a:t>Does not take model latency into picture as well.</a:t>
            </a:r>
            <a:endParaRPr b="0" lang="en-IN" sz="26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504000" y="177840"/>
            <a:ext cx="7019280" cy="1011960"/>
          </a:xfrm>
          <a:prstGeom prst="rect">
            <a:avLst/>
          </a:prstGeom>
          <a:noFill/>
          <a:ln>
            <a:noFill/>
          </a:ln>
        </p:spPr>
        <p:style>
          <a:lnRef idx="0"/>
          <a:fillRef idx="0"/>
          <a:effectRef idx="0"/>
          <a:fontRef idx="minor"/>
        </p:style>
        <p:txBody>
          <a:bodyPr lIns="0" rIns="0" tIns="0" bIns="0" anchor="ctr"/>
          <a:p>
            <a:pPr>
              <a:lnSpc>
                <a:spcPct val="100000"/>
              </a:lnSpc>
            </a:pPr>
            <a:r>
              <a:rPr b="0" lang="en-IN" sz="3570" spc="-1" strike="noStrike">
                <a:solidFill>
                  <a:srgbClr val="ffffff"/>
                </a:solidFill>
                <a:latin typeface="Arial"/>
                <a:ea typeface="DejaVu Sans"/>
              </a:rPr>
              <a:t>4) RL + Gradient Methods Hydrid : UNAS</a:t>
            </a:r>
            <a:r>
              <a:rPr b="0" lang="en-IN" sz="3568" spc="-1" strike="noStrike" baseline="33000">
                <a:solidFill>
                  <a:srgbClr val="ffffff"/>
                </a:solidFill>
                <a:latin typeface="Arial"/>
                <a:ea typeface="DejaVu Sans"/>
              </a:rPr>
              <a:t>[6](still in proceedings*)</a:t>
            </a:r>
            <a:endParaRPr b="0" lang="en-IN" sz="3570" spc="-1" strike="noStrike">
              <a:latin typeface="Arial"/>
            </a:endParaRPr>
          </a:p>
        </p:txBody>
      </p:sp>
      <p:sp>
        <p:nvSpPr>
          <p:cNvPr id="110" name="CustomShape 2"/>
          <p:cNvSpPr/>
          <p:nvPr/>
        </p:nvSpPr>
        <p:spPr>
          <a:xfrm>
            <a:off x="576000" y="1872000"/>
            <a:ext cx="9071280" cy="424728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148"/>
              </a:spcAft>
              <a:buClr>
                <a:srgbClr val="000000"/>
              </a:buClr>
              <a:buSzPct val="45000"/>
              <a:buFont typeface="Wingdings" charset="2"/>
              <a:buChar char=""/>
            </a:pPr>
            <a:r>
              <a:rPr b="0" lang="en-IN" sz="1400" spc="-1" strike="noStrike">
                <a:solidFill>
                  <a:srgbClr val="000000"/>
                </a:solidFill>
                <a:latin typeface="Arial"/>
                <a:ea typeface="DejaVu Sans"/>
              </a:rPr>
              <a:t>DNAS (diffrentiable NAS or simple gradient based) models can only optimize differentiable loss functions in search, and they require an accurate differentiable approximation of non-differentiable criteria.</a:t>
            </a:r>
            <a:endParaRPr b="0" lang="en-IN" sz="1400" spc="-1" strike="noStrike">
              <a:latin typeface="Arial"/>
            </a:endParaRPr>
          </a:p>
          <a:p>
            <a:pPr marL="432000" indent="-323280">
              <a:lnSpc>
                <a:spcPct val="100000"/>
              </a:lnSpc>
              <a:spcAft>
                <a:spcPts val="1148"/>
              </a:spcAft>
              <a:buClr>
                <a:srgbClr val="000000"/>
              </a:buClr>
              <a:buSzPct val="45000"/>
              <a:buFont typeface="Wingdings" charset="2"/>
              <a:buChar char=""/>
            </a:pPr>
            <a:r>
              <a:rPr b="0" lang="en-IN" sz="1400" spc="-1" strike="noStrike">
                <a:solidFill>
                  <a:srgbClr val="000000"/>
                </a:solidFill>
                <a:latin typeface="Arial"/>
                <a:ea typeface="DejaVu Sans"/>
              </a:rPr>
              <a:t>RL based methods can optimize non-diffrentiable loss functions but are computationally expensive if we want model latency as well to be considered.</a:t>
            </a:r>
            <a:endParaRPr b="0" lang="en-IN" sz="1400" spc="-1" strike="noStrike">
              <a:latin typeface="Arial"/>
            </a:endParaRPr>
          </a:p>
          <a:p>
            <a:pPr marL="432000" indent="-323280">
              <a:lnSpc>
                <a:spcPct val="100000"/>
              </a:lnSpc>
              <a:spcAft>
                <a:spcPts val="1148"/>
              </a:spcAft>
              <a:buClr>
                <a:srgbClr val="000000"/>
              </a:buClr>
              <a:buSzPct val="45000"/>
              <a:buFont typeface="Wingdings" charset="2"/>
              <a:buChar char=""/>
            </a:pPr>
            <a:r>
              <a:rPr b="0" lang="en-IN" sz="1400" spc="-1" strike="noStrike">
                <a:solidFill>
                  <a:srgbClr val="000000"/>
                </a:solidFill>
                <a:latin typeface="Arial"/>
                <a:ea typeface="DejaVu Sans"/>
              </a:rPr>
              <a:t>UNAS</a:t>
            </a:r>
            <a:r>
              <a:rPr b="0" lang="en-IN" sz="1400" spc="-1" strike="noStrike" baseline="33000">
                <a:solidFill>
                  <a:srgbClr val="000000"/>
                </a:solidFill>
                <a:latin typeface="Arial"/>
                <a:ea typeface="DejaVu Sans"/>
              </a:rPr>
              <a:t>*[6]</a:t>
            </a:r>
            <a:r>
              <a:rPr b="0" lang="en-IN" sz="1400" spc="-1" strike="noStrike">
                <a:solidFill>
                  <a:srgbClr val="000000"/>
                </a:solidFill>
                <a:latin typeface="Arial"/>
                <a:ea typeface="DejaVu Sans"/>
              </a:rPr>
              <a:t> brings best of both worlds.</a:t>
            </a:r>
            <a:endParaRPr b="0" lang="en-IN" sz="1400" spc="-1" strike="noStrike">
              <a:latin typeface="Arial"/>
            </a:endParaRPr>
          </a:p>
          <a:p>
            <a:pPr lvl="1" marL="864000" indent="-323280">
              <a:lnSpc>
                <a:spcPct val="100000"/>
              </a:lnSpc>
              <a:spcAft>
                <a:spcPts val="918"/>
              </a:spcAft>
              <a:buClr>
                <a:srgbClr val="000000"/>
              </a:buClr>
              <a:buSzPct val="75000"/>
              <a:buFont typeface="Symbol"/>
              <a:buChar char=""/>
            </a:pPr>
            <a:r>
              <a:rPr b="0" lang="en-IN" sz="1400" spc="-1" strike="noStrike">
                <a:solidFill>
                  <a:srgbClr val="000000"/>
                </a:solidFill>
                <a:latin typeface="Arial"/>
                <a:ea typeface="DejaVu Sans"/>
              </a:rPr>
              <a:t>enables us to search for architectures using both differentiable objective functions &amp; and non-differentiable functions (e.g., network latency).</a:t>
            </a:r>
            <a:endParaRPr b="0" lang="en-IN" sz="1400" spc="-1" strike="noStrike">
              <a:latin typeface="Arial"/>
            </a:endParaRPr>
          </a:p>
          <a:p>
            <a:pPr lvl="1" marL="864000" indent="-323280">
              <a:lnSpc>
                <a:spcPct val="100000"/>
              </a:lnSpc>
              <a:spcAft>
                <a:spcPts val="918"/>
              </a:spcAft>
              <a:buClr>
                <a:srgbClr val="000000"/>
              </a:buClr>
              <a:buSzPct val="75000"/>
              <a:buFont typeface="Symbol"/>
              <a:buChar char=""/>
            </a:pPr>
            <a:r>
              <a:rPr b="0" lang="en-IN" sz="1400" spc="-1" strike="noStrike">
                <a:solidFill>
                  <a:srgbClr val="000000"/>
                </a:solidFill>
                <a:latin typeface="Arial"/>
                <a:ea typeface="DejaVu Sans"/>
              </a:rPr>
              <a:t>Gradient estimation in UNAS is equal to the estimations obtained by RL-based frameworks that operate on discrete variables.</a:t>
            </a:r>
            <a:endParaRPr b="0" lang="en-IN" sz="1400" spc="-1" strike="noStrike">
              <a:latin typeface="Arial"/>
            </a:endParaRPr>
          </a:p>
          <a:p>
            <a:pPr>
              <a:lnSpc>
                <a:spcPct val="100000"/>
              </a:lnSpc>
              <a:spcAft>
                <a:spcPts val="1148"/>
              </a:spcAft>
            </a:pPr>
            <a:endParaRPr b="0" lang="en-IN" sz="1400" spc="-1" strike="noStrike">
              <a:latin typeface="Arial"/>
            </a:endParaRPr>
          </a:p>
          <a:p>
            <a:pPr>
              <a:lnSpc>
                <a:spcPct val="100000"/>
              </a:lnSpc>
              <a:spcAft>
                <a:spcPts val="918"/>
              </a:spcAft>
            </a:pPr>
            <a:endParaRPr b="0" lang="en-IN" sz="14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504000" y="216000"/>
            <a:ext cx="7019280" cy="935280"/>
          </a:xfrm>
          <a:prstGeom prst="rect">
            <a:avLst/>
          </a:prstGeom>
          <a:noFill/>
          <a:ln>
            <a:noFill/>
          </a:ln>
        </p:spPr>
        <p:style>
          <a:lnRef idx="0"/>
          <a:fillRef idx="0"/>
          <a:effectRef idx="0"/>
          <a:fontRef idx="minor"/>
        </p:style>
        <p:txBody>
          <a:bodyPr lIns="0" rIns="0" tIns="0" bIns="0" anchor="ctr"/>
          <a:p>
            <a:pPr>
              <a:lnSpc>
                <a:spcPct val="100000"/>
              </a:lnSpc>
            </a:pPr>
            <a:r>
              <a:rPr b="0" lang="en-IN" sz="3570" spc="-1" strike="noStrike">
                <a:solidFill>
                  <a:srgbClr val="ffffff"/>
                </a:solidFill>
                <a:latin typeface="Arial"/>
                <a:ea typeface="DejaVu Sans"/>
              </a:rPr>
              <a:t>Comparison</a:t>
            </a:r>
            <a:endParaRPr b="0" lang="en-IN" sz="3570" spc="-1" strike="noStrike">
              <a:latin typeface="Arial"/>
            </a:endParaRPr>
          </a:p>
        </p:txBody>
      </p:sp>
      <p:pic>
        <p:nvPicPr>
          <p:cNvPr id="112" name="" descr=""/>
          <p:cNvPicPr/>
          <p:nvPr/>
        </p:nvPicPr>
        <p:blipFill>
          <a:blip r:embed="rId1"/>
          <a:stretch/>
        </p:blipFill>
        <p:spPr>
          <a:xfrm>
            <a:off x="777600" y="1584000"/>
            <a:ext cx="7285680" cy="349452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504000" y="216000"/>
            <a:ext cx="7019280" cy="935280"/>
          </a:xfrm>
          <a:prstGeom prst="rect">
            <a:avLst/>
          </a:prstGeom>
          <a:noFill/>
          <a:ln>
            <a:noFill/>
          </a:ln>
        </p:spPr>
        <p:style>
          <a:lnRef idx="0"/>
          <a:fillRef idx="0"/>
          <a:effectRef idx="0"/>
          <a:fontRef idx="minor"/>
        </p:style>
        <p:txBody>
          <a:bodyPr lIns="0" rIns="0" tIns="0" bIns="0" anchor="ctr"/>
          <a:p>
            <a:pPr>
              <a:lnSpc>
                <a:spcPct val="100000"/>
              </a:lnSpc>
            </a:pPr>
            <a:r>
              <a:rPr b="0" lang="en-IN" sz="3570" spc="-1" strike="noStrike">
                <a:solidFill>
                  <a:srgbClr val="ffffff"/>
                </a:solidFill>
                <a:latin typeface="Arial"/>
                <a:ea typeface="DejaVu Sans"/>
              </a:rPr>
              <a:t>References</a:t>
            </a:r>
            <a:endParaRPr b="0" lang="en-IN" sz="3570" spc="-1" strike="noStrike">
              <a:latin typeface="Arial"/>
            </a:endParaRPr>
          </a:p>
        </p:txBody>
      </p:sp>
      <p:sp>
        <p:nvSpPr>
          <p:cNvPr id="114" name="CustomShape 2"/>
          <p:cNvSpPr/>
          <p:nvPr/>
        </p:nvSpPr>
        <p:spPr>
          <a:xfrm>
            <a:off x="504000" y="1368000"/>
            <a:ext cx="9071280" cy="3287520"/>
          </a:xfrm>
          <a:prstGeom prst="rect">
            <a:avLst/>
          </a:prstGeom>
          <a:noFill/>
          <a:ln>
            <a:noFill/>
          </a:ln>
        </p:spPr>
        <p:style>
          <a:lnRef idx="0"/>
          <a:fillRef idx="0"/>
          <a:effectRef idx="0"/>
          <a:fontRef idx="minor"/>
        </p:style>
        <p:txBody>
          <a:bodyPr lIns="0" rIns="0" tIns="0" bIns="0">
            <a:normAutofit/>
          </a:bodyPr>
          <a:p>
            <a:pPr marL="216000" indent="-215280">
              <a:lnSpc>
                <a:spcPct val="100000"/>
              </a:lnSpc>
              <a:spcAft>
                <a:spcPts val="1148"/>
              </a:spcAft>
              <a:buClr>
                <a:srgbClr val="000000"/>
              </a:buClr>
              <a:buFont typeface="Times New Roman"/>
              <a:buAutoNum type="arabicParenR"/>
            </a:pPr>
            <a:r>
              <a:rPr b="0" lang="en-IN" sz="1200" spc="-1" strike="noStrike">
                <a:solidFill>
                  <a:srgbClr val="000000"/>
                </a:solidFill>
                <a:latin typeface="Arial"/>
                <a:ea typeface="DejaVu Sans"/>
              </a:rPr>
              <a:t>MnasNet: Platform-Aware Neural Architecture Search for Mobile, CVPR 2019, Tan, Chen , Pang, Vasudevan,Google Brain</a:t>
            </a:r>
            <a:endParaRPr b="0" lang="en-IN" sz="1200" spc="-1" strike="noStrike">
              <a:latin typeface="Arial"/>
            </a:endParaRPr>
          </a:p>
          <a:p>
            <a:pPr marL="216000" indent="-215280">
              <a:lnSpc>
                <a:spcPct val="100000"/>
              </a:lnSpc>
              <a:spcAft>
                <a:spcPts val="1148"/>
              </a:spcAft>
              <a:buClr>
                <a:srgbClr val="000000"/>
              </a:buClr>
              <a:buFont typeface="Times New Roman"/>
              <a:buAutoNum type="arabicParenR"/>
            </a:pPr>
            <a:r>
              <a:rPr b="0" lang="en-IN" sz="1200" spc="-1" strike="noStrike">
                <a:solidFill>
                  <a:srgbClr val="000000"/>
                </a:solidFill>
                <a:latin typeface="Arial"/>
                <a:ea typeface="DejaVu Sans"/>
              </a:rPr>
              <a:t>NAS EVALUATION IS FRUSTRATINGLY HARD, ICLR 2020 -  Yang, Esperance, Carlucci</a:t>
            </a:r>
            <a:endParaRPr b="0" lang="en-IN" sz="1200" spc="-1" strike="noStrike">
              <a:latin typeface="Arial"/>
            </a:endParaRPr>
          </a:p>
          <a:p>
            <a:pPr marL="216000" indent="-215280">
              <a:lnSpc>
                <a:spcPct val="100000"/>
              </a:lnSpc>
              <a:spcAft>
                <a:spcPts val="1148"/>
              </a:spcAft>
              <a:buClr>
                <a:srgbClr val="000000"/>
              </a:buClr>
              <a:buFont typeface="Times New Roman"/>
              <a:buAutoNum type="arabicParenR"/>
            </a:pPr>
            <a:r>
              <a:rPr b="0" lang="en-IN" sz="1200" spc="-1" strike="noStrike">
                <a:solidFill>
                  <a:srgbClr val="000000"/>
                </a:solidFill>
                <a:latin typeface="Arial"/>
                <a:ea typeface="DejaVu Sans"/>
              </a:rPr>
              <a:t>DARTS: DIFFERENTIABLE ARCHITECTURE SEARCH,  ICLR 2019 - Liu, Simonyan, Yang</a:t>
            </a:r>
            <a:endParaRPr b="0" lang="en-IN" sz="1200" spc="-1" strike="noStrike">
              <a:latin typeface="Arial"/>
            </a:endParaRPr>
          </a:p>
          <a:p>
            <a:pPr marL="216000" indent="-215280">
              <a:lnSpc>
                <a:spcPct val="100000"/>
              </a:lnSpc>
              <a:spcAft>
                <a:spcPts val="1148"/>
              </a:spcAft>
              <a:buClr>
                <a:srgbClr val="000000"/>
              </a:buClr>
              <a:buFont typeface="Times New Roman"/>
              <a:buAutoNum type="arabicParenR"/>
            </a:pPr>
            <a:r>
              <a:rPr b="0" lang="en-IN" sz="1200" spc="-1" strike="noStrike">
                <a:solidFill>
                  <a:srgbClr val="000000"/>
                </a:solidFill>
                <a:latin typeface="Arial"/>
                <a:ea typeface="DejaVu Sans"/>
              </a:rPr>
              <a:t>ProxylessNAS: Direct neural architecture search on target task and hardware , ICLR, 2019.</a:t>
            </a:r>
            <a:endParaRPr b="0" lang="en-IN" sz="1200" spc="-1" strike="noStrike">
              <a:latin typeface="Arial"/>
            </a:endParaRPr>
          </a:p>
          <a:p>
            <a:pPr marL="216000" indent="-215280">
              <a:lnSpc>
                <a:spcPct val="100000"/>
              </a:lnSpc>
              <a:spcAft>
                <a:spcPts val="1148"/>
              </a:spcAft>
              <a:buClr>
                <a:srgbClr val="000000"/>
              </a:buClr>
              <a:buFont typeface="Times New Roman"/>
              <a:buAutoNum type="arabicParenR"/>
            </a:pPr>
            <a:r>
              <a:rPr b="0" lang="en-IN" sz="1200" spc="-1" strike="noStrike">
                <a:solidFill>
                  <a:srgbClr val="000000"/>
                </a:solidFill>
                <a:latin typeface="Arial"/>
                <a:ea typeface="DejaVu Sans"/>
              </a:rPr>
              <a:t>FBnet: Hardware-aware efficient con-vnet design via differentiable neural architecture search. In IEEE Conference on Computer Vision and Pattern Recognition (CVPR), 2019</a:t>
            </a:r>
            <a:endParaRPr b="0" lang="en-IN" sz="1200" spc="-1" strike="noStrike">
              <a:latin typeface="Arial"/>
            </a:endParaRPr>
          </a:p>
          <a:p>
            <a:pPr marL="216000" indent="-215280">
              <a:lnSpc>
                <a:spcPct val="100000"/>
              </a:lnSpc>
              <a:spcAft>
                <a:spcPts val="1148"/>
              </a:spcAft>
              <a:buClr>
                <a:srgbClr val="000000"/>
              </a:buClr>
              <a:buFont typeface="Times New Roman"/>
              <a:buAutoNum type="arabicParenR"/>
            </a:pPr>
            <a:r>
              <a:rPr b="0" lang="en-IN" sz="1200" spc="-1" strike="noStrike">
                <a:solidFill>
                  <a:srgbClr val="000000"/>
                </a:solidFill>
                <a:latin typeface="Arial"/>
                <a:ea typeface="DejaVu Sans"/>
              </a:rPr>
              <a:t>UNAS: Differentiable Architecture Search Meets Reinforcement Learning, Arash Vahdat, Arun Mallya, Ming-Yu Liu, Jan Kautz, NVIDIA (Still in Proceedings)</a:t>
            </a:r>
            <a:endParaRPr b="0" lang="en-IN" sz="1200" spc="-1" strike="noStrike">
              <a:latin typeface="Arial"/>
            </a:endParaRPr>
          </a:p>
          <a:p>
            <a:pPr marL="216000" indent="-215280">
              <a:lnSpc>
                <a:spcPct val="100000"/>
              </a:lnSpc>
              <a:spcAft>
                <a:spcPts val="1148"/>
              </a:spcAft>
              <a:buClr>
                <a:srgbClr val="000000"/>
              </a:buClr>
              <a:buFont typeface="Times New Roman"/>
              <a:buAutoNum type="arabicParenR"/>
            </a:pPr>
            <a:r>
              <a:rPr b="0" lang="en-IN" sz="1200" spc="-1" strike="noStrike">
                <a:solidFill>
                  <a:srgbClr val="000000"/>
                </a:solidFill>
                <a:latin typeface="Arial"/>
                <a:ea typeface="Palatino"/>
              </a:rPr>
              <a:t>Esteban Real, Alok Aggarwal, Yanping Huang, and Quoc V. Le. Regularized Evolution for Image Classifier Architecture Search. In AAAI, 2019</a:t>
            </a:r>
            <a:endParaRPr b="0" lang="en-IN" sz="12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504000" y="216000"/>
            <a:ext cx="7019280" cy="935280"/>
          </a:xfrm>
          <a:prstGeom prst="rect">
            <a:avLst/>
          </a:prstGeom>
          <a:noFill/>
          <a:ln>
            <a:noFill/>
          </a:ln>
        </p:spPr>
        <p:style>
          <a:lnRef idx="0"/>
          <a:fillRef idx="0"/>
          <a:effectRef idx="0"/>
          <a:fontRef idx="minor"/>
        </p:style>
        <p:txBody>
          <a:bodyPr lIns="0" rIns="0" tIns="0" bIns="0" anchor="ctr"/>
          <a:p>
            <a:pPr>
              <a:lnSpc>
                <a:spcPct val="100000"/>
              </a:lnSpc>
            </a:pPr>
            <a:r>
              <a:rPr b="0" lang="en-IN" sz="3570" spc="-1" strike="noStrike">
                <a:solidFill>
                  <a:srgbClr val="ffffff"/>
                </a:solidFill>
                <a:latin typeface="Arial"/>
                <a:ea typeface="DejaVu Sans"/>
              </a:rPr>
              <a:t>Goal of NAS : Update*</a:t>
            </a:r>
            <a:endParaRPr b="0" lang="en-IN" sz="3570" spc="-1" strike="noStrike">
              <a:latin typeface="Arial"/>
            </a:endParaRPr>
          </a:p>
        </p:txBody>
      </p:sp>
      <p:sp>
        <p:nvSpPr>
          <p:cNvPr id="81" name="CustomShape 2"/>
          <p:cNvSpPr/>
          <p:nvPr/>
        </p:nvSpPr>
        <p:spPr>
          <a:xfrm>
            <a:off x="504000" y="1368000"/>
            <a:ext cx="907128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148"/>
              </a:spcAft>
              <a:buClr>
                <a:srgbClr val="000000"/>
              </a:buClr>
              <a:buSzPct val="45000"/>
              <a:buFont typeface="Wingdings" charset="2"/>
              <a:buChar char=""/>
            </a:pPr>
            <a:r>
              <a:rPr b="0" lang="en-IN" sz="1600" spc="-1" strike="noStrike">
                <a:solidFill>
                  <a:srgbClr val="000000"/>
                </a:solidFill>
                <a:latin typeface="Arial"/>
                <a:ea typeface="DejaVu Sans"/>
              </a:rPr>
              <a:t>We talked about goal of NAS in our previous presentation as to come up with architectures that achieves state of the art performance.</a:t>
            </a:r>
            <a:endParaRPr b="0" lang="en-IN" sz="1600" spc="-1" strike="noStrike">
              <a:latin typeface="Arial"/>
            </a:endParaRPr>
          </a:p>
          <a:p>
            <a:pPr marL="432000" indent="-323280">
              <a:lnSpc>
                <a:spcPct val="100000"/>
              </a:lnSpc>
              <a:spcAft>
                <a:spcPts val="1148"/>
              </a:spcAft>
              <a:buClr>
                <a:srgbClr val="000000"/>
              </a:buClr>
              <a:buSzPct val="45000"/>
              <a:buFont typeface="Wingdings" charset="2"/>
              <a:buChar char=""/>
            </a:pPr>
            <a:r>
              <a:rPr b="0" lang="en-IN" sz="1600" spc="-1" strike="noStrike">
                <a:solidFill>
                  <a:srgbClr val="000000"/>
                </a:solidFill>
                <a:latin typeface="Arial"/>
                <a:ea typeface="DejaVu Sans"/>
              </a:rPr>
              <a:t>Our metric of performance is geneally accuracy (or whatever performance metric we are using for error.)</a:t>
            </a:r>
            <a:endParaRPr b="0" lang="en-IN" sz="1600" spc="-1" strike="noStrike">
              <a:latin typeface="Arial"/>
            </a:endParaRPr>
          </a:p>
          <a:p>
            <a:pPr marL="432000" indent="-323280">
              <a:lnSpc>
                <a:spcPct val="100000"/>
              </a:lnSpc>
              <a:spcAft>
                <a:spcPts val="1148"/>
              </a:spcAft>
              <a:buClr>
                <a:srgbClr val="000000"/>
              </a:buClr>
              <a:buSzPct val="45000"/>
              <a:buFont typeface="Wingdings" charset="2"/>
              <a:buChar char=""/>
            </a:pPr>
            <a:r>
              <a:rPr b="0" lang="en-IN" sz="1600" spc="-1" strike="noStrike">
                <a:solidFill>
                  <a:srgbClr val="000000"/>
                </a:solidFill>
                <a:latin typeface="Arial"/>
                <a:ea typeface="DejaVu Sans"/>
              </a:rPr>
              <a:t>But state of the architectures that models come up with  can be computationally expensive as well for mobile devices. For e.g an app running on phone or emdedded devices with low memory. So we need hardware aware architectures!</a:t>
            </a:r>
            <a:endParaRPr b="0" lang="en-IN" sz="1600" spc="-1" strike="noStrike">
              <a:latin typeface="Arial"/>
            </a:endParaRPr>
          </a:p>
          <a:p>
            <a:pPr marL="432000" indent="-323280">
              <a:lnSpc>
                <a:spcPct val="100000"/>
              </a:lnSpc>
              <a:spcAft>
                <a:spcPts val="1148"/>
              </a:spcAft>
              <a:buClr>
                <a:srgbClr val="000000"/>
              </a:buClr>
              <a:buSzPct val="45000"/>
              <a:buFont typeface="Wingdings" charset="2"/>
              <a:buChar char=""/>
            </a:pPr>
            <a:r>
              <a:rPr b="0" lang="en-IN" sz="1600" spc="-1" strike="noStrike">
                <a:solidFill>
                  <a:srgbClr val="000000"/>
                </a:solidFill>
                <a:latin typeface="Arial"/>
                <a:ea typeface="DejaVu Sans"/>
              </a:rPr>
              <a:t>Performance strategy should include both accuracy as well as model latency</a:t>
            </a:r>
            <a:r>
              <a:rPr b="0" lang="en-IN" sz="1600" spc="-1" strike="noStrike" baseline="33000">
                <a:solidFill>
                  <a:srgbClr val="000000"/>
                </a:solidFill>
                <a:latin typeface="Arial"/>
                <a:ea typeface="DejaVu Sans"/>
              </a:rPr>
              <a:t>[1]</a:t>
            </a:r>
            <a:r>
              <a:rPr b="0" lang="en-IN" sz="1600" spc="-1" strike="noStrike">
                <a:solidFill>
                  <a:srgbClr val="000000"/>
                </a:solidFill>
                <a:latin typeface="Arial"/>
                <a:ea typeface="DejaVu Sans"/>
              </a:rPr>
              <a:t>.</a:t>
            </a:r>
            <a:endParaRPr b="0" lang="en-IN" sz="16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504000" y="216000"/>
            <a:ext cx="7019280" cy="935280"/>
          </a:xfrm>
          <a:prstGeom prst="rect">
            <a:avLst/>
          </a:prstGeom>
          <a:noFill/>
          <a:ln>
            <a:noFill/>
          </a:ln>
        </p:spPr>
        <p:style>
          <a:lnRef idx="0"/>
          <a:fillRef idx="0"/>
          <a:effectRef idx="0"/>
          <a:fontRef idx="minor"/>
        </p:style>
        <p:txBody>
          <a:bodyPr lIns="0" rIns="0" tIns="0" bIns="0" anchor="ctr"/>
          <a:p>
            <a:pPr>
              <a:lnSpc>
                <a:spcPct val="100000"/>
              </a:lnSpc>
            </a:pPr>
            <a:r>
              <a:rPr b="0" lang="en-IN" sz="3570" spc="-1" strike="noStrike">
                <a:solidFill>
                  <a:srgbClr val="ffffff"/>
                </a:solidFill>
                <a:latin typeface="Arial"/>
                <a:ea typeface="DejaVu Sans"/>
              </a:rPr>
              <a:t>Search Strategies</a:t>
            </a:r>
            <a:endParaRPr b="0" lang="en-IN" sz="3570" spc="-1" strike="noStrike">
              <a:latin typeface="Arial"/>
            </a:endParaRPr>
          </a:p>
        </p:txBody>
      </p:sp>
      <p:sp>
        <p:nvSpPr>
          <p:cNvPr id="83" name="CustomShape 2"/>
          <p:cNvSpPr/>
          <p:nvPr/>
        </p:nvSpPr>
        <p:spPr>
          <a:xfrm>
            <a:off x="504000" y="1368000"/>
            <a:ext cx="9071280" cy="3287520"/>
          </a:xfrm>
          <a:prstGeom prst="rect">
            <a:avLst/>
          </a:prstGeom>
          <a:noFill/>
          <a:ln>
            <a:noFill/>
          </a:ln>
        </p:spPr>
        <p:style>
          <a:lnRef idx="0"/>
          <a:fillRef idx="0"/>
          <a:effectRef idx="0"/>
          <a:fontRef idx="minor"/>
        </p:style>
        <p:txBody>
          <a:bodyPr lIns="0" rIns="0" tIns="0" bIns="0">
            <a:normAutofit/>
          </a:bodyPr>
          <a:p>
            <a:pPr>
              <a:lnSpc>
                <a:spcPct val="100000"/>
              </a:lnSpc>
              <a:spcAft>
                <a:spcPts val="1148"/>
              </a:spcAft>
            </a:pPr>
            <a:endParaRPr b="0" lang="en-IN" sz="1800" spc="-1" strike="noStrike">
              <a:latin typeface="Arial"/>
            </a:endParaRPr>
          </a:p>
          <a:p>
            <a:pPr marL="432000" indent="-323280">
              <a:lnSpc>
                <a:spcPct val="100000"/>
              </a:lnSpc>
              <a:spcAft>
                <a:spcPts val="1148"/>
              </a:spcAft>
              <a:buClr>
                <a:srgbClr val="000000"/>
              </a:buClr>
              <a:buSzPct val="45000"/>
              <a:buFont typeface="Wingdings" charset="2"/>
              <a:buChar char=""/>
            </a:pPr>
            <a:r>
              <a:rPr b="0" lang="en-IN" sz="2600" spc="-1" strike="noStrike">
                <a:solidFill>
                  <a:srgbClr val="000000"/>
                </a:solidFill>
                <a:latin typeface="Arial"/>
                <a:ea typeface="DejaVu Sans"/>
              </a:rPr>
              <a:t>Reinforcement Learning Methods</a:t>
            </a:r>
            <a:endParaRPr b="0" lang="en-IN" sz="2600" spc="-1" strike="noStrike">
              <a:latin typeface="Arial"/>
            </a:endParaRPr>
          </a:p>
          <a:p>
            <a:pPr marL="432000" indent="-323280">
              <a:lnSpc>
                <a:spcPct val="100000"/>
              </a:lnSpc>
              <a:spcAft>
                <a:spcPts val="1148"/>
              </a:spcAft>
              <a:buClr>
                <a:srgbClr val="000000"/>
              </a:buClr>
              <a:buSzPct val="45000"/>
              <a:buFont typeface="Wingdings" charset="2"/>
              <a:buChar char=""/>
            </a:pPr>
            <a:r>
              <a:rPr b="0" lang="en-IN" sz="2600" spc="-1" strike="noStrike">
                <a:solidFill>
                  <a:srgbClr val="000000"/>
                </a:solidFill>
                <a:latin typeface="Arial"/>
                <a:ea typeface="DejaVu Sans"/>
              </a:rPr>
              <a:t>Gradient Based Methods</a:t>
            </a:r>
            <a:endParaRPr b="0" lang="en-IN" sz="2600" spc="-1" strike="noStrike">
              <a:latin typeface="Arial"/>
            </a:endParaRPr>
          </a:p>
          <a:p>
            <a:pPr marL="432000" indent="-323280">
              <a:lnSpc>
                <a:spcPct val="100000"/>
              </a:lnSpc>
              <a:spcAft>
                <a:spcPts val="1148"/>
              </a:spcAft>
              <a:buClr>
                <a:srgbClr val="000000"/>
              </a:buClr>
              <a:buSzPct val="45000"/>
              <a:buFont typeface="Wingdings" charset="2"/>
              <a:buChar char=""/>
            </a:pPr>
            <a:r>
              <a:rPr b="0" lang="en-IN" sz="2600" spc="-1" strike="noStrike">
                <a:solidFill>
                  <a:srgbClr val="000000"/>
                </a:solidFill>
                <a:latin typeface="Arial"/>
                <a:ea typeface="DejaVu Sans"/>
              </a:rPr>
              <a:t>Evolutionary Methods</a:t>
            </a:r>
            <a:endParaRPr b="0" lang="en-IN" sz="2600" spc="-1" strike="noStrike">
              <a:latin typeface="Arial"/>
            </a:endParaRPr>
          </a:p>
          <a:p>
            <a:pPr marL="432000" indent="-323280">
              <a:lnSpc>
                <a:spcPct val="100000"/>
              </a:lnSpc>
              <a:spcAft>
                <a:spcPts val="1148"/>
              </a:spcAft>
              <a:buClr>
                <a:srgbClr val="000000"/>
              </a:buClr>
              <a:buSzPct val="45000"/>
              <a:buFont typeface="Wingdings" charset="2"/>
              <a:buChar char=""/>
            </a:pPr>
            <a:r>
              <a:rPr b="0" lang="en-IN" sz="2600" spc="-1" strike="noStrike">
                <a:solidFill>
                  <a:srgbClr val="000000"/>
                </a:solidFill>
                <a:latin typeface="Arial"/>
                <a:ea typeface="DejaVu Sans"/>
              </a:rPr>
              <a:t>RL + Gradient Based Hybrid</a:t>
            </a:r>
            <a:endParaRPr b="0" lang="en-IN" sz="2600" spc="-1" strike="noStrike">
              <a:latin typeface="Arial"/>
            </a:endParaRPr>
          </a:p>
          <a:p>
            <a:pPr marL="432000" indent="-323280">
              <a:lnSpc>
                <a:spcPct val="100000"/>
              </a:lnSpc>
              <a:spcAft>
                <a:spcPts val="1148"/>
              </a:spcAft>
              <a:buClr>
                <a:srgbClr val="000000"/>
              </a:buClr>
              <a:buSzPct val="45000"/>
              <a:buFont typeface="Wingdings" charset="2"/>
              <a:buChar char=""/>
            </a:pPr>
            <a:r>
              <a:rPr b="0" lang="en-IN" sz="2600" spc="-1" strike="noStrike">
                <a:solidFill>
                  <a:srgbClr val="000000"/>
                </a:solidFill>
                <a:latin typeface="Arial"/>
                <a:ea typeface="DejaVu Sans"/>
              </a:rPr>
              <a:t>Bayesian Optimization</a:t>
            </a:r>
            <a:endParaRPr b="0" lang="en-IN" sz="2600" spc="-1" strike="noStrike">
              <a:latin typeface="Arial"/>
            </a:endParaRPr>
          </a:p>
          <a:p>
            <a:pPr>
              <a:lnSpc>
                <a:spcPct val="100000"/>
              </a:lnSpc>
              <a:spcAft>
                <a:spcPts val="1148"/>
              </a:spcAft>
            </a:pPr>
            <a:endParaRPr b="0" lang="en-IN" sz="26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504000" y="216000"/>
            <a:ext cx="7019280" cy="935280"/>
          </a:xfrm>
          <a:prstGeom prst="rect">
            <a:avLst/>
          </a:prstGeom>
          <a:noFill/>
          <a:ln>
            <a:noFill/>
          </a:ln>
        </p:spPr>
        <p:style>
          <a:lnRef idx="0"/>
          <a:fillRef idx="0"/>
          <a:effectRef idx="0"/>
          <a:fontRef idx="minor"/>
        </p:style>
        <p:txBody>
          <a:bodyPr lIns="0" rIns="0" tIns="0" bIns="0" anchor="ctr"/>
          <a:p>
            <a:pPr>
              <a:lnSpc>
                <a:spcPct val="100000"/>
              </a:lnSpc>
            </a:pPr>
            <a:r>
              <a:rPr b="0" lang="en-IN" sz="3570" spc="-1" strike="noStrike">
                <a:solidFill>
                  <a:srgbClr val="ffffff"/>
                </a:solidFill>
                <a:latin typeface="Arial"/>
                <a:ea typeface="DejaVu Sans"/>
              </a:rPr>
              <a:t>Point to be noted</a:t>
            </a:r>
            <a:endParaRPr b="0" lang="en-IN" sz="3570" spc="-1" strike="noStrike">
              <a:latin typeface="Arial"/>
            </a:endParaRPr>
          </a:p>
        </p:txBody>
      </p:sp>
      <p:sp>
        <p:nvSpPr>
          <p:cNvPr id="85" name="CustomShape 2"/>
          <p:cNvSpPr/>
          <p:nvPr/>
        </p:nvSpPr>
        <p:spPr>
          <a:xfrm>
            <a:off x="504000" y="1368000"/>
            <a:ext cx="907128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148"/>
              </a:spcAft>
              <a:buClr>
                <a:srgbClr val="000000"/>
              </a:buClr>
              <a:buSzPct val="45000"/>
              <a:buFont typeface="Wingdings" charset="2"/>
              <a:buChar char=""/>
            </a:pPr>
            <a:r>
              <a:rPr b="0" lang="en-IN" sz="2600" spc="-1" strike="noStrike">
                <a:solidFill>
                  <a:srgbClr val="000000"/>
                </a:solidFill>
                <a:latin typeface="Arial"/>
                <a:ea typeface="DejaVu Sans"/>
              </a:rPr>
              <a:t>Comparing search startegies is not straightforward as it looks.This very recent (Feb, 2020) published ICLR paper</a:t>
            </a:r>
            <a:r>
              <a:rPr b="0" lang="en-IN" sz="2600" spc="-1" strike="noStrike" baseline="33000">
                <a:solidFill>
                  <a:srgbClr val="000000"/>
                </a:solidFill>
                <a:latin typeface="Arial"/>
                <a:ea typeface="DejaVu Sans"/>
              </a:rPr>
              <a:t>[2]</a:t>
            </a:r>
            <a:r>
              <a:rPr b="0" lang="en-IN" sz="2600" spc="-1" strike="noStrike">
                <a:solidFill>
                  <a:srgbClr val="000000"/>
                </a:solidFill>
                <a:latin typeface="Arial"/>
                <a:ea typeface="DejaVu Sans"/>
              </a:rPr>
              <a:t> explains it comprehensively. This paper made following observations :</a:t>
            </a:r>
            <a:endParaRPr b="0" lang="en-IN" sz="2600" spc="-1" strike="noStrike">
              <a:latin typeface="Arial"/>
            </a:endParaRPr>
          </a:p>
          <a:p>
            <a:pPr lvl="1" marL="864000" indent="-323280">
              <a:lnSpc>
                <a:spcPct val="100000"/>
              </a:lnSpc>
              <a:spcAft>
                <a:spcPts val="918"/>
              </a:spcAft>
              <a:buClr>
                <a:srgbClr val="000000"/>
              </a:buClr>
              <a:buSzPct val="75000"/>
              <a:buFont typeface="Symbol"/>
              <a:buChar char=""/>
            </a:pPr>
            <a:r>
              <a:rPr b="0" lang="en-IN" sz="2280" spc="-1" strike="noStrike">
                <a:solidFill>
                  <a:srgbClr val="000000"/>
                </a:solidFill>
                <a:latin typeface="Arial"/>
                <a:ea typeface="DejaVu Sans"/>
              </a:rPr>
              <a:t>Different architectures from same search space perform very similarly.</a:t>
            </a:r>
            <a:endParaRPr b="0" lang="en-IN" sz="2280" spc="-1" strike="noStrike">
              <a:latin typeface="Arial"/>
            </a:endParaRPr>
          </a:p>
          <a:p>
            <a:pPr lvl="1" marL="864000" indent="-323280">
              <a:lnSpc>
                <a:spcPct val="100000"/>
              </a:lnSpc>
              <a:spcAft>
                <a:spcPts val="918"/>
              </a:spcAft>
              <a:buClr>
                <a:srgbClr val="000000"/>
              </a:buClr>
              <a:buSzPct val="75000"/>
              <a:buFont typeface="Symbol"/>
              <a:buChar char=""/>
            </a:pPr>
            <a:r>
              <a:rPr b="0" lang="en-IN" sz="2280" spc="-1" strike="noStrike">
                <a:solidFill>
                  <a:srgbClr val="000000"/>
                </a:solidFill>
                <a:latin typeface="Arial"/>
                <a:ea typeface="DejaVu Sans"/>
              </a:rPr>
              <a:t>How you train your model has a much bigger impact than the actual architecture chosen.</a:t>
            </a:r>
            <a:endParaRPr b="0" lang="en-IN" sz="2280" spc="-1" strike="noStrike">
              <a:latin typeface="Arial"/>
            </a:endParaRPr>
          </a:p>
          <a:p>
            <a:pPr lvl="1" marL="864000" indent="-323280">
              <a:lnSpc>
                <a:spcPct val="100000"/>
              </a:lnSpc>
              <a:spcAft>
                <a:spcPts val="918"/>
              </a:spcAft>
              <a:buClr>
                <a:srgbClr val="000000"/>
              </a:buClr>
              <a:buSzPct val="75000"/>
              <a:buFont typeface="Symbol"/>
              <a:buChar char=""/>
            </a:pPr>
            <a:r>
              <a:rPr b="0" lang="en-IN" sz="2280" spc="-1" strike="noStrike">
                <a:solidFill>
                  <a:srgbClr val="000000"/>
                </a:solidFill>
                <a:latin typeface="Arial"/>
                <a:ea typeface="DejaVu Sans"/>
              </a:rPr>
              <a:t>hyperparameters, like the number of cells or theseed itself have a very significant effect. the specific operations themselves have less impact on the final accuracy than the hand-designed macro-structure of the network.</a:t>
            </a:r>
            <a:endParaRPr b="0" lang="en-IN" sz="2280" spc="-1" strike="noStrike">
              <a:latin typeface="Arial"/>
            </a:endParaRPr>
          </a:p>
          <a:p>
            <a:pPr lvl="1" marL="864000" indent="-323280">
              <a:lnSpc>
                <a:spcPct val="100000"/>
              </a:lnSpc>
              <a:spcAft>
                <a:spcPts val="918"/>
              </a:spcAft>
              <a:buClr>
                <a:srgbClr val="000000"/>
              </a:buClr>
              <a:buSzPct val="75000"/>
              <a:buFont typeface="Symbol"/>
              <a:buChar char=""/>
            </a:pPr>
            <a:r>
              <a:rPr b="0" lang="en-IN" sz="2280" spc="-1" strike="noStrike">
                <a:solidFill>
                  <a:srgbClr val="000000"/>
                </a:solidFill>
                <a:latin typeface="Arial"/>
                <a:ea typeface="DejaVu Sans"/>
              </a:rPr>
              <a:t>All models are not verified on variety of datasets as most of them are just done on CiFAR, PTB datasets.</a:t>
            </a:r>
            <a:endParaRPr b="0" lang="en-IN" sz="2280" spc="-1" strike="noStrike">
              <a:latin typeface="Arial"/>
            </a:endParaRPr>
          </a:p>
          <a:p>
            <a:pPr>
              <a:lnSpc>
                <a:spcPct val="100000"/>
              </a:lnSpc>
              <a:spcAft>
                <a:spcPts val="918"/>
              </a:spcAft>
            </a:pPr>
            <a:endParaRPr b="0" lang="en-IN" sz="2280" spc="-1" strike="noStrike">
              <a:latin typeface="Arial"/>
            </a:endParaRPr>
          </a:p>
          <a:p>
            <a:pPr marL="432000" indent="-323280">
              <a:lnSpc>
                <a:spcPct val="100000"/>
              </a:lnSpc>
              <a:spcAft>
                <a:spcPts val="1148"/>
              </a:spcAft>
              <a:buClr>
                <a:srgbClr val="000000"/>
              </a:buClr>
              <a:buSzPct val="45000"/>
              <a:buFont typeface="Wingdings" charset="2"/>
              <a:buChar char=""/>
            </a:pPr>
            <a:r>
              <a:rPr b="0" lang="en-IN" sz="2600" spc="-1" strike="noStrike">
                <a:solidFill>
                  <a:srgbClr val="000000"/>
                </a:solidFill>
                <a:latin typeface="Arial"/>
                <a:ea typeface="DejaVu Sans"/>
              </a:rPr>
              <a:t>So we will try to compare strategies if we can compare else talk about strategies independently and their results. </a:t>
            </a:r>
            <a:endParaRPr b="0" lang="en-IN" sz="2600" spc="-1" strike="noStrike">
              <a:latin typeface="Arial"/>
            </a:endParaRPr>
          </a:p>
          <a:p>
            <a:pPr>
              <a:lnSpc>
                <a:spcPct val="100000"/>
              </a:lnSpc>
              <a:spcAft>
                <a:spcPts val="1148"/>
              </a:spcAft>
            </a:pPr>
            <a:endParaRPr b="0" lang="en-IN" sz="26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504000" y="216000"/>
            <a:ext cx="7019280" cy="935280"/>
          </a:xfrm>
          <a:prstGeom prst="rect">
            <a:avLst/>
          </a:prstGeom>
          <a:noFill/>
          <a:ln>
            <a:noFill/>
          </a:ln>
        </p:spPr>
        <p:style>
          <a:lnRef idx="0"/>
          <a:fillRef idx="0"/>
          <a:effectRef idx="0"/>
          <a:fontRef idx="minor"/>
        </p:style>
        <p:txBody>
          <a:bodyPr lIns="0" rIns="0" tIns="0" bIns="0" anchor="ctr"/>
          <a:p>
            <a:pPr>
              <a:lnSpc>
                <a:spcPct val="100000"/>
              </a:lnSpc>
            </a:pPr>
            <a:r>
              <a:rPr b="0" lang="en-IN" sz="3570" spc="-1" strike="noStrike">
                <a:solidFill>
                  <a:srgbClr val="ffffff"/>
                </a:solidFill>
                <a:latin typeface="Arial"/>
                <a:ea typeface="DejaVu Sans"/>
              </a:rPr>
              <a:t>1) Reinforcement Learning Based</a:t>
            </a:r>
            <a:endParaRPr b="0" lang="en-IN" sz="3570" spc="-1" strike="noStrike">
              <a:latin typeface="Arial"/>
            </a:endParaRPr>
          </a:p>
        </p:txBody>
      </p:sp>
      <p:sp>
        <p:nvSpPr>
          <p:cNvPr id="87" name="CustomShape 2"/>
          <p:cNvSpPr/>
          <p:nvPr/>
        </p:nvSpPr>
        <p:spPr>
          <a:xfrm>
            <a:off x="504000" y="1368000"/>
            <a:ext cx="907128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148"/>
              </a:spcAft>
              <a:buClr>
                <a:srgbClr val="000000"/>
              </a:buClr>
              <a:buSzPct val="45000"/>
              <a:buFont typeface="Wingdings" charset="2"/>
              <a:buChar char=""/>
            </a:pPr>
            <a:r>
              <a:rPr b="0" lang="en-IN" sz="1500" spc="-1" strike="noStrike">
                <a:solidFill>
                  <a:srgbClr val="000000"/>
                </a:solidFill>
                <a:latin typeface="Arial"/>
                <a:ea typeface="DejaVu Sans"/>
              </a:rPr>
              <a:t>Formulation of NAS as Reinforcement Learning problem </a:t>
            </a:r>
            <a:endParaRPr b="0" lang="en-IN" sz="1500" spc="-1" strike="noStrike">
              <a:latin typeface="Arial"/>
            </a:endParaRPr>
          </a:p>
          <a:p>
            <a:pPr marL="432000" indent="-323280">
              <a:lnSpc>
                <a:spcPct val="100000"/>
              </a:lnSpc>
              <a:spcAft>
                <a:spcPts val="918"/>
              </a:spcAft>
              <a:buClr>
                <a:srgbClr val="000000"/>
              </a:buClr>
              <a:buSzPct val="45000"/>
              <a:buFont typeface="Wingdings" charset="2"/>
              <a:buChar char=""/>
            </a:pPr>
            <a:r>
              <a:rPr b="1" lang="en-IN" sz="1500" spc="-1" strike="noStrike">
                <a:solidFill>
                  <a:srgbClr val="000000"/>
                </a:solidFill>
                <a:latin typeface="Arial"/>
                <a:ea typeface="DejaVu Sans"/>
              </a:rPr>
              <a:t>State Space</a:t>
            </a:r>
            <a:r>
              <a:rPr b="0" lang="en-IN" sz="1500" spc="-1" strike="noStrike">
                <a:solidFill>
                  <a:srgbClr val="000000"/>
                </a:solidFill>
                <a:latin typeface="Arial"/>
                <a:ea typeface="DejaVu Sans"/>
              </a:rPr>
              <a:t> : set of possible architectures </a:t>
            </a:r>
            <a:endParaRPr b="0" lang="en-IN" sz="1500" spc="-1" strike="noStrike">
              <a:latin typeface="Arial"/>
            </a:endParaRPr>
          </a:p>
          <a:p>
            <a:pPr lvl="1" marL="864000" indent="-323280">
              <a:lnSpc>
                <a:spcPct val="100000"/>
              </a:lnSpc>
              <a:spcAft>
                <a:spcPts val="918"/>
              </a:spcAft>
              <a:buClr>
                <a:srgbClr val="000000"/>
              </a:buClr>
              <a:buSzPct val="75000"/>
              <a:buFont typeface="Symbol"/>
              <a:buChar char=""/>
            </a:pPr>
            <a:r>
              <a:rPr b="0" lang="en-IN" sz="1500" spc="-1" strike="noStrike">
                <a:solidFill>
                  <a:srgbClr val="000000"/>
                </a:solidFill>
                <a:latin typeface="Arial"/>
                <a:ea typeface="DejaVu Sans"/>
              </a:rPr>
              <a:t>So as to bound the search space we have some predefined elements for e.g Image Classification datasets we will have Conv kernel, Pooling kernel,activation functions etc with limited no of layers and language models will have recurrent cells and activation functions.</a:t>
            </a:r>
            <a:endParaRPr b="0" lang="en-IN" sz="1500" spc="-1" strike="noStrike">
              <a:latin typeface="Arial"/>
            </a:endParaRPr>
          </a:p>
          <a:p>
            <a:pPr lvl="1" marL="864000" indent="-323280">
              <a:lnSpc>
                <a:spcPct val="100000"/>
              </a:lnSpc>
              <a:spcAft>
                <a:spcPts val="918"/>
              </a:spcAft>
              <a:buClr>
                <a:srgbClr val="000000"/>
              </a:buClr>
              <a:buSzPct val="75000"/>
              <a:buFont typeface="Symbol"/>
              <a:buChar char=""/>
            </a:pPr>
            <a:r>
              <a:rPr b="0" lang="en-IN" sz="1500" spc="-1" strike="noStrike">
                <a:solidFill>
                  <a:srgbClr val="000000"/>
                </a:solidFill>
                <a:latin typeface="Arial"/>
                <a:ea typeface="DejaVu Sans"/>
              </a:rPr>
              <a:t>Note that search space do not include set of optimizers (sgd,adam,adagrad etc) here.</a:t>
            </a:r>
            <a:endParaRPr b="0" lang="en-IN" sz="1500" spc="-1" strike="noStrike">
              <a:latin typeface="Arial"/>
            </a:endParaRPr>
          </a:p>
          <a:p>
            <a:pPr marL="432000" indent="-323280">
              <a:lnSpc>
                <a:spcPct val="100000"/>
              </a:lnSpc>
              <a:spcAft>
                <a:spcPts val="918"/>
              </a:spcAft>
              <a:buClr>
                <a:srgbClr val="000000"/>
              </a:buClr>
              <a:buSzPct val="45000"/>
              <a:buFont typeface="Wingdings" charset="2"/>
              <a:buChar char=""/>
            </a:pPr>
            <a:r>
              <a:rPr b="1" lang="en-IN" sz="1500" spc="-1" strike="noStrike">
                <a:solidFill>
                  <a:srgbClr val="000000"/>
                </a:solidFill>
                <a:latin typeface="Arial"/>
                <a:ea typeface="DejaVu Sans"/>
              </a:rPr>
              <a:t>Reward</a:t>
            </a:r>
            <a:r>
              <a:rPr b="0" lang="en-IN" sz="1500" spc="-1" strike="noStrike">
                <a:solidFill>
                  <a:srgbClr val="000000"/>
                </a:solidFill>
                <a:latin typeface="Arial"/>
                <a:ea typeface="DejaVu Sans"/>
              </a:rPr>
              <a:t> : Corresponding Performance metric ( for e.g Error rate for CiFAR,Perplexity for PennTreeBank dataset)</a:t>
            </a:r>
            <a:endParaRPr b="0" lang="en-IN" sz="1500" spc="-1" strike="noStrike">
              <a:latin typeface="Arial"/>
            </a:endParaRPr>
          </a:p>
          <a:p>
            <a:pPr marL="432000" indent="-323280">
              <a:lnSpc>
                <a:spcPct val="100000"/>
              </a:lnSpc>
              <a:spcAft>
                <a:spcPts val="918"/>
              </a:spcAft>
              <a:buClr>
                <a:srgbClr val="000000"/>
              </a:buClr>
              <a:buSzPct val="45000"/>
              <a:buFont typeface="Wingdings" charset="2"/>
              <a:buChar char=""/>
            </a:pPr>
            <a:r>
              <a:rPr b="1" lang="en-IN" sz="1500" spc="-1" strike="noStrike">
                <a:solidFill>
                  <a:srgbClr val="000000"/>
                </a:solidFill>
                <a:latin typeface="Arial"/>
                <a:ea typeface="DejaVu Sans"/>
              </a:rPr>
              <a:t>Action</a:t>
            </a:r>
            <a:r>
              <a:rPr b="0" lang="en-IN" sz="1500" spc="-1" strike="noStrike">
                <a:solidFill>
                  <a:srgbClr val="000000"/>
                </a:solidFill>
                <a:latin typeface="Arial"/>
                <a:ea typeface="DejaVu Sans"/>
              </a:rPr>
              <a:t>:  Generating/Choosing an architecture</a:t>
            </a:r>
            <a:endParaRPr b="0" lang="en-IN" sz="1500" spc="-1" strike="noStrike">
              <a:latin typeface="Arial"/>
            </a:endParaRPr>
          </a:p>
          <a:p>
            <a:pPr marL="432000" indent="-323280">
              <a:lnSpc>
                <a:spcPct val="100000"/>
              </a:lnSpc>
              <a:spcAft>
                <a:spcPts val="918"/>
              </a:spcAft>
              <a:buClr>
                <a:srgbClr val="000000"/>
              </a:buClr>
              <a:buSzPct val="45000"/>
              <a:buFont typeface="Wingdings" charset="2"/>
              <a:buChar char=""/>
            </a:pPr>
            <a:r>
              <a:rPr b="1" lang="en-IN" sz="1500" spc="-1" strike="noStrike">
                <a:solidFill>
                  <a:srgbClr val="000000"/>
                </a:solidFill>
                <a:latin typeface="Arial"/>
                <a:ea typeface="DejaVu Sans"/>
              </a:rPr>
              <a:t>Policy</a:t>
            </a:r>
            <a:r>
              <a:rPr b="0" lang="en-IN" sz="1500" spc="-1" strike="noStrike">
                <a:solidFill>
                  <a:srgbClr val="000000"/>
                </a:solidFill>
                <a:latin typeface="Arial"/>
                <a:ea typeface="DejaVu Sans"/>
              </a:rPr>
              <a:t> : Stochastic Policy i.e, we will have probability of choosing an architecture not a determinsitic policy.</a:t>
            </a:r>
            <a:endParaRPr b="0" lang="en-IN" sz="1500" spc="-1" strike="noStrike">
              <a:latin typeface="Arial"/>
            </a:endParaRPr>
          </a:p>
          <a:p>
            <a:pPr marL="432000" indent="-323280">
              <a:lnSpc>
                <a:spcPct val="100000"/>
              </a:lnSpc>
              <a:spcAft>
                <a:spcPts val="918"/>
              </a:spcAft>
              <a:buClr>
                <a:srgbClr val="000000"/>
              </a:buClr>
              <a:buSzPct val="45000"/>
              <a:buFont typeface="Wingdings" charset="2"/>
              <a:buChar char=""/>
            </a:pPr>
            <a:r>
              <a:rPr b="1" lang="en-IN" sz="1500" spc="-1" strike="noStrike">
                <a:solidFill>
                  <a:srgbClr val="000000"/>
                </a:solidFill>
                <a:latin typeface="Arial"/>
                <a:ea typeface="DejaVu Sans"/>
              </a:rPr>
              <a:t>Training mechanism</a:t>
            </a:r>
            <a:r>
              <a:rPr b="0" lang="en-IN" sz="1500" spc="-1" strike="noStrike">
                <a:solidFill>
                  <a:srgbClr val="000000"/>
                </a:solidFill>
                <a:latin typeface="Arial"/>
                <a:ea typeface="DejaVu Sans"/>
              </a:rPr>
              <a:t> : Policy Gradient </a:t>
            </a:r>
            <a:endParaRPr b="0" lang="en-IN" sz="1500" spc="-1" strike="noStrike">
              <a:latin typeface="Arial"/>
            </a:endParaRPr>
          </a:p>
          <a:p>
            <a:pPr lvl="1" marL="864000" indent="-323280">
              <a:lnSpc>
                <a:spcPct val="100000"/>
              </a:lnSpc>
              <a:spcAft>
                <a:spcPts val="918"/>
              </a:spcAft>
              <a:buClr>
                <a:srgbClr val="000000"/>
              </a:buClr>
              <a:buSzPct val="75000"/>
              <a:buFont typeface="Symbol"/>
              <a:buChar char=""/>
            </a:pPr>
            <a:r>
              <a:rPr b="0" lang="en-IN" sz="1500" spc="-1" strike="noStrike">
                <a:solidFill>
                  <a:srgbClr val="000000"/>
                </a:solidFill>
                <a:latin typeface="Arial"/>
                <a:ea typeface="DejaVu Sans"/>
              </a:rPr>
              <a:t>Better convergence properties.</a:t>
            </a:r>
            <a:endParaRPr b="0" lang="en-IN" sz="1500" spc="-1" strike="noStrike">
              <a:latin typeface="Arial"/>
            </a:endParaRPr>
          </a:p>
          <a:p>
            <a:pPr lvl="1" marL="864000" indent="-323280">
              <a:lnSpc>
                <a:spcPct val="100000"/>
              </a:lnSpc>
              <a:spcAft>
                <a:spcPts val="918"/>
              </a:spcAft>
              <a:buClr>
                <a:srgbClr val="000000"/>
              </a:buClr>
              <a:buSzPct val="75000"/>
              <a:buFont typeface="Symbol"/>
              <a:buChar char=""/>
            </a:pPr>
            <a:r>
              <a:rPr b="0" lang="en-IN" sz="1500" spc="-1" strike="noStrike">
                <a:solidFill>
                  <a:srgbClr val="000000"/>
                </a:solidFill>
                <a:latin typeface="Arial"/>
                <a:ea typeface="DejaVu Sans"/>
              </a:rPr>
              <a:t>Effectiveness in high-dimensional or continuous action spaces</a:t>
            </a:r>
            <a:endParaRPr b="0" lang="en-IN" sz="1500" spc="-1" strike="noStrike">
              <a:latin typeface="Arial"/>
            </a:endParaRPr>
          </a:p>
          <a:p>
            <a:pPr lvl="1" marL="864000" indent="-323280">
              <a:lnSpc>
                <a:spcPct val="100000"/>
              </a:lnSpc>
              <a:spcAft>
                <a:spcPts val="918"/>
              </a:spcAft>
              <a:buClr>
                <a:srgbClr val="000000"/>
              </a:buClr>
              <a:buSzPct val="75000"/>
              <a:buFont typeface="Symbol"/>
              <a:buChar char=""/>
            </a:pPr>
            <a:r>
              <a:rPr b="0" lang="en-IN" sz="1500" spc="-1" strike="noStrike">
                <a:solidFill>
                  <a:srgbClr val="000000"/>
                </a:solidFill>
                <a:latin typeface="Arial"/>
                <a:ea typeface="DejaVu Sans"/>
              </a:rPr>
              <a:t>Ability to learn stochastic policies</a:t>
            </a:r>
            <a:endParaRPr b="0" lang="en-IN" sz="1500" spc="-1" strike="noStrike">
              <a:latin typeface="Arial"/>
            </a:endParaRPr>
          </a:p>
          <a:p>
            <a:pPr marL="432000" indent="-323280">
              <a:lnSpc>
                <a:spcPct val="100000"/>
              </a:lnSpc>
              <a:spcAft>
                <a:spcPts val="1148"/>
              </a:spcAft>
              <a:buClr>
                <a:srgbClr val="000000"/>
              </a:buClr>
              <a:buSzPct val="45000"/>
              <a:buFont typeface="Wingdings" charset="2"/>
              <a:buChar char=""/>
            </a:pPr>
            <a:r>
              <a:rPr b="0" lang="en-IN" sz="1500" spc="-1" strike="noStrike">
                <a:solidFill>
                  <a:srgbClr val="000000"/>
                </a:solidFill>
                <a:latin typeface="Arial"/>
                <a:ea typeface="DejaVu Sans"/>
              </a:rPr>
              <a:t>Best models – ENAS, MnasNET.</a:t>
            </a:r>
            <a:endParaRPr b="0" lang="en-IN" sz="15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504000" y="216000"/>
            <a:ext cx="7019280" cy="935280"/>
          </a:xfrm>
          <a:prstGeom prst="rect">
            <a:avLst/>
          </a:prstGeom>
          <a:noFill/>
          <a:ln>
            <a:noFill/>
          </a:ln>
        </p:spPr>
        <p:style>
          <a:lnRef idx="0"/>
          <a:fillRef idx="0"/>
          <a:effectRef idx="0"/>
          <a:fontRef idx="minor"/>
        </p:style>
        <p:txBody>
          <a:bodyPr lIns="0" rIns="0" tIns="0" bIns="0" anchor="ctr"/>
          <a:p>
            <a:pPr>
              <a:lnSpc>
                <a:spcPct val="100000"/>
              </a:lnSpc>
            </a:pPr>
            <a:r>
              <a:rPr b="0" lang="en-IN" sz="3570" spc="-1" strike="noStrike">
                <a:solidFill>
                  <a:srgbClr val="ffffff"/>
                </a:solidFill>
                <a:latin typeface="Arial"/>
                <a:ea typeface="DejaVu Sans"/>
              </a:rPr>
              <a:t>RL Based NAS : Pros &amp; Cons</a:t>
            </a:r>
            <a:endParaRPr b="0" lang="en-IN" sz="3570" spc="-1" strike="noStrike">
              <a:latin typeface="Arial"/>
            </a:endParaRPr>
          </a:p>
        </p:txBody>
      </p:sp>
      <p:sp>
        <p:nvSpPr>
          <p:cNvPr id="89" name="CustomShape 2"/>
          <p:cNvSpPr/>
          <p:nvPr/>
        </p:nvSpPr>
        <p:spPr>
          <a:xfrm>
            <a:off x="504000" y="1368000"/>
            <a:ext cx="907128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148"/>
              </a:spcAft>
              <a:buClr>
                <a:srgbClr val="000000"/>
              </a:buClr>
              <a:buSzPct val="45000"/>
              <a:buFont typeface="Wingdings" charset="2"/>
              <a:buChar char=""/>
            </a:pPr>
            <a:r>
              <a:rPr b="0" lang="en-IN" sz="1800" spc="-1" strike="noStrike">
                <a:solidFill>
                  <a:srgbClr val="000000"/>
                </a:solidFill>
                <a:latin typeface="Arial"/>
                <a:ea typeface="DejaVu Sans"/>
              </a:rPr>
              <a:t>.</a:t>
            </a:r>
            <a:endParaRPr b="0" lang="en-IN" sz="1800" spc="-1" strike="noStrike">
              <a:latin typeface="Arial"/>
            </a:endParaRPr>
          </a:p>
          <a:p>
            <a:pPr marL="432000" indent="-323280">
              <a:lnSpc>
                <a:spcPct val="100000"/>
              </a:lnSpc>
              <a:spcAft>
                <a:spcPts val="1148"/>
              </a:spcAft>
              <a:buClr>
                <a:srgbClr val="00b274"/>
              </a:buClr>
              <a:buSzPct val="45000"/>
              <a:buFont typeface="Wingdings" charset="2"/>
              <a:buChar char=""/>
            </a:pPr>
            <a:r>
              <a:rPr b="0" lang="en-IN" sz="1800" spc="-1" strike="noStrike">
                <a:solidFill>
                  <a:srgbClr val="000000"/>
                </a:solidFill>
                <a:latin typeface="Arial"/>
                <a:ea typeface="DejaVu Sans"/>
              </a:rPr>
              <a:t>ENAS is fastest NAS approach till date if we compare on CiFAR &amp; PTB datasets.</a:t>
            </a:r>
            <a:endParaRPr b="0" lang="en-IN" sz="1800" spc="-1" strike="noStrike">
              <a:latin typeface="Arial"/>
            </a:endParaRPr>
          </a:p>
          <a:p>
            <a:pPr marL="432000" indent="-323280">
              <a:lnSpc>
                <a:spcPct val="100000"/>
              </a:lnSpc>
              <a:spcAft>
                <a:spcPts val="1148"/>
              </a:spcAft>
              <a:buClr>
                <a:srgbClr val="72bf44"/>
              </a:buClr>
              <a:buSzPct val="45000"/>
              <a:buFont typeface="Wingdings" charset="2"/>
              <a:buChar char=""/>
            </a:pPr>
            <a:r>
              <a:rPr b="0" lang="en-IN" sz="1800" spc="-1" strike="noStrike">
                <a:solidFill>
                  <a:srgbClr val="000000"/>
                </a:solidFill>
                <a:latin typeface="Arial"/>
                <a:ea typeface="DejaVu Sans"/>
              </a:rPr>
              <a:t>MnasNet</a:t>
            </a:r>
            <a:r>
              <a:rPr b="0" lang="en-IN" sz="1800" spc="-1" strike="noStrike" baseline="33000">
                <a:solidFill>
                  <a:srgbClr val="000000"/>
                </a:solidFill>
                <a:latin typeface="Arial"/>
                <a:ea typeface="DejaVu Sans"/>
              </a:rPr>
              <a:t>[1]</a:t>
            </a:r>
            <a:r>
              <a:rPr b="0" lang="en-IN" sz="1800" spc="-1" strike="noStrike">
                <a:solidFill>
                  <a:srgbClr val="000000"/>
                </a:solidFill>
                <a:latin typeface="Arial"/>
                <a:ea typeface="DejaVu Sans"/>
              </a:rPr>
              <a:t> takes model latency into picture.</a:t>
            </a:r>
            <a:endParaRPr b="0" lang="en-IN" sz="1800" spc="-1" strike="noStrike">
              <a:latin typeface="Arial"/>
            </a:endParaRPr>
          </a:p>
          <a:p>
            <a:pPr marL="432000" indent="-323280">
              <a:lnSpc>
                <a:spcPct val="100000"/>
              </a:lnSpc>
              <a:spcAft>
                <a:spcPts val="1148"/>
              </a:spcAft>
              <a:buClr>
                <a:srgbClr val="ed1c24"/>
              </a:buClr>
              <a:buSzPct val="45000"/>
              <a:buFont typeface="Wingdings" charset="2"/>
              <a:buChar char=""/>
            </a:pPr>
            <a:r>
              <a:rPr b="0" lang="en-IN" sz="1800" spc="-1" strike="noStrike">
                <a:solidFill>
                  <a:srgbClr val="000000"/>
                </a:solidFill>
                <a:latin typeface="Arial"/>
                <a:ea typeface="DejaVu Sans"/>
              </a:rPr>
              <a:t>ENAS is fast but doesn’t take model latency into picture.</a:t>
            </a:r>
            <a:endParaRPr b="0" lang="en-IN" sz="1800" spc="-1" strike="noStrike">
              <a:latin typeface="Arial"/>
            </a:endParaRPr>
          </a:p>
          <a:p>
            <a:pPr marL="432000" indent="-323280">
              <a:lnSpc>
                <a:spcPct val="100000"/>
              </a:lnSpc>
              <a:spcAft>
                <a:spcPts val="1148"/>
              </a:spcAft>
              <a:buClr>
                <a:srgbClr val="ed1c24"/>
              </a:buClr>
              <a:buSzPct val="45000"/>
              <a:buFont typeface="Wingdings" charset="2"/>
              <a:buChar char=""/>
            </a:pPr>
            <a:r>
              <a:rPr b="0" lang="en-IN" sz="1800" spc="-1" strike="noStrike">
                <a:solidFill>
                  <a:srgbClr val="000000"/>
                </a:solidFill>
                <a:latin typeface="Arial"/>
                <a:ea typeface="DejaVu Sans"/>
              </a:rPr>
              <a:t>Non-differentiable discrete search space we cannot directly apply gradient descent methods which makes it complicated to implement as well.</a:t>
            </a:r>
            <a:endParaRPr b="0" lang="en-IN" sz="1800" spc="-1" strike="noStrike">
              <a:latin typeface="Arial"/>
            </a:endParaRPr>
          </a:p>
          <a:p>
            <a:pPr marL="432000" indent="-323280">
              <a:lnSpc>
                <a:spcPct val="100000"/>
              </a:lnSpc>
              <a:spcAft>
                <a:spcPts val="1148"/>
              </a:spcAft>
              <a:buClr>
                <a:srgbClr val="ed1c24"/>
              </a:buClr>
              <a:buSzPct val="45000"/>
              <a:buFont typeface="Wingdings" charset="2"/>
              <a:buChar char=""/>
            </a:pPr>
            <a:r>
              <a:rPr b="0" lang="en-IN" sz="1800" spc="-1" strike="noStrike">
                <a:solidFill>
                  <a:srgbClr val="000000"/>
                </a:solidFill>
                <a:latin typeface="Arial"/>
                <a:ea typeface="DejaVu Sans"/>
              </a:rPr>
              <a:t>MnasNET is computationally expensive . </a:t>
            </a:r>
            <a:endParaRPr b="0" lang="en-IN" sz="1800" spc="-1" strike="noStrike">
              <a:latin typeface="Arial"/>
            </a:endParaRPr>
          </a:p>
          <a:p>
            <a:pPr>
              <a:lnSpc>
                <a:spcPct val="100000"/>
              </a:lnSpc>
              <a:spcAft>
                <a:spcPts val="1148"/>
              </a:spcAft>
            </a:pPr>
            <a:endParaRPr b="0" lang="en-IN" sz="1800" spc="-1" strike="noStrike">
              <a:latin typeface="Arial"/>
            </a:endParaRPr>
          </a:p>
          <a:p>
            <a:pPr>
              <a:lnSpc>
                <a:spcPct val="100000"/>
              </a:lnSpc>
              <a:spcAft>
                <a:spcPts val="1148"/>
              </a:spcAft>
            </a:pPr>
            <a:endParaRPr b="0" lang="en-IN"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504000" y="216000"/>
            <a:ext cx="7019280" cy="935280"/>
          </a:xfrm>
          <a:prstGeom prst="rect">
            <a:avLst/>
          </a:prstGeom>
          <a:noFill/>
          <a:ln>
            <a:noFill/>
          </a:ln>
        </p:spPr>
        <p:style>
          <a:lnRef idx="0"/>
          <a:fillRef idx="0"/>
          <a:effectRef idx="0"/>
          <a:fontRef idx="minor"/>
        </p:style>
        <p:txBody>
          <a:bodyPr lIns="0" rIns="0" tIns="0" bIns="0" anchor="ctr"/>
          <a:p>
            <a:pPr>
              <a:lnSpc>
                <a:spcPct val="100000"/>
              </a:lnSpc>
            </a:pPr>
            <a:r>
              <a:rPr b="0" lang="en-IN" sz="3570" spc="-1" strike="noStrike">
                <a:solidFill>
                  <a:srgbClr val="ffffff"/>
                </a:solidFill>
                <a:latin typeface="Arial"/>
                <a:ea typeface="DejaVu Sans"/>
              </a:rPr>
              <a:t>2) Gradient Based methods :</a:t>
            </a:r>
            <a:endParaRPr b="0" lang="en-IN" sz="3570" spc="-1" strike="noStrike">
              <a:latin typeface="Arial"/>
            </a:endParaRPr>
          </a:p>
        </p:txBody>
      </p:sp>
      <p:sp>
        <p:nvSpPr>
          <p:cNvPr id="91" name="CustomShape 2"/>
          <p:cNvSpPr/>
          <p:nvPr/>
        </p:nvSpPr>
        <p:spPr>
          <a:xfrm>
            <a:off x="504000" y="1368000"/>
            <a:ext cx="907128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148"/>
              </a:spcAft>
              <a:buClr>
                <a:srgbClr val="000000"/>
              </a:buClr>
              <a:buSzPct val="45000"/>
              <a:buFont typeface="Wingdings" charset="2"/>
              <a:buChar char=""/>
            </a:pPr>
            <a:r>
              <a:rPr b="0" lang="en-IN" sz="1600" spc="-1" strike="noStrike">
                <a:solidFill>
                  <a:srgbClr val="000000"/>
                </a:solidFill>
                <a:latin typeface="Arial"/>
                <a:ea typeface="DejaVu Sans"/>
              </a:rPr>
              <a:t>Instead of searching over a discrete set of candidate architectures, we relax the search space to be continuous, so that the architecture can be optimized with respect to its validation set performance by gradient descent. Best model in this approach is </a:t>
            </a:r>
            <a:endParaRPr b="0" lang="en-IN" sz="1600" spc="-1" strike="noStrike">
              <a:latin typeface="Arial"/>
            </a:endParaRPr>
          </a:p>
          <a:p>
            <a:pPr marL="432000" indent="-323280">
              <a:lnSpc>
                <a:spcPct val="100000"/>
              </a:lnSpc>
              <a:spcAft>
                <a:spcPts val="1148"/>
              </a:spcAft>
              <a:buClr>
                <a:srgbClr val="000000"/>
              </a:buClr>
              <a:buSzPct val="45000"/>
              <a:buFont typeface="Wingdings" charset="2"/>
              <a:buChar char=""/>
            </a:pPr>
            <a:r>
              <a:rPr b="0" lang="en-IN" sz="1600" spc="-1" strike="noStrike">
                <a:solidFill>
                  <a:srgbClr val="000000"/>
                </a:solidFill>
                <a:latin typeface="Arial"/>
                <a:ea typeface="DejaVu Sans"/>
              </a:rPr>
              <a:t>Best models - DARTS</a:t>
            </a:r>
            <a:r>
              <a:rPr b="0" lang="en-IN" sz="1600" spc="-1" strike="noStrike" baseline="33000">
                <a:solidFill>
                  <a:srgbClr val="000000"/>
                </a:solidFill>
                <a:latin typeface="Arial"/>
                <a:ea typeface="DejaVu Sans"/>
              </a:rPr>
              <a:t>[3] </a:t>
            </a:r>
            <a:r>
              <a:rPr b="0" lang="en-IN" sz="1600" spc="-1" strike="noStrike">
                <a:solidFill>
                  <a:srgbClr val="000000"/>
                </a:solidFill>
                <a:latin typeface="Arial"/>
                <a:ea typeface="DejaVu Sans"/>
              </a:rPr>
              <a:t>, ProxylessNAS</a:t>
            </a:r>
            <a:r>
              <a:rPr b="0" lang="en-IN" sz="1600" spc="-1" strike="noStrike" baseline="33000">
                <a:solidFill>
                  <a:srgbClr val="000000"/>
                </a:solidFill>
                <a:latin typeface="Arial"/>
                <a:ea typeface="DejaVu Sans"/>
              </a:rPr>
              <a:t>[4]</a:t>
            </a:r>
            <a:r>
              <a:rPr b="0" lang="en-IN" sz="1600" spc="-1" strike="noStrike">
                <a:solidFill>
                  <a:srgbClr val="000000"/>
                </a:solidFill>
                <a:latin typeface="Arial"/>
                <a:ea typeface="DejaVu Sans"/>
              </a:rPr>
              <a:t>, FBNet</a:t>
            </a:r>
            <a:r>
              <a:rPr b="0" lang="en-IN" sz="1600" spc="-1" strike="noStrike" baseline="33000">
                <a:solidFill>
                  <a:srgbClr val="000000"/>
                </a:solidFill>
                <a:latin typeface="Arial"/>
                <a:ea typeface="DejaVu Sans"/>
              </a:rPr>
              <a:t>[5]</a:t>
            </a:r>
            <a:r>
              <a:rPr b="0" lang="en-IN" sz="1600" spc="-1" strike="noStrike">
                <a:solidFill>
                  <a:srgbClr val="000000"/>
                </a:solidFill>
                <a:latin typeface="Arial"/>
                <a:ea typeface="DejaVu Sans"/>
              </a:rPr>
              <a:t> </a:t>
            </a:r>
            <a:r>
              <a:rPr b="0" lang="en-IN" sz="1600" spc="-1" strike="noStrike" baseline="33000">
                <a:solidFill>
                  <a:srgbClr val="000000"/>
                </a:solidFill>
                <a:latin typeface="Arial"/>
                <a:ea typeface="DejaVu Sans"/>
              </a:rPr>
              <a:t> </a:t>
            </a:r>
            <a:endParaRPr b="0" lang="en-IN" sz="1600" spc="-1" strike="noStrike">
              <a:latin typeface="Arial"/>
            </a:endParaRPr>
          </a:p>
          <a:p>
            <a:pPr marL="432000" indent="-323280">
              <a:lnSpc>
                <a:spcPct val="100000"/>
              </a:lnSpc>
              <a:spcAft>
                <a:spcPts val="1148"/>
              </a:spcAft>
              <a:buClr>
                <a:srgbClr val="000000"/>
              </a:buClr>
              <a:buSzPct val="45000"/>
              <a:buFont typeface="Wingdings" charset="2"/>
              <a:buChar char=""/>
            </a:pPr>
            <a:r>
              <a:rPr b="0" lang="en-IN" sz="1600" spc="-1" strike="noStrike">
                <a:solidFill>
                  <a:srgbClr val="000000"/>
                </a:solidFill>
                <a:latin typeface="Arial"/>
                <a:ea typeface="DejaVu Sans"/>
              </a:rPr>
              <a:t>We will explain the simple DARTS from them as Proxyless, FBNet just does some modifications after doing basic DARTS for taking model latency into picture.</a:t>
            </a:r>
            <a:endParaRPr b="0" lang="en-IN" sz="1600" spc="-1" strike="noStrike">
              <a:latin typeface="Arial"/>
            </a:endParaRPr>
          </a:p>
          <a:p>
            <a:pPr marL="432000" indent="-323280">
              <a:lnSpc>
                <a:spcPct val="100000"/>
              </a:lnSpc>
              <a:spcAft>
                <a:spcPts val="1148"/>
              </a:spcAft>
              <a:buClr>
                <a:srgbClr val="000000"/>
              </a:buClr>
              <a:buSzPct val="45000"/>
              <a:buFont typeface="Wingdings" charset="2"/>
              <a:buChar char=""/>
            </a:pPr>
            <a:r>
              <a:rPr b="0" lang="en-IN" sz="1600" spc="-1" strike="noStrike">
                <a:solidFill>
                  <a:srgbClr val="000000"/>
                </a:solidFill>
                <a:latin typeface="Arial"/>
                <a:ea typeface="DejaVu Sans"/>
              </a:rPr>
              <a:t>Continuous relaxation to enable direct gradient-based optimization: instead of fixing a single operation o</a:t>
            </a:r>
            <a:r>
              <a:rPr b="0" lang="en-IN" sz="1600" spc="-1" strike="noStrike" baseline="-33000">
                <a:solidFill>
                  <a:srgbClr val="000000"/>
                </a:solidFill>
                <a:latin typeface="Arial"/>
                <a:ea typeface="DejaVu Sans"/>
              </a:rPr>
              <a:t>i</a:t>
            </a:r>
            <a:r>
              <a:rPr b="0" lang="en-IN" sz="1600" spc="-1" strike="noStrike">
                <a:solidFill>
                  <a:srgbClr val="000000"/>
                </a:solidFill>
                <a:latin typeface="Arial"/>
                <a:ea typeface="DejaVu Sans"/>
              </a:rPr>
              <a:t> (e.g., convolution or pooling) to be executed at a specific layer applied to input x</a:t>
            </a:r>
            <a:r>
              <a:rPr b="1" lang="en-IN" sz="1600" spc="-1" strike="noStrike" baseline="-33000">
                <a:solidFill>
                  <a:srgbClr val="000000"/>
                </a:solidFill>
                <a:latin typeface="Arial"/>
                <a:ea typeface="DejaVu Sans"/>
              </a:rPr>
              <a:t>i</a:t>
            </a:r>
            <a:r>
              <a:rPr b="1" lang="en-IN" sz="1600" spc="-1" strike="noStrike">
                <a:solidFill>
                  <a:srgbClr val="000000"/>
                </a:solidFill>
                <a:latin typeface="Arial"/>
                <a:ea typeface="DejaVu Sans"/>
              </a:rPr>
              <a:t> .</a:t>
            </a:r>
            <a:endParaRPr b="0" lang="en-IN" sz="1600" spc="-1" strike="noStrike">
              <a:latin typeface="Arial"/>
            </a:endParaRPr>
          </a:p>
          <a:p>
            <a:pPr marL="432000" indent="-323280">
              <a:lnSpc>
                <a:spcPct val="100000"/>
              </a:lnSpc>
              <a:spcAft>
                <a:spcPts val="1148"/>
              </a:spcAft>
              <a:buClr>
                <a:srgbClr val="000000"/>
              </a:buClr>
              <a:buSzPct val="45000"/>
              <a:buFont typeface="Wingdings" charset="2"/>
              <a:buChar char=""/>
            </a:pPr>
            <a:r>
              <a:rPr b="0" lang="en-IN" sz="1600" spc="-1" strike="noStrike">
                <a:solidFill>
                  <a:srgbClr val="000000"/>
                </a:solidFill>
                <a:latin typeface="Arial"/>
                <a:ea typeface="DejaVu Sans"/>
              </a:rPr>
              <a:t>To make the search space continuous, we relax the categorical choice of a particular operation to a softmax over all possible operations o</a:t>
            </a:r>
            <a:r>
              <a:rPr b="0" lang="en-IN" sz="1600" spc="-1" strike="noStrike" baseline="33000">
                <a:solidFill>
                  <a:srgbClr val="000000"/>
                </a:solidFill>
                <a:latin typeface="Arial"/>
                <a:ea typeface="DejaVu Sans"/>
              </a:rPr>
              <a:t>(i,j) </a:t>
            </a:r>
            <a:endParaRPr b="0" lang="en-IN" sz="1600" spc="-1" strike="noStrike">
              <a:latin typeface="Arial"/>
            </a:endParaRPr>
          </a:p>
          <a:p>
            <a:pPr>
              <a:lnSpc>
                <a:spcPct val="100000"/>
              </a:lnSpc>
              <a:spcAft>
                <a:spcPts val="918"/>
              </a:spcAft>
            </a:pPr>
            <a:endParaRPr b="0" lang="en-IN" sz="1600" spc="-1" strike="noStrike">
              <a:latin typeface="Arial"/>
            </a:endParaRPr>
          </a:p>
          <a:p>
            <a:pPr>
              <a:lnSpc>
                <a:spcPct val="100000"/>
              </a:lnSpc>
              <a:spcAft>
                <a:spcPts val="918"/>
              </a:spcAft>
            </a:pPr>
            <a:endParaRPr b="0" lang="en-IN" sz="1600" spc="-1" strike="noStrike">
              <a:latin typeface="Arial"/>
            </a:endParaRPr>
          </a:p>
          <a:p>
            <a:pPr>
              <a:lnSpc>
                <a:spcPct val="100000"/>
              </a:lnSpc>
              <a:spcAft>
                <a:spcPts val="918"/>
              </a:spcAft>
            </a:pPr>
            <a:endParaRPr b="0" lang="en-IN" sz="1600" spc="-1" strike="noStrike">
              <a:latin typeface="Arial"/>
            </a:endParaRPr>
          </a:p>
          <a:p>
            <a:pPr>
              <a:lnSpc>
                <a:spcPct val="100000"/>
              </a:lnSpc>
              <a:spcAft>
                <a:spcPts val="459"/>
              </a:spcAft>
            </a:pPr>
            <a:endParaRPr b="0" lang="en-IN" sz="1600" spc="-1" strike="noStrike">
              <a:latin typeface="Arial"/>
            </a:endParaRPr>
          </a:p>
          <a:p>
            <a:pPr lvl="3" marL="1728000" indent="-215280">
              <a:lnSpc>
                <a:spcPct val="100000"/>
              </a:lnSpc>
              <a:spcAft>
                <a:spcPts val="459"/>
              </a:spcAft>
              <a:buClr>
                <a:srgbClr val="000000"/>
              </a:buClr>
              <a:buSzPct val="75000"/>
              <a:buFont typeface="Symbol"/>
              <a:buChar char=""/>
            </a:pPr>
            <a:r>
              <a:rPr b="0" lang="en-IN" sz="1600" spc="-1" strike="noStrike">
                <a:solidFill>
                  <a:srgbClr val="000000"/>
                </a:solidFill>
                <a:latin typeface="Arial"/>
                <a:ea typeface="DejaVu Sans"/>
              </a:rPr>
              <a:t>operation mixing weights for a pair of nodes (i,j) are parametrized by alpha(i,j) of dimension |O|.</a:t>
            </a:r>
            <a:endParaRPr b="0" lang="en-IN" sz="1600" spc="-1" strike="noStrike">
              <a:latin typeface="Arial"/>
            </a:endParaRPr>
          </a:p>
          <a:p>
            <a:pPr>
              <a:lnSpc>
                <a:spcPct val="100000"/>
              </a:lnSpc>
              <a:spcAft>
                <a:spcPts val="459"/>
              </a:spcAft>
            </a:pPr>
            <a:endParaRPr b="0" lang="en-IN" sz="1600" spc="-1" strike="noStrike">
              <a:latin typeface="Arial"/>
            </a:endParaRPr>
          </a:p>
          <a:p>
            <a:pPr>
              <a:lnSpc>
                <a:spcPct val="100000"/>
              </a:lnSpc>
              <a:spcAft>
                <a:spcPts val="459"/>
              </a:spcAft>
            </a:pPr>
            <a:endParaRPr b="0" lang="en-IN" sz="1600" spc="-1" strike="noStrike">
              <a:latin typeface="Arial"/>
            </a:endParaRPr>
          </a:p>
          <a:p>
            <a:pPr marL="432000" indent="-323280">
              <a:lnSpc>
                <a:spcPct val="100000"/>
              </a:lnSpc>
              <a:spcAft>
                <a:spcPts val="1148"/>
              </a:spcAft>
              <a:buClr>
                <a:srgbClr val="000000"/>
              </a:buClr>
              <a:buSzPct val="45000"/>
              <a:buFont typeface="Wingdings" charset="2"/>
              <a:buChar char=""/>
            </a:pPr>
            <a:r>
              <a:rPr b="0" lang="en-IN" sz="1600" spc="-1" strike="noStrike">
                <a:solidFill>
                  <a:srgbClr val="000000"/>
                </a:solidFill>
                <a:latin typeface="Arial"/>
                <a:ea typeface="DejaVu Sans"/>
              </a:rPr>
              <a:t>Then most likely operation is chosen by taking argmax. This will give us the architecture. Then we will train this architecture to optimize its weight w.</a:t>
            </a:r>
            <a:endParaRPr b="0" lang="en-IN" sz="1600" spc="-1" strike="noStrike">
              <a:latin typeface="Arial"/>
            </a:endParaRPr>
          </a:p>
          <a:p>
            <a:pPr algn="ctr">
              <a:lnSpc>
                <a:spcPct val="100000"/>
              </a:lnSpc>
              <a:spcAft>
                <a:spcPts val="1148"/>
              </a:spcAft>
            </a:pPr>
            <a:endParaRPr b="0" lang="en-IN" sz="1600" spc="-1" strike="noStrike">
              <a:latin typeface="Arial"/>
            </a:endParaRPr>
          </a:p>
          <a:p>
            <a:pPr>
              <a:lnSpc>
                <a:spcPct val="100000"/>
              </a:lnSpc>
              <a:spcAft>
                <a:spcPts val="1148"/>
              </a:spcAft>
            </a:pPr>
            <a:endParaRPr b="0" lang="en-IN" sz="1600" spc="-1" strike="noStrike">
              <a:latin typeface="Arial"/>
            </a:endParaRPr>
          </a:p>
          <a:p>
            <a:pPr>
              <a:lnSpc>
                <a:spcPct val="100000"/>
              </a:lnSpc>
              <a:spcAft>
                <a:spcPts val="1148"/>
              </a:spcAft>
            </a:pPr>
            <a:endParaRPr b="0" lang="en-IN" sz="1600" spc="-1" strike="noStrike">
              <a:latin typeface="Arial"/>
            </a:endParaRPr>
          </a:p>
          <a:p>
            <a:pPr>
              <a:lnSpc>
                <a:spcPct val="100000"/>
              </a:lnSpc>
              <a:spcAft>
                <a:spcPts val="918"/>
              </a:spcAft>
            </a:pPr>
            <a:endParaRPr b="0" lang="en-IN" sz="1600" spc="-1" strike="noStrike">
              <a:latin typeface="Arial"/>
            </a:endParaRPr>
          </a:p>
          <a:p>
            <a:pPr>
              <a:lnSpc>
                <a:spcPct val="100000"/>
              </a:lnSpc>
              <a:spcAft>
                <a:spcPts val="918"/>
              </a:spcAft>
            </a:pPr>
            <a:endParaRPr b="0" lang="en-IN" sz="1600" spc="-1" strike="noStrike">
              <a:latin typeface="Arial"/>
            </a:endParaRPr>
          </a:p>
          <a:p>
            <a:pPr>
              <a:lnSpc>
                <a:spcPct val="100000"/>
              </a:lnSpc>
              <a:spcAft>
                <a:spcPts val="1148"/>
              </a:spcAft>
            </a:pPr>
            <a:endParaRPr b="0" lang="en-IN" sz="1600" spc="-1" strike="noStrike">
              <a:latin typeface="Arial"/>
            </a:endParaRPr>
          </a:p>
        </p:txBody>
      </p:sp>
      <mc:AlternateContent>
        <mc:Choice xmlns:a14="http://schemas.microsoft.com/office/drawing/2010/main" Requires="a14">
          <p:sp>
            <p:nvSpPr>
              <p:cNvPr id="92" name="Formula 3"/>
              <p:cNvSpPr txBox="1"/>
              <p:nvPr/>
            </p:nvSpPr>
            <p:spPr>
              <a:xfrm>
                <a:off x="3870000" y="2359800"/>
                <a:ext cx="71280" cy="168480"/>
              </a:xfrm>
              <a:prstGeom prst="rect">
                <a:avLst/>
              </a:prstGeom>
            </p:spPr>
            <p:txBody>
              <a:bodyPr/>
              <a:p>
                <a14:m>
                  <m:oMath xmlns:m="http://schemas.openxmlformats.org/officeDocument/2006/math"/>
                </a14:m>
              </a:p>
            </p:txBody>
          </p:sp>
        </mc:Choice>
        <mc:Fallback/>
      </mc:AlternateContent>
      <p:pic>
        <p:nvPicPr>
          <p:cNvPr id="93" name="" descr=""/>
          <p:cNvPicPr/>
          <p:nvPr/>
        </p:nvPicPr>
        <p:blipFill>
          <a:blip r:embed="rId1"/>
          <a:stretch/>
        </p:blipFill>
        <p:spPr>
          <a:xfrm>
            <a:off x="3024000" y="2971800"/>
            <a:ext cx="3527280" cy="84348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504000" y="216000"/>
            <a:ext cx="7019280" cy="935280"/>
          </a:xfrm>
          <a:prstGeom prst="rect">
            <a:avLst/>
          </a:prstGeom>
          <a:noFill/>
          <a:ln>
            <a:noFill/>
          </a:ln>
        </p:spPr>
        <p:style>
          <a:lnRef idx="0"/>
          <a:fillRef idx="0"/>
          <a:effectRef idx="0"/>
          <a:fontRef idx="minor"/>
        </p:style>
        <p:txBody>
          <a:bodyPr lIns="0" rIns="0" tIns="0" bIns="0" anchor="ctr"/>
          <a:p>
            <a:pPr>
              <a:lnSpc>
                <a:spcPct val="100000"/>
              </a:lnSpc>
            </a:pPr>
            <a:r>
              <a:rPr b="0" lang="en-IN" sz="3570" spc="-1" strike="noStrike">
                <a:solidFill>
                  <a:srgbClr val="ffffff"/>
                </a:solidFill>
                <a:latin typeface="Arial"/>
                <a:ea typeface="DejaVu Sans"/>
              </a:rPr>
              <a:t>DARTS Algorithm</a:t>
            </a:r>
            <a:endParaRPr b="0" lang="en-IN" sz="3570" spc="-1" strike="noStrike">
              <a:latin typeface="Arial"/>
            </a:endParaRPr>
          </a:p>
        </p:txBody>
      </p:sp>
      <p:pic>
        <p:nvPicPr>
          <p:cNvPr id="95" name="" descr=""/>
          <p:cNvPicPr/>
          <p:nvPr/>
        </p:nvPicPr>
        <p:blipFill>
          <a:blip r:embed="rId1"/>
          <a:stretch/>
        </p:blipFill>
        <p:spPr>
          <a:xfrm>
            <a:off x="216000" y="1715040"/>
            <a:ext cx="9071280" cy="231624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504000" y="177840"/>
            <a:ext cx="7019280" cy="1011960"/>
          </a:xfrm>
          <a:prstGeom prst="rect">
            <a:avLst/>
          </a:prstGeom>
          <a:noFill/>
          <a:ln>
            <a:noFill/>
          </a:ln>
        </p:spPr>
        <p:style>
          <a:lnRef idx="0"/>
          <a:fillRef idx="0"/>
          <a:effectRef idx="0"/>
          <a:fontRef idx="minor"/>
        </p:style>
        <p:txBody>
          <a:bodyPr lIns="0" rIns="0" tIns="0" bIns="0" anchor="ctr"/>
          <a:p>
            <a:pPr>
              <a:lnSpc>
                <a:spcPct val="100000"/>
              </a:lnSpc>
            </a:pPr>
            <a:r>
              <a:rPr b="0" lang="en-IN" sz="3570" spc="-1" strike="noStrike">
                <a:solidFill>
                  <a:srgbClr val="ffffff"/>
                </a:solidFill>
                <a:latin typeface="Arial"/>
                <a:ea typeface="DejaVu Sans"/>
              </a:rPr>
              <a:t>Gradient Based Methods : Pros &amp; Cons</a:t>
            </a:r>
            <a:endParaRPr b="0" lang="en-IN" sz="3570" spc="-1" strike="noStrike">
              <a:latin typeface="Arial"/>
            </a:endParaRPr>
          </a:p>
        </p:txBody>
      </p:sp>
      <p:sp>
        <p:nvSpPr>
          <p:cNvPr id="97" name="CustomShape 2"/>
          <p:cNvSpPr/>
          <p:nvPr/>
        </p:nvSpPr>
        <p:spPr>
          <a:xfrm>
            <a:off x="504000" y="1368000"/>
            <a:ext cx="907128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148"/>
              </a:spcAft>
              <a:buClr>
                <a:srgbClr val="00b274"/>
              </a:buClr>
              <a:buSzPct val="45000"/>
              <a:buFont typeface="Wingdings" charset="2"/>
              <a:buChar char=""/>
            </a:pPr>
            <a:r>
              <a:rPr b="0" lang="en-IN" sz="2600" spc="-1" strike="noStrike">
                <a:solidFill>
                  <a:srgbClr val="000000"/>
                </a:solidFill>
                <a:latin typeface="Arial"/>
                <a:ea typeface="DejaVu Sans"/>
              </a:rPr>
              <a:t>This model does give us a diffrentiable method for NAS.</a:t>
            </a:r>
            <a:endParaRPr b="0" lang="en-IN" sz="2600" spc="-1" strike="noStrike">
              <a:latin typeface="Arial"/>
            </a:endParaRPr>
          </a:p>
          <a:p>
            <a:pPr marL="432000" indent="-323280">
              <a:lnSpc>
                <a:spcPct val="100000"/>
              </a:lnSpc>
              <a:spcAft>
                <a:spcPts val="1148"/>
              </a:spcAft>
              <a:buClr>
                <a:srgbClr val="72bf44"/>
              </a:buClr>
              <a:buSzPct val="45000"/>
              <a:buFont typeface="Wingdings" charset="2"/>
              <a:buChar char=""/>
            </a:pPr>
            <a:r>
              <a:rPr b="0" lang="en-IN" sz="2600" spc="-1" strike="noStrike">
                <a:solidFill>
                  <a:srgbClr val="000000"/>
                </a:solidFill>
                <a:latin typeface="Arial"/>
                <a:ea typeface="DejaVu Sans"/>
              </a:rPr>
              <a:t>Simpler than RL methods to implement as it does not involve designing any seperate architecture RNN controller.</a:t>
            </a:r>
            <a:endParaRPr b="0" lang="en-IN" sz="2600" spc="-1" strike="noStrike">
              <a:latin typeface="Arial"/>
            </a:endParaRPr>
          </a:p>
          <a:p>
            <a:pPr marL="432000" indent="-323280">
              <a:lnSpc>
                <a:spcPct val="100000"/>
              </a:lnSpc>
              <a:spcAft>
                <a:spcPts val="1148"/>
              </a:spcAft>
              <a:buClr>
                <a:srgbClr val="72bf44"/>
              </a:buClr>
              <a:buSzPct val="45000"/>
              <a:buFont typeface="Wingdings" charset="2"/>
              <a:buChar char=""/>
            </a:pPr>
            <a:r>
              <a:rPr b="0" lang="en-IN" sz="2600" spc="-1" strike="noStrike">
                <a:solidFill>
                  <a:srgbClr val="000000"/>
                </a:solidFill>
                <a:latin typeface="Arial"/>
                <a:ea typeface="DejaVu Sans"/>
              </a:rPr>
              <a:t>ProxylessNAS, FBNet take model latency into consideraton as well</a:t>
            </a:r>
            <a:endParaRPr b="0" lang="en-IN" sz="2600" spc="-1" strike="noStrike">
              <a:latin typeface="Arial"/>
            </a:endParaRPr>
          </a:p>
          <a:p>
            <a:pPr marL="432000" indent="-323280">
              <a:lnSpc>
                <a:spcPct val="100000"/>
              </a:lnSpc>
              <a:spcAft>
                <a:spcPts val="1148"/>
              </a:spcAft>
              <a:buClr>
                <a:srgbClr val="ed1c24"/>
              </a:buClr>
              <a:buSzPct val="45000"/>
              <a:buFont typeface="Wingdings" charset="2"/>
              <a:buChar char=""/>
            </a:pPr>
            <a:r>
              <a:rPr b="0" lang="en-IN" sz="2600" spc="-1" strike="noStrike">
                <a:solidFill>
                  <a:srgbClr val="000000"/>
                </a:solidFill>
                <a:latin typeface="Arial"/>
                <a:ea typeface="DejaVu Sans"/>
              </a:rPr>
              <a:t>ProxylessNAS, FBNet take methods approximate network latency using differentiable functions.However, these approximations may fail when the underlying criteria cannot be accurately modeled.</a:t>
            </a:r>
            <a:r>
              <a:rPr b="0" lang="en-IN" sz="2600" spc="-1" strike="noStrike" baseline="33000">
                <a:solidFill>
                  <a:srgbClr val="000000"/>
                </a:solidFill>
                <a:latin typeface="Arial"/>
                <a:ea typeface="DejaVu Sans"/>
              </a:rPr>
              <a:t>[6]</a:t>
            </a:r>
            <a:endParaRPr b="0" lang="en-IN" sz="26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55</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2020-04-26T23:53:05Z</dcterms:created>
  <dc:creator/>
  <dc:description/>
  <dc:language>en-IN</dc:language>
  <cp:lastModifiedBy/>
  <dcterms:modified xsi:type="dcterms:W3CDTF">2020-04-27T04:00:24Z</dcterms:modified>
  <cp:revision>25</cp:revision>
  <dc:subject/>
  <dc:title>Bright Blue</dc:title>
</cp:coreProperties>
</file>